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07225"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448"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3208C-8750-4C8A-B98A-3CB00B5E5B1A}" type="datetimeFigureOut">
              <a:rPr lang="en-CA" smtClean="0"/>
              <a:pPr/>
              <a:t>2018-09-13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884DF3-1CDC-4C48-8C4E-638B174EBE44}"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3208C-8750-4C8A-B98A-3CB00B5E5B1A}" type="datetimeFigureOut">
              <a:rPr lang="en-CA" smtClean="0"/>
              <a:pPr/>
              <a:t>2018-09-13</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84DF3-1CDC-4C48-8C4E-638B174EBE4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0"/>
          <a:ext cx="9144001" cy="6861408"/>
        </p:xfrm>
        <a:graphic>
          <a:graphicData uri="http://schemas.openxmlformats.org/drawingml/2006/table">
            <a:tbl>
              <a:tblPr firstRow="1" bandRow="1">
                <a:tableStyleId>{93296810-A885-4BE3-A3E7-6D5BEEA58F35}</a:tableStyleId>
              </a:tblPr>
              <a:tblGrid>
                <a:gridCol w="1331640">
                  <a:extLst>
                    <a:ext uri="{9D8B030D-6E8A-4147-A177-3AD203B41FA5}">
                      <a16:colId xmlns:a16="http://schemas.microsoft.com/office/drawing/2014/main" val="20000"/>
                    </a:ext>
                  </a:extLst>
                </a:gridCol>
                <a:gridCol w="3240359">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1619674">
                  <a:extLst>
                    <a:ext uri="{9D8B030D-6E8A-4147-A177-3AD203B41FA5}">
                      <a16:colId xmlns:a16="http://schemas.microsoft.com/office/drawing/2014/main" val="20004"/>
                    </a:ext>
                  </a:extLst>
                </a:gridCol>
              </a:tblGrid>
              <a:tr h="139227">
                <a:tc>
                  <a:txBody>
                    <a:bodyPr/>
                    <a:lstStyle/>
                    <a:p>
                      <a:endParaRPr lang="en-CA" dirty="0"/>
                    </a:p>
                  </a:txBody>
                  <a:tcPr/>
                </a:tc>
                <a:tc>
                  <a:txBody>
                    <a:bodyPr/>
                    <a:lstStyle/>
                    <a:p>
                      <a:pPr algn="ctr"/>
                      <a:r>
                        <a:rPr lang="en-CA" dirty="0"/>
                        <a:t>September</a:t>
                      </a:r>
                    </a:p>
                  </a:txBody>
                  <a:tcPr/>
                </a:tc>
                <a:tc>
                  <a:txBody>
                    <a:bodyPr/>
                    <a:lstStyle/>
                    <a:p>
                      <a:pPr algn="ctr"/>
                      <a:r>
                        <a:rPr lang="en-CA" dirty="0"/>
                        <a:t>October</a:t>
                      </a:r>
                    </a:p>
                  </a:txBody>
                  <a:tcPr/>
                </a:tc>
                <a:tc>
                  <a:txBody>
                    <a:bodyPr/>
                    <a:lstStyle/>
                    <a:p>
                      <a:pPr algn="ctr"/>
                      <a:r>
                        <a:rPr lang="en-CA" dirty="0"/>
                        <a:t>November</a:t>
                      </a:r>
                    </a:p>
                  </a:txBody>
                  <a:tcPr/>
                </a:tc>
                <a:tc>
                  <a:txBody>
                    <a:bodyPr/>
                    <a:lstStyle/>
                    <a:p>
                      <a:pPr algn="ctr"/>
                      <a:r>
                        <a:rPr lang="en-CA" dirty="0"/>
                        <a:t>December</a:t>
                      </a:r>
                    </a:p>
                  </a:txBody>
                  <a:tcPr/>
                </a:tc>
                <a:extLst>
                  <a:ext uri="{0D108BD9-81ED-4DB2-BD59-A6C34878D82A}">
                    <a16:rowId xmlns:a16="http://schemas.microsoft.com/office/drawing/2014/main" val="10000"/>
                  </a:ext>
                </a:extLst>
              </a:tr>
              <a:tr h="683415">
                <a:tc>
                  <a:txBody>
                    <a:bodyPr/>
                    <a:lstStyle/>
                    <a:p>
                      <a:pPr algn="ctr"/>
                      <a:r>
                        <a:rPr lang="en-CA" sz="1400" dirty="0"/>
                        <a:t>Unit Focus:</a:t>
                      </a:r>
                      <a:endParaRPr lang="en-CA" sz="1400" b="1" dirty="0"/>
                    </a:p>
                  </a:txBody>
                  <a:tcPr/>
                </a:tc>
                <a:tc>
                  <a:txBody>
                    <a:bodyPr/>
                    <a:lstStyle/>
                    <a:p>
                      <a:r>
                        <a:rPr lang="en-CA" sz="1200" dirty="0"/>
                        <a:t>It’s Showtime- Building</a:t>
                      </a:r>
                      <a:r>
                        <a:rPr lang="en-CA" sz="1200" baseline="0" dirty="0"/>
                        <a:t> Communication with Drama</a:t>
                      </a:r>
                    </a:p>
                    <a:p>
                      <a:r>
                        <a:rPr lang="en-CA" sz="1200" baseline="0" dirty="0"/>
                        <a:t>Multi-Genre Thematic </a:t>
                      </a:r>
                      <a:endParaRPr lang="en-CA" sz="1200" dirty="0"/>
                    </a:p>
                  </a:txBody>
                  <a:tcPr/>
                </a:tc>
                <a:tc gridSpan="3">
                  <a:txBody>
                    <a:bodyPr/>
                    <a:lstStyle/>
                    <a:p>
                      <a:r>
                        <a:rPr lang="en-CA" sz="1200" dirty="0"/>
                        <a:t>Who Am</a:t>
                      </a:r>
                      <a:r>
                        <a:rPr lang="en-CA" sz="1200" baseline="0" dirty="0"/>
                        <a:t> I? – Exploring Thoughts, Feeling and Ideas</a:t>
                      </a:r>
                    </a:p>
                    <a:p>
                      <a:r>
                        <a:rPr lang="en-CA" sz="1200" baseline="0" dirty="0"/>
                        <a:t>Multi-Genre Thematic and Inquiry</a:t>
                      </a:r>
                      <a:endParaRPr lang="en-CA" sz="1200" b="0" dirty="0"/>
                    </a:p>
                  </a:txBody>
                  <a:tcPr/>
                </a:tc>
                <a:tc hMerge="1">
                  <a:txBody>
                    <a:bodyPr/>
                    <a:lstStyle/>
                    <a:p>
                      <a:endParaRPr lang="en-CA" sz="1200" dirty="0"/>
                    </a:p>
                  </a:txBody>
                  <a:tcPr/>
                </a:tc>
                <a:tc hMerge="1">
                  <a:txBody>
                    <a:bodyPr/>
                    <a:lstStyle/>
                    <a:p>
                      <a:endParaRPr lang="en-CA" sz="1200" dirty="0"/>
                    </a:p>
                  </a:txBody>
                  <a:tcPr/>
                </a:tc>
                <a:extLst>
                  <a:ext uri="{0D108BD9-81ED-4DB2-BD59-A6C34878D82A}">
                    <a16:rowId xmlns:a16="http://schemas.microsoft.com/office/drawing/2014/main" val="10001"/>
                  </a:ext>
                </a:extLst>
              </a:tr>
              <a:tr h="578137">
                <a:tc>
                  <a:txBody>
                    <a:bodyPr/>
                    <a:lstStyle/>
                    <a:p>
                      <a:pPr algn="ctr"/>
                      <a:r>
                        <a:rPr lang="en-CA" sz="1400" dirty="0"/>
                        <a:t>Time:</a:t>
                      </a:r>
                    </a:p>
                    <a:p>
                      <a:pPr algn="ctr"/>
                      <a:r>
                        <a:rPr lang="en-CA" sz="1400" dirty="0"/>
                        <a:t>(Estimate)</a:t>
                      </a:r>
                      <a:endParaRPr lang="en-CA" sz="1400" b="1" dirty="0"/>
                    </a:p>
                  </a:txBody>
                  <a:tcPr/>
                </a:tc>
                <a:tc>
                  <a:txBody>
                    <a:bodyPr/>
                    <a:lstStyle/>
                    <a:p>
                      <a:r>
                        <a:rPr lang="en-CA" sz="1200" dirty="0"/>
                        <a:t>11 Instructional Days of 100</a:t>
                      </a:r>
                      <a:r>
                        <a:rPr lang="en-CA" sz="1200" baseline="0" dirty="0"/>
                        <a:t> min/day</a:t>
                      </a:r>
                      <a:endParaRPr lang="en-CA" sz="1200" dirty="0"/>
                    </a:p>
                  </a:txBody>
                  <a:tcPr/>
                </a:tc>
                <a:tc gridSpan="3">
                  <a:txBody>
                    <a:bodyPr/>
                    <a:lstStyle/>
                    <a:p>
                      <a:r>
                        <a:rPr lang="en-CA" sz="1200" dirty="0"/>
                        <a:t>27 Instructional Days of 100</a:t>
                      </a:r>
                      <a:r>
                        <a:rPr lang="en-CA" sz="1200" baseline="0" dirty="0"/>
                        <a:t> min/day</a:t>
                      </a:r>
                      <a:endParaRPr lang="en-CA" sz="1200" dirty="0"/>
                    </a:p>
                  </a:txBody>
                  <a:tcPr/>
                </a:tc>
                <a:tc hMerge="1">
                  <a:txBody>
                    <a:bodyPr/>
                    <a:lstStyle/>
                    <a:p>
                      <a:endParaRPr lang="en-CA" sz="1200" dirty="0"/>
                    </a:p>
                  </a:txBody>
                  <a:tcPr/>
                </a:tc>
                <a:tc hMerge="1">
                  <a:txBody>
                    <a:bodyPr/>
                    <a:lstStyle/>
                    <a:p>
                      <a:endParaRPr lang="en-CA" sz="1200" dirty="0"/>
                    </a:p>
                  </a:txBody>
                  <a:tcPr/>
                </a:tc>
                <a:extLst>
                  <a:ext uri="{0D108BD9-81ED-4DB2-BD59-A6C34878D82A}">
                    <a16:rowId xmlns:a16="http://schemas.microsoft.com/office/drawing/2014/main" val="10002"/>
                  </a:ext>
                </a:extLst>
              </a:tr>
              <a:tr h="447102">
                <a:tc>
                  <a:txBody>
                    <a:bodyPr/>
                    <a:lstStyle/>
                    <a:p>
                      <a:pPr algn="ctr"/>
                      <a:r>
                        <a:rPr lang="en-CA" sz="1400" dirty="0"/>
                        <a:t>Context:</a:t>
                      </a:r>
                      <a:endParaRPr lang="en-CA" sz="1400" b="1" dirty="0"/>
                    </a:p>
                  </a:txBody>
                  <a:tcPr/>
                </a:tc>
                <a:tc>
                  <a:txBody>
                    <a:bodyPr/>
                    <a:lstStyle/>
                    <a:p>
                      <a:r>
                        <a:rPr lang="en-CA" sz="1200" dirty="0"/>
                        <a:t>Communication</a:t>
                      </a:r>
                    </a:p>
                  </a:txBody>
                  <a:tcPr/>
                </a:tc>
                <a:tc gridSpan="3">
                  <a:txBody>
                    <a:bodyPr/>
                    <a:lstStyle/>
                    <a:p>
                      <a:r>
                        <a:rPr lang="en-CA" sz="1200" dirty="0"/>
                        <a:t>Personal and Philosophical</a:t>
                      </a:r>
                    </a:p>
                  </a:txBody>
                  <a:tcPr/>
                </a:tc>
                <a:tc hMerge="1">
                  <a:txBody>
                    <a:bodyPr/>
                    <a:lstStyle/>
                    <a:p>
                      <a:endParaRPr lang="en-CA" dirty="0"/>
                    </a:p>
                  </a:txBody>
                  <a:tcPr/>
                </a:tc>
                <a:tc hMerge="1">
                  <a:txBody>
                    <a:bodyPr/>
                    <a:lstStyle/>
                    <a:p>
                      <a:endParaRPr lang="en-CA" dirty="0"/>
                    </a:p>
                  </a:txBody>
                  <a:tcPr/>
                </a:tc>
                <a:extLst>
                  <a:ext uri="{0D108BD9-81ED-4DB2-BD59-A6C34878D82A}">
                    <a16:rowId xmlns:a16="http://schemas.microsoft.com/office/drawing/2014/main" val="10003"/>
                  </a:ext>
                </a:extLst>
              </a:tr>
              <a:tr h="2866754">
                <a:tc>
                  <a:txBody>
                    <a:bodyPr/>
                    <a:lstStyle/>
                    <a:p>
                      <a:pPr algn="ctr"/>
                      <a:r>
                        <a:rPr lang="en-CA" sz="1400" dirty="0"/>
                        <a:t>Unit Overview</a:t>
                      </a:r>
                      <a:endParaRPr lang="en-CA" sz="1400" b="1" dirty="0"/>
                    </a:p>
                  </a:txBody>
                  <a:tcPr/>
                </a:tc>
                <a:tc>
                  <a:txBody>
                    <a:bodyPr/>
                    <a:lstStyle/>
                    <a:p>
                      <a:r>
                        <a:rPr lang="en-CA" sz="1200" kern="1200" dirty="0"/>
                        <a:t>The purpose of this unit is to use</a:t>
                      </a:r>
                      <a:r>
                        <a:rPr lang="en-CA" sz="1200" kern="1200" baseline="0" dirty="0"/>
                        <a:t> Drama as a tool to enhance communication in the classroom. Drama is used as an aid to </a:t>
                      </a:r>
                      <a:r>
                        <a:rPr lang="en-CA" sz="1200" kern="1200" dirty="0"/>
                        <a:t>celebrate and build community by working with and respecting others. Students will explore what ideas and technologies help people</a:t>
                      </a:r>
                      <a:r>
                        <a:rPr lang="en-CA" sz="1200" kern="1200" baseline="0" dirty="0"/>
                        <a:t> become effective communicators. Through the analysis of media, advertisements, pop culture, and drama students will explore how language works, conventions, bias and perspective.</a:t>
                      </a:r>
                      <a:endParaRPr lang="en-CA" sz="1200" dirty="0"/>
                    </a:p>
                    <a:p>
                      <a:r>
                        <a:rPr lang="en-CA" sz="1200" kern="1200" dirty="0"/>
                        <a:t>(Key</a:t>
                      </a:r>
                      <a:r>
                        <a:rPr lang="en-CA" sz="1200" kern="1200" baseline="0" dirty="0"/>
                        <a:t> Elements</a:t>
                      </a:r>
                      <a:r>
                        <a:rPr lang="en-CA" sz="1200" kern="1200" dirty="0"/>
                        <a:t>: Establishing Classroom</a:t>
                      </a:r>
                      <a:r>
                        <a:rPr lang="en-CA" sz="1200" kern="1200" baseline="0" dirty="0"/>
                        <a:t> Dynamics, </a:t>
                      </a:r>
                      <a:r>
                        <a:rPr lang="en-CA" sz="1200" kern="1200" dirty="0"/>
                        <a:t>Ideas, Sentence Fluency, Organization, Word Choice, Voice, Conventions, Pragmatics,  and Presentation)</a:t>
                      </a:r>
                      <a:endParaRPr lang="en-CA" sz="1200" i="1" dirty="0"/>
                    </a:p>
                  </a:txBody>
                  <a:tcPr/>
                </a:tc>
                <a:tc gridSpan="3">
                  <a:txBody>
                    <a:bodyPr/>
                    <a:lstStyle/>
                    <a:p>
                      <a:r>
                        <a:rPr lang="en-CA" sz="1200" kern="1200" dirty="0"/>
                        <a:t>This</a:t>
                      </a:r>
                      <a:r>
                        <a:rPr lang="en-CA" sz="1200" kern="1200" baseline="0" dirty="0"/>
                        <a:t> unit uses</a:t>
                      </a:r>
                      <a:r>
                        <a:rPr lang="en-CA" sz="1200" kern="1200" dirty="0"/>
                        <a:t> a variety of texts to  encourage students to explore </a:t>
                      </a:r>
                      <a:r>
                        <a:rPr lang="en-CA" sz="1200" kern="1200" baseline="0" dirty="0"/>
                        <a:t> their identity and self-concept. Students will explore this  concept  first as an individual and then within a group dynamic. As a class we will uncover personal feelings, self-image, influential life forces, ideas, belief systems, values and ways of knowing in literature and society.  These heart and mind connections will be revealed through various personality quizzes, learning styles, texts, poetry, reflective journal writing, and book club contributions.</a:t>
                      </a:r>
                      <a:endParaRPr lang="en-CA" sz="1200" dirty="0"/>
                    </a:p>
                    <a:p>
                      <a:endParaRPr lang="en-CA" sz="1200" dirty="0"/>
                    </a:p>
                    <a:p>
                      <a:r>
                        <a:rPr lang="en-CA" sz="1200" kern="1200" dirty="0"/>
                        <a:t>(Key</a:t>
                      </a:r>
                      <a:r>
                        <a:rPr lang="en-CA" sz="1200" kern="1200" baseline="0" dirty="0"/>
                        <a:t> Elements</a:t>
                      </a:r>
                      <a:r>
                        <a:rPr lang="en-CA" sz="1200" kern="1200" dirty="0"/>
                        <a:t>: Reflect</a:t>
                      </a:r>
                      <a:r>
                        <a:rPr lang="en-CA" sz="1200" kern="1200" baseline="0" dirty="0"/>
                        <a:t> and Interpret</a:t>
                      </a:r>
                      <a:r>
                        <a:rPr lang="en-CA" sz="1200" kern="1200" dirty="0"/>
                        <a:t>, Respond</a:t>
                      </a:r>
                      <a:r>
                        <a:rPr lang="en-CA" sz="1200" kern="1200" baseline="0" dirty="0"/>
                        <a:t> Personally</a:t>
                      </a:r>
                      <a:r>
                        <a:rPr lang="en-CA" sz="1200" kern="1200" dirty="0"/>
                        <a:t>, Conventions in Text, Connect</a:t>
                      </a:r>
                      <a:r>
                        <a:rPr lang="en-CA" sz="1200" kern="1200" baseline="0" dirty="0"/>
                        <a:t> and Construct Meaning, and Discovering Self</a:t>
                      </a:r>
                      <a:r>
                        <a:rPr lang="en-CA" sz="1200" kern="1200" dirty="0"/>
                        <a:t>)</a:t>
                      </a:r>
                      <a:endParaRPr lang="en-CA" sz="1200" dirty="0"/>
                    </a:p>
                    <a:p>
                      <a:endParaRPr lang="en-CA" sz="1200" dirty="0"/>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4"/>
                  </a:ext>
                </a:extLst>
              </a:tr>
              <a:tr h="1736929">
                <a:tc>
                  <a:txBody>
                    <a:bodyPr/>
                    <a:lstStyle/>
                    <a:p>
                      <a:pPr algn="ctr"/>
                      <a:r>
                        <a:rPr lang="en-CA" sz="1400" dirty="0"/>
                        <a:t>Questions for Deeper Understanding</a:t>
                      </a:r>
                      <a:endParaRPr lang="en-CA" sz="1400" b="1" dirty="0"/>
                    </a:p>
                  </a:txBody>
                  <a:tcPr/>
                </a:tc>
                <a:tc>
                  <a:txBody>
                    <a:bodyPr/>
                    <a:lstStyle/>
                    <a:p>
                      <a:pPr>
                        <a:buFont typeface="Arial" pitchFamily="34" charset="0"/>
                        <a:buChar char="•"/>
                      </a:pPr>
                      <a:r>
                        <a:rPr lang="en-CA" sz="1200" dirty="0"/>
                        <a:t>How can we communicate our ideas?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a:t>How can I work with others to improve our communication with each other?</a:t>
                      </a:r>
                      <a:endParaRPr lang="en-CA" sz="1200" dirty="0"/>
                    </a:p>
                    <a:p>
                      <a:pPr>
                        <a:buFont typeface="Arial" pitchFamily="34" charset="0"/>
                        <a:buChar char="•"/>
                      </a:pPr>
                      <a:r>
                        <a:rPr lang="en-CA" sz="1200" baseline="0" dirty="0"/>
                        <a:t>Why is communication important?</a:t>
                      </a:r>
                    </a:p>
                    <a:p>
                      <a:pPr>
                        <a:buFont typeface="Arial" pitchFamily="34" charset="0"/>
                        <a:buChar char="•"/>
                      </a:pPr>
                      <a:r>
                        <a:rPr lang="en-CA" sz="1200" baseline="0" dirty="0"/>
                        <a:t>What do words, visuals, movements, gestures and facial expressions reveal about communication?</a:t>
                      </a:r>
                    </a:p>
                    <a:p>
                      <a:pPr>
                        <a:buFont typeface="Arial" pitchFamily="34" charset="0"/>
                        <a:buChar char="•"/>
                      </a:pPr>
                      <a:r>
                        <a:rPr lang="en-CA" sz="1200" baseline="0" dirty="0"/>
                        <a:t>How can voice interpret text?</a:t>
                      </a:r>
                    </a:p>
                    <a:p>
                      <a:pPr>
                        <a:buFont typeface="Arial" pitchFamily="34" charset="0"/>
                        <a:buChar char="•"/>
                      </a:pPr>
                      <a:r>
                        <a:rPr lang="en-CA" sz="1200" baseline="0" dirty="0"/>
                        <a:t>What are my strengths and challenges  with communication?</a:t>
                      </a:r>
                      <a:endParaRPr lang="en-CA" sz="1200" dirty="0"/>
                    </a:p>
                  </a:txBody>
                  <a:tcPr/>
                </a:tc>
                <a:tc gridSpan="3">
                  <a:txBody>
                    <a:bodyPr/>
                    <a:lstStyle/>
                    <a:p>
                      <a:pPr>
                        <a:buFont typeface="Arial" pitchFamily="34" charset="0"/>
                        <a:buChar char="•"/>
                      </a:pPr>
                      <a:r>
                        <a:rPr lang="en-CA" sz="1200" dirty="0"/>
                        <a:t>What are my strengths and</a:t>
                      </a:r>
                      <a:r>
                        <a:rPr lang="en-CA" sz="1200" baseline="0" dirty="0"/>
                        <a:t> challenges as a person? </a:t>
                      </a:r>
                    </a:p>
                    <a:p>
                      <a:pPr>
                        <a:buFont typeface="Arial" pitchFamily="34" charset="0"/>
                        <a:buChar char="•"/>
                      </a:pPr>
                      <a:r>
                        <a:rPr lang="en-CA" sz="1200" baseline="0" dirty="0"/>
                        <a:t>How do my choices  shape me?</a:t>
                      </a:r>
                    </a:p>
                    <a:p>
                      <a:pPr>
                        <a:buFont typeface="Arial" pitchFamily="34" charset="0"/>
                        <a:buChar char="•"/>
                      </a:pPr>
                      <a:r>
                        <a:rPr lang="en-CA" sz="1200" baseline="0" dirty="0"/>
                        <a:t>What can I learn from this  and how can I relate it to my own life? (Making connections of self to literature)</a:t>
                      </a:r>
                    </a:p>
                    <a:p>
                      <a:pPr>
                        <a:buFont typeface="Arial" pitchFamily="34" charset="0"/>
                        <a:buChar char="•"/>
                      </a:pPr>
                      <a:r>
                        <a:rPr lang="en-CA" sz="1200" baseline="0" dirty="0"/>
                        <a:t>How did I contribute to the group?</a:t>
                      </a:r>
                    </a:p>
                    <a:p>
                      <a:pPr>
                        <a:buFont typeface="Arial" pitchFamily="34" charset="0"/>
                        <a:buChar char="•"/>
                      </a:pPr>
                      <a:r>
                        <a:rPr lang="en-CA" sz="1200" baseline="0" dirty="0"/>
                        <a:t>What goals can I set for myself?</a:t>
                      </a:r>
                    </a:p>
                    <a:p>
                      <a:pPr>
                        <a:buFont typeface="Arial" pitchFamily="34" charset="0"/>
                        <a:buChar char="•"/>
                      </a:pPr>
                      <a:r>
                        <a:rPr lang="en-CA" sz="1200" baseline="0" dirty="0"/>
                        <a:t>How do my personality trait affect my choices, decisions and interactions with others?</a:t>
                      </a:r>
                    </a:p>
                    <a:p>
                      <a:endParaRPr lang="en-CA" sz="1200" dirty="0"/>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
          <a:ext cx="9144000" cy="7063007"/>
        </p:xfrm>
        <a:graphic>
          <a:graphicData uri="http://schemas.openxmlformats.org/drawingml/2006/table">
            <a:tbl>
              <a:tblPr firstRow="1" bandRow="1">
                <a:tableStyleId>{93296810-A885-4BE3-A3E7-6D5BEEA58F35}</a:tableStyleId>
              </a:tblPr>
              <a:tblGrid>
                <a:gridCol w="140364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59632">
                  <a:extLst>
                    <a:ext uri="{9D8B030D-6E8A-4147-A177-3AD203B41FA5}">
                      <a16:colId xmlns:a16="http://schemas.microsoft.com/office/drawing/2014/main" val="20005"/>
                    </a:ext>
                  </a:extLst>
                </a:gridCol>
              </a:tblGrid>
              <a:tr h="406591">
                <a:tc>
                  <a:txBody>
                    <a:bodyPr/>
                    <a:lstStyle/>
                    <a:p>
                      <a:pPr algn="ctr"/>
                      <a:r>
                        <a:rPr lang="en-CA" dirty="0"/>
                        <a:t>January</a:t>
                      </a:r>
                    </a:p>
                  </a:txBody>
                  <a:tcPr/>
                </a:tc>
                <a:tc>
                  <a:txBody>
                    <a:bodyPr/>
                    <a:lstStyle/>
                    <a:p>
                      <a:pPr algn="ctr"/>
                      <a:r>
                        <a:rPr lang="en-CA" dirty="0"/>
                        <a:t>February</a:t>
                      </a:r>
                    </a:p>
                  </a:txBody>
                  <a:tcPr/>
                </a:tc>
                <a:tc>
                  <a:txBody>
                    <a:bodyPr/>
                    <a:lstStyle/>
                    <a:p>
                      <a:pPr algn="ctr"/>
                      <a:r>
                        <a:rPr lang="en-CA" dirty="0"/>
                        <a:t>March</a:t>
                      </a:r>
                    </a:p>
                  </a:txBody>
                  <a:tcPr/>
                </a:tc>
                <a:tc>
                  <a:txBody>
                    <a:bodyPr/>
                    <a:lstStyle/>
                    <a:p>
                      <a:pPr algn="ctr"/>
                      <a:r>
                        <a:rPr lang="en-CA" dirty="0"/>
                        <a:t>April</a:t>
                      </a:r>
                    </a:p>
                  </a:txBody>
                  <a:tcPr/>
                </a:tc>
                <a:tc>
                  <a:txBody>
                    <a:bodyPr/>
                    <a:lstStyle/>
                    <a:p>
                      <a:pPr algn="ctr"/>
                      <a:r>
                        <a:rPr lang="en-CA" dirty="0"/>
                        <a:t>May</a:t>
                      </a:r>
                    </a:p>
                  </a:txBody>
                  <a:tcPr/>
                </a:tc>
                <a:tc>
                  <a:txBody>
                    <a:bodyPr/>
                    <a:lstStyle/>
                    <a:p>
                      <a:pPr algn="ctr"/>
                      <a:r>
                        <a:rPr lang="en-CA" dirty="0"/>
                        <a:t>June</a:t>
                      </a:r>
                    </a:p>
                  </a:txBody>
                  <a:tcPr/>
                </a:tc>
                <a:extLst>
                  <a:ext uri="{0D108BD9-81ED-4DB2-BD59-A6C34878D82A}">
                    <a16:rowId xmlns:a16="http://schemas.microsoft.com/office/drawing/2014/main" val="10000"/>
                  </a:ext>
                </a:extLst>
              </a:tr>
              <a:tr h="640583">
                <a:tc gridSpan="2">
                  <a:txBody>
                    <a:bodyPr/>
                    <a:lstStyle/>
                    <a:p>
                      <a:r>
                        <a:rPr lang="en-CA" sz="1200" dirty="0"/>
                        <a:t>Mysteries, Uncanny</a:t>
                      </a:r>
                      <a:r>
                        <a:rPr lang="en-CA" sz="1200" baseline="0" dirty="0"/>
                        <a:t> Incidents and Unusual Happenings </a:t>
                      </a:r>
                    </a:p>
                    <a:p>
                      <a:r>
                        <a:rPr lang="en-CA" sz="1200" baseline="0" dirty="0"/>
                        <a:t>Multi-Genre Thematic</a:t>
                      </a:r>
                      <a:endParaRPr lang="en-CA" sz="1200" dirty="0"/>
                    </a:p>
                  </a:txBody>
                  <a:tcPr/>
                </a:tc>
                <a:tc hMerge="1">
                  <a:txBody>
                    <a:bodyPr/>
                    <a:lstStyle/>
                    <a:p>
                      <a:endParaRPr lang="en-CA" dirty="0"/>
                    </a:p>
                  </a:txBody>
                  <a:tcPr/>
                </a:tc>
                <a:tc>
                  <a:txBody>
                    <a:bodyPr/>
                    <a:lstStyle/>
                    <a:p>
                      <a:r>
                        <a:rPr lang="en-CA" sz="1200" dirty="0"/>
                        <a:t>Taking Action- Doing our Part for Planet</a:t>
                      </a:r>
                      <a:r>
                        <a:rPr lang="en-CA" sz="1200" baseline="0" dirty="0"/>
                        <a:t> Earth</a:t>
                      </a:r>
                    </a:p>
                    <a:p>
                      <a:r>
                        <a:rPr lang="en-CA" sz="1200" baseline="0" dirty="0"/>
                        <a:t>Multi-Genre Inquiry</a:t>
                      </a:r>
                      <a:endParaRPr lang="en-CA" sz="1200" dirty="0"/>
                    </a:p>
                  </a:txBody>
                  <a:tcPr/>
                </a:tc>
                <a:tc gridSpan="3">
                  <a:txBody>
                    <a:bodyPr/>
                    <a:lstStyle/>
                    <a:p>
                      <a:r>
                        <a:rPr lang="en-CA" sz="1200" baseline="0" dirty="0"/>
                        <a:t>Building a Better World</a:t>
                      </a:r>
                    </a:p>
                    <a:p>
                      <a:r>
                        <a:rPr lang="en-CA" sz="1200" baseline="0" dirty="0"/>
                        <a:t>Author or Genre Study</a:t>
                      </a:r>
                      <a:endParaRPr lang="en-CA" sz="1200" dirty="0"/>
                    </a:p>
                  </a:txBody>
                  <a:tcPr/>
                </a:tc>
                <a:tc hMerge="1">
                  <a:txBody>
                    <a:bodyPr/>
                    <a:lstStyle/>
                    <a:p>
                      <a:endParaRPr lang="en-CA" sz="1200" dirty="0"/>
                    </a:p>
                  </a:txBody>
                  <a:tcPr/>
                </a:tc>
                <a:tc hMerge="1">
                  <a:txBody>
                    <a:bodyPr/>
                    <a:lstStyle/>
                    <a:p>
                      <a:endParaRPr lang="en-CA" sz="1200" dirty="0"/>
                    </a:p>
                  </a:txBody>
                  <a:tcPr/>
                </a:tc>
                <a:extLst>
                  <a:ext uri="{0D108BD9-81ED-4DB2-BD59-A6C34878D82A}">
                    <a16:rowId xmlns:a16="http://schemas.microsoft.com/office/drawing/2014/main" val="10001"/>
                  </a:ext>
                </a:extLst>
              </a:tr>
              <a:tr h="63491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16 Instructional Days of 100</a:t>
                      </a:r>
                      <a:r>
                        <a:rPr lang="en-CA" sz="1200" baseline="0" dirty="0"/>
                        <a:t> min/day</a:t>
                      </a:r>
                      <a:endParaRPr lang="en-CA" sz="1200" dirty="0"/>
                    </a:p>
                  </a:txBody>
                  <a:tcPr/>
                </a:tc>
                <a:tc hMerge="1">
                  <a:txBody>
                    <a:bodyPr/>
                    <a:lstStyle/>
                    <a:p>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10 Instructional Days of 100</a:t>
                      </a:r>
                      <a:r>
                        <a:rPr lang="en-CA" sz="1200" baseline="0" dirty="0"/>
                        <a:t> min/day</a:t>
                      </a:r>
                      <a:endParaRPr lang="en-CA" sz="1200" dirty="0"/>
                    </a:p>
                    <a:p>
                      <a:endParaRPr lang="en-CA" sz="1200" dirty="0"/>
                    </a:p>
                  </a:txBody>
                  <a:tcPr/>
                </a:tc>
                <a:tc gridSpan="3">
                  <a:txBody>
                    <a:bodyPr/>
                    <a:lstStyle/>
                    <a:p>
                      <a:r>
                        <a:rPr lang="en-CA" sz="1200" dirty="0"/>
                        <a:t> 20 Instructional Days of 100</a:t>
                      </a:r>
                      <a:r>
                        <a:rPr lang="en-CA" sz="1200" baseline="0" dirty="0"/>
                        <a:t> min/day  **7 extra instructional days left as </a:t>
                      </a:r>
                      <a:r>
                        <a:rPr lang="en-CA" sz="1200" baseline="0" noProof="0" dirty="0"/>
                        <a:t>additional</a:t>
                      </a:r>
                      <a:r>
                        <a:rPr lang="en-CA" sz="1200" baseline="0" dirty="0"/>
                        <a:t> time and everyday occurrences**</a:t>
                      </a:r>
                      <a:endParaRPr lang="en-CA" sz="1200" dirty="0"/>
                    </a:p>
                  </a:txBody>
                  <a:tcPr/>
                </a:tc>
                <a:tc hMerge="1">
                  <a:txBody>
                    <a:bodyPr/>
                    <a:lstStyle/>
                    <a:p>
                      <a:endParaRPr lang="en-CA" sz="1200" dirty="0"/>
                    </a:p>
                  </a:txBody>
                  <a:tcPr/>
                </a:tc>
                <a:tc hMerge="1">
                  <a:txBody>
                    <a:bodyPr/>
                    <a:lstStyle/>
                    <a:p>
                      <a:endParaRPr lang="en-CA" sz="1200" dirty="0"/>
                    </a:p>
                  </a:txBody>
                  <a:tcPr/>
                </a:tc>
                <a:extLst>
                  <a:ext uri="{0D108BD9-81ED-4DB2-BD59-A6C34878D82A}">
                    <a16:rowId xmlns:a16="http://schemas.microsoft.com/office/drawing/2014/main" val="10002"/>
                  </a:ext>
                </a:extLst>
              </a:tr>
              <a:tr h="388289">
                <a:tc gridSpan="2">
                  <a:txBody>
                    <a:bodyPr/>
                    <a:lstStyle/>
                    <a:p>
                      <a:r>
                        <a:rPr lang="en-CA" sz="1200" dirty="0"/>
                        <a:t>Imaginative</a:t>
                      </a:r>
                      <a:r>
                        <a:rPr lang="en-CA" sz="1200" baseline="0" dirty="0"/>
                        <a:t> and Literary</a:t>
                      </a:r>
                      <a:endParaRPr lang="en-CA" sz="1200" dirty="0"/>
                    </a:p>
                  </a:txBody>
                  <a:tcPr/>
                </a:tc>
                <a:tc hMerge="1">
                  <a:txBody>
                    <a:bodyPr/>
                    <a:lstStyle/>
                    <a:p>
                      <a:endParaRPr lang="en-CA" dirty="0"/>
                    </a:p>
                  </a:txBody>
                  <a:tcPr/>
                </a:tc>
                <a:tc>
                  <a:txBody>
                    <a:bodyPr/>
                    <a:lstStyle/>
                    <a:p>
                      <a:r>
                        <a:rPr lang="en-CA" sz="1200" dirty="0"/>
                        <a:t>Environmental and Technological</a:t>
                      </a:r>
                    </a:p>
                  </a:txBody>
                  <a:tcPr/>
                </a:tc>
                <a:tc gridSpan="3">
                  <a:txBody>
                    <a:bodyPr/>
                    <a:lstStyle/>
                    <a:p>
                      <a:r>
                        <a:rPr lang="en-CA" sz="1200" dirty="0"/>
                        <a:t>Social, Cultural and Historical</a:t>
                      </a:r>
                    </a:p>
                  </a:txBody>
                  <a:tcPr/>
                </a:tc>
                <a:tc hMerge="1">
                  <a:txBody>
                    <a:bodyPr/>
                    <a:lstStyle/>
                    <a:p>
                      <a:endParaRPr lang="en-CA" sz="1200" dirty="0"/>
                    </a:p>
                  </a:txBody>
                  <a:tcPr/>
                </a:tc>
                <a:tc hMerge="1">
                  <a:txBody>
                    <a:bodyPr/>
                    <a:lstStyle/>
                    <a:p>
                      <a:endParaRPr lang="en-CA" sz="1200" dirty="0"/>
                    </a:p>
                  </a:txBody>
                  <a:tcPr/>
                </a:tc>
                <a:extLst>
                  <a:ext uri="{0D108BD9-81ED-4DB2-BD59-A6C34878D82A}">
                    <a16:rowId xmlns:a16="http://schemas.microsoft.com/office/drawing/2014/main" val="10003"/>
                  </a:ext>
                </a:extLst>
              </a:tr>
              <a:tr h="2086156">
                <a:tc gridSpan="2">
                  <a:txBody>
                    <a:bodyPr/>
                    <a:lstStyle/>
                    <a:p>
                      <a:r>
                        <a:rPr lang="en-CA" sz="1200" dirty="0"/>
                        <a:t>This</a:t>
                      </a:r>
                      <a:r>
                        <a:rPr lang="en-CA" sz="1200" baseline="0" dirty="0"/>
                        <a:t> Unit focus will be a motivational foundation for creative and persuasive writing techniques. Students will explore both the imaginative and literary world and present their findings in a variety of formats.</a:t>
                      </a:r>
                    </a:p>
                    <a:p>
                      <a:r>
                        <a:rPr lang="en-CA" sz="1200" kern="1200" dirty="0"/>
                        <a:t>(Key</a:t>
                      </a:r>
                      <a:r>
                        <a:rPr lang="en-CA" sz="1200" kern="1200" baseline="0" dirty="0"/>
                        <a:t> Elements</a:t>
                      </a:r>
                      <a:r>
                        <a:rPr lang="en-CA" sz="1200" kern="1200" dirty="0"/>
                        <a:t>: Exploring</a:t>
                      </a:r>
                      <a:r>
                        <a:rPr lang="en-CA" sz="1200" kern="1200" baseline="0" dirty="0"/>
                        <a:t> Effective Writing Techniques, a Variety of Reading Formats, Graphic Organizers, Perspective and Bias and Using Compelling Questions as a Focus.)</a:t>
                      </a:r>
                      <a:endParaRPr lang="en-CA" sz="1200" i="1" dirty="0"/>
                    </a:p>
                  </a:txBody>
                  <a:tcPr/>
                </a:tc>
                <a:tc hMerge="1">
                  <a:txBody>
                    <a:bodyPr/>
                    <a:lstStyle/>
                    <a:p>
                      <a:endParaRPr lang="en-CA"/>
                    </a:p>
                  </a:txBody>
                  <a:tcPr/>
                </a:tc>
                <a:tc>
                  <a:txBody>
                    <a:bodyPr/>
                    <a:lstStyle/>
                    <a:p>
                      <a:r>
                        <a:rPr lang="en-CA" sz="1200" kern="1200" dirty="0"/>
                        <a:t>The purpose of this unit is for</a:t>
                      </a:r>
                      <a:r>
                        <a:rPr lang="en-CA" sz="1200" kern="1200" baseline="0" dirty="0"/>
                        <a:t> </a:t>
                      </a:r>
                      <a:r>
                        <a:rPr lang="en-CA" sz="1200" kern="1200" dirty="0"/>
                        <a:t>students</a:t>
                      </a:r>
                      <a:r>
                        <a:rPr lang="en-CA" sz="1200" kern="1200" baseline="0" dirty="0"/>
                        <a:t> to explore their place in the natural and constructed environment while recognizing and respecting a range of world views. They will discover the role of technology in the environmental world. Students will be encouraged to m</a:t>
                      </a:r>
                      <a:r>
                        <a:rPr lang="en-CA" sz="1200" kern="1200" dirty="0"/>
                        <a:t>anage</a:t>
                      </a:r>
                      <a:r>
                        <a:rPr lang="en-CA" sz="1200" kern="1200" baseline="0" dirty="0"/>
                        <a:t> i</a:t>
                      </a:r>
                      <a:r>
                        <a:rPr lang="en-CA" sz="1200" kern="1200" dirty="0"/>
                        <a:t>deas and information, focus, plan, evaluate and select</a:t>
                      </a:r>
                      <a:r>
                        <a:rPr lang="en-CA" sz="1200" kern="1200" baseline="0" dirty="0"/>
                        <a:t> i</a:t>
                      </a:r>
                      <a:r>
                        <a:rPr lang="en-CA" sz="1200" kern="1200" dirty="0"/>
                        <a:t>nformation, organize</a:t>
                      </a:r>
                      <a:r>
                        <a:rPr lang="en-CA" sz="1200" kern="1200" baseline="0" dirty="0"/>
                        <a:t> and record as well as share, review, and demonstrate creative problem solving skills.</a:t>
                      </a:r>
                      <a:endParaRPr lang="en-CA" sz="1200" dirty="0"/>
                    </a:p>
                  </a:txBody>
                  <a:tcPr/>
                </a:tc>
                <a:tc gridSpan="3">
                  <a:txBody>
                    <a:bodyPr/>
                    <a:lstStyle/>
                    <a:p>
                      <a:r>
                        <a:rPr lang="en-CA" sz="1200" kern="1200" dirty="0"/>
                        <a:t>Students will explore</a:t>
                      </a:r>
                      <a:r>
                        <a:rPr lang="en-CA" sz="1200" kern="1200" baseline="0" dirty="0"/>
                        <a:t> events, issues and how they can impact our community, and world. Through the use of novels, video, and an author study students will respect a range of world views. A variety of instructional techniques will help students discover the issues that they will focus 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mn-cs"/>
                        </a:rPr>
                        <a:t>Students look outward and examine their relationships with others and their community.</a:t>
                      </a:r>
                      <a:endParaRPr lang="en-CA" sz="1200" kern="1200" dirty="0"/>
                    </a:p>
                    <a:p>
                      <a:r>
                        <a:rPr lang="en-CA" sz="1200" kern="1200" dirty="0"/>
                        <a:t>(Key Elements: Comprehend and Respond to Texts, Use strategies and cues to enhance comprehension.</a:t>
                      </a:r>
                      <a:r>
                        <a:rPr lang="en-CA" sz="1200" kern="1200" baseline="0" dirty="0"/>
                        <a:t> </a:t>
                      </a:r>
                      <a:r>
                        <a:rPr lang="en-CA" sz="1200" kern="1200" dirty="0"/>
                        <a:t>Understand structures, techniques, and create new texts in response.)</a:t>
                      </a:r>
                      <a:endParaRPr lang="en-CA" sz="1200" i="1" dirty="0"/>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4"/>
                  </a:ext>
                </a:extLst>
              </a:tr>
              <a:tr h="2701464">
                <a:tc gridSpan="2">
                  <a:txBody>
                    <a:bodyPr/>
                    <a:lstStyle/>
                    <a:p>
                      <a:pPr>
                        <a:buFont typeface="Arial" pitchFamily="34" charset="0"/>
                        <a:buChar char="•"/>
                      </a:pPr>
                      <a:r>
                        <a:rPr lang="en-CA" sz="1200" dirty="0"/>
                        <a:t>What are the different types of genres</a:t>
                      </a:r>
                    </a:p>
                    <a:p>
                      <a:pPr>
                        <a:buFont typeface="Arial" pitchFamily="34" charset="0"/>
                        <a:buChar char="•"/>
                      </a:pPr>
                      <a:r>
                        <a:rPr lang="en-CA" sz="1200" dirty="0"/>
                        <a:t>How</a:t>
                      </a:r>
                      <a:r>
                        <a:rPr lang="en-CA" sz="1200" baseline="0" dirty="0"/>
                        <a:t> do I use intuitive hunches to support creative problem solving or inquiry</a:t>
                      </a:r>
                      <a:r>
                        <a:rPr lang="en-CA" sz="1200" dirty="0"/>
                        <a:t>?</a:t>
                      </a:r>
                      <a:endParaRPr lang="en-CA" sz="1200" baseline="0" dirty="0"/>
                    </a:p>
                    <a:p>
                      <a:pPr>
                        <a:buFont typeface="Arial" pitchFamily="34" charset="0"/>
                        <a:buChar char="•"/>
                      </a:pPr>
                      <a:r>
                        <a:rPr lang="en-CA" sz="1200" baseline="0" dirty="0"/>
                        <a:t>How do I differentiate between the real and imagined world</a:t>
                      </a:r>
                      <a:r>
                        <a:rPr lang="en-CA" sz="1200" dirty="0"/>
                        <a:t>?</a:t>
                      </a:r>
                      <a:endParaRPr lang="en-CA" sz="1200" baseline="0" dirty="0"/>
                    </a:p>
                    <a:p>
                      <a:pPr>
                        <a:buFont typeface="Arial" pitchFamily="34" charset="0"/>
                        <a:buChar char="•"/>
                      </a:pPr>
                      <a:r>
                        <a:rPr lang="en-CA" sz="1200" baseline="0" dirty="0"/>
                        <a:t>What is the appropriate writing format for a topic, idea or context in an effective way</a:t>
                      </a:r>
                      <a:r>
                        <a:rPr lang="en-CA" sz="1200" dirty="0"/>
                        <a:t>?</a:t>
                      </a:r>
                      <a:endParaRPr lang="en-CA" sz="1200" baseline="0" dirty="0"/>
                    </a:p>
                    <a:p>
                      <a:pPr>
                        <a:buFont typeface="Arial" pitchFamily="34" charset="0"/>
                        <a:buChar char="•"/>
                      </a:pPr>
                      <a:r>
                        <a:rPr lang="en-CA" sz="1200" baseline="0" dirty="0"/>
                        <a:t>What clues and hints lead me to believe what I am reading is factual or false</a:t>
                      </a:r>
                      <a:r>
                        <a:rPr lang="en-CA" sz="1200" dirty="0"/>
                        <a:t>?</a:t>
                      </a:r>
                      <a:endParaRPr lang="en-CA" sz="1200" baseline="0" dirty="0"/>
                    </a:p>
                  </a:txBody>
                  <a:tcPr/>
                </a:tc>
                <a:tc hMerge="1">
                  <a:txBody>
                    <a:bodyPr/>
                    <a:lstStyle/>
                    <a:p>
                      <a:endParaRPr lang="en-CA"/>
                    </a:p>
                  </a:txBody>
                  <a:tcPr/>
                </a:tc>
                <a:tc>
                  <a:txBody>
                    <a:bodyPr/>
                    <a:lstStyle/>
                    <a:p>
                      <a:pPr>
                        <a:buFont typeface="Arial" pitchFamily="34" charset="0"/>
                        <a:buChar char="•"/>
                      </a:pPr>
                      <a:r>
                        <a:rPr lang="en-CA" sz="1200" baseline="0" dirty="0"/>
                        <a:t>What is the most effective way to gather, organize and present my findings</a:t>
                      </a:r>
                      <a:r>
                        <a:rPr lang="en-CA" sz="1200" dirty="0"/>
                        <a:t>?</a:t>
                      </a:r>
                    </a:p>
                    <a:p>
                      <a:pPr>
                        <a:buFont typeface="Arial" pitchFamily="34" charset="0"/>
                        <a:buChar char="•"/>
                      </a:pPr>
                      <a:r>
                        <a:rPr lang="en-CA" sz="1200" baseline="0" dirty="0"/>
                        <a:t>What are some effective reading strategies when gathering information</a:t>
                      </a:r>
                      <a:r>
                        <a:rPr lang="en-CA" sz="1200" dirty="0"/>
                        <a:t>?</a:t>
                      </a:r>
                      <a:endParaRPr lang="en-CA" sz="1200" baseline="0" dirty="0"/>
                    </a:p>
                    <a:p>
                      <a:pPr>
                        <a:buFont typeface="Arial" pitchFamily="34" charset="0"/>
                        <a:buChar char="•"/>
                      </a:pPr>
                      <a:r>
                        <a:rPr lang="en-CA" sz="1200" baseline="0" dirty="0"/>
                        <a:t>What are some problems facing the environment</a:t>
                      </a:r>
                      <a:r>
                        <a:rPr lang="en-CA" sz="1200" dirty="0"/>
                        <a:t>?</a:t>
                      </a:r>
                      <a:endParaRPr lang="en-CA" sz="1200" baseline="0" dirty="0"/>
                    </a:p>
                    <a:p>
                      <a:pPr>
                        <a:buFont typeface="Arial" pitchFamily="34" charset="0"/>
                        <a:buChar char="•"/>
                      </a:pPr>
                      <a:r>
                        <a:rPr lang="en-CA" sz="1200" baseline="0" dirty="0"/>
                        <a:t>What is my environmental footprint</a:t>
                      </a:r>
                      <a:r>
                        <a:rPr lang="en-CA" sz="1200" dirty="0"/>
                        <a:t>?</a:t>
                      </a:r>
                      <a:endParaRPr lang="en-CA" sz="1200" baseline="0" dirty="0"/>
                    </a:p>
                    <a:p>
                      <a:pPr>
                        <a:buFont typeface="Arial" pitchFamily="34" charset="0"/>
                        <a:buChar char="•"/>
                      </a:pPr>
                      <a:r>
                        <a:rPr lang="en-CA" sz="1200" baseline="0" dirty="0"/>
                        <a:t>Why should people care about the environment</a:t>
                      </a:r>
                      <a:r>
                        <a:rPr lang="en-CA" sz="1200" dirty="0"/>
                        <a:t>?</a:t>
                      </a:r>
                      <a:endParaRPr lang="en-CA" sz="1200" baseline="0" dirty="0"/>
                    </a:p>
                    <a:p>
                      <a:pPr>
                        <a:buFont typeface="Arial" pitchFamily="34" charset="0"/>
                        <a:buChar char="•"/>
                      </a:pPr>
                      <a:r>
                        <a:rPr lang="en-CA" sz="1200" baseline="0" dirty="0"/>
                        <a:t>Are their any technologies that can solve this problem</a:t>
                      </a:r>
                      <a:r>
                        <a:rPr lang="en-CA" sz="1200" dirty="0"/>
                        <a:t>?</a:t>
                      </a:r>
                      <a:endParaRPr lang="en-CA" sz="1200" baseline="0" dirty="0"/>
                    </a:p>
                    <a:p>
                      <a:pPr>
                        <a:buFont typeface="Arial" pitchFamily="34" charset="0"/>
                        <a:buChar char="•"/>
                      </a:pPr>
                      <a:r>
                        <a:rPr lang="en-CA" sz="1200" baseline="0" dirty="0"/>
                        <a:t>What actions can we, our families and our communities take to provoke change</a:t>
                      </a:r>
                      <a:r>
                        <a:rPr lang="en-CA" sz="1200" dirty="0"/>
                        <a:t>?</a:t>
                      </a:r>
                      <a:endParaRPr lang="en-CA" sz="1200" baseline="0" dirty="0"/>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a:t>How can I use the structure of texts and the author’s stylistic techniques to help me understand?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a:t>How can I build a better world</a:t>
                      </a:r>
                      <a:r>
                        <a:rPr lang="en-CA" sz="1200" dirty="0"/>
                        <a:t>?</a:t>
                      </a:r>
                      <a:endParaRPr lang="en-CA" sz="1200" kern="1200"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a:t>What</a:t>
                      </a:r>
                      <a:r>
                        <a:rPr lang="en-CA" sz="1200" kern="1200" baseline="0" dirty="0"/>
                        <a:t> are the differences and similarities between the book and novel</a:t>
                      </a:r>
                      <a:r>
                        <a:rPr lang="en-CA" sz="1200" dirty="0"/>
                        <a:t>?</a:t>
                      </a:r>
                      <a:endParaRPr lang="en-CA" sz="1200" kern="1200"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a:t>What are my rights and responsibilities in communities, cultures,</a:t>
                      </a:r>
                      <a:r>
                        <a:rPr lang="en-CA" sz="1200" kern="1200" baseline="0" dirty="0"/>
                        <a:t> and society</a:t>
                      </a:r>
                      <a:r>
                        <a:rPr lang="en-CA" sz="1200" dirty="0"/>
                        <a:t>?</a:t>
                      </a:r>
                      <a:r>
                        <a:rPr lang="en-CA" sz="1200" kern="1200" baseline="0" dirty="0"/>
                        <a:t>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baseline="0" dirty="0"/>
                        <a:t>How am I defined by these relationships</a:t>
                      </a:r>
                      <a:r>
                        <a:rPr lang="en-CA" sz="1200" dirty="0"/>
                        <a: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baseline="0" dirty="0"/>
                        <a:t>Who created this text and for what purpose</a:t>
                      </a:r>
                      <a:r>
                        <a:rPr lang="en-CA" sz="1200" dirty="0"/>
                        <a:t>?</a:t>
                      </a:r>
                      <a:endParaRPr lang="en-CA" sz="1200" kern="1200"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baseline="0" dirty="0"/>
                        <a:t> Who is this text written for and whose point of view is presented</a:t>
                      </a:r>
                      <a:r>
                        <a:rPr lang="en-CA" sz="1200" dirty="0"/>
                        <a: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CA" sz="1200" kern="1200"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baseline="0" dirty="0"/>
                        <a:t>A look at Hatchet for novel and author study.</a:t>
                      </a:r>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982</Words>
  <Application>Microsoft Office PowerPoint</Application>
  <PresentationFormat>On-screen Show (4:3)</PresentationFormat>
  <Paragraphs>80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 nikki ryder</dc:creator>
  <cp:lastModifiedBy>Office 2004 Test Drive User</cp:lastModifiedBy>
  <cp:revision>77</cp:revision>
  <dcterms:created xsi:type="dcterms:W3CDTF">2011-08-28T05:03:56Z</dcterms:created>
  <dcterms:modified xsi:type="dcterms:W3CDTF">2018-09-13T19:30:23Z</dcterms:modified>
</cp:coreProperties>
</file>