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0" x="0"/>
            <a:ext cy="49641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y="1911984" x="391160"/>
            <a:ext cy="561899" cx="835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2643248" x="403761"/>
            <a:ext cy="456299" cx="834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y="2550225" x="2258800"/>
            <a:ext cy="14400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2" name="Shape 52"/>
          <p:cNvSpPr/>
          <p:nvPr/>
        </p:nvSpPr>
        <p:spPr>
          <a:xfrm>
            <a:off y="4040396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0" x="0"/>
            <a:ext cy="1249799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301687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56" name="Shape 56"/>
          <p:cNvCxnSpPr/>
          <p:nvPr/>
        </p:nvCxnSpPr>
        <p:spPr>
          <a:xfrm rot="10800000" flipH="1">
            <a:off y="1045040" x="2258963"/>
            <a:ext cy="93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62783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 flipH="1">
            <a:off y="5013041" x="3434"/>
            <a:ext cy="137434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62" name="Shape 62"/>
          <p:cNvCxnSpPr/>
          <p:nvPr/>
        </p:nvCxnSpPr>
        <p:spPr>
          <a:xfrm>
            <a:off y="992104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840199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17761" x="457200"/>
            <a:ext cy="1143000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600200" x="5021123"/>
            <a:ext cy="4840199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12497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8" name="Shape 68"/>
          <p:cNvSpPr/>
          <p:nvPr/>
        </p:nvSpPr>
        <p:spPr>
          <a:xfrm>
            <a:off y="301687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69" name="Shape 69"/>
          <p:cNvCxnSpPr/>
          <p:nvPr/>
        </p:nvCxnSpPr>
        <p:spPr>
          <a:xfrm rot="10800000" flipH="1">
            <a:off y="1045040" x="2258963"/>
            <a:ext cy="93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 rot="10800000">
            <a:off y="5483652" x="-5937"/>
            <a:ext cy="137434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73" name="Shape 73"/>
          <p:cNvCxnSpPr/>
          <p:nvPr/>
        </p:nvCxnSpPr>
        <p:spPr>
          <a:xfrm>
            <a:off y="5879569" x="388492"/>
            <a:ext cy="4799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idx="1" type="body"/>
          </p:nvPr>
        </p:nvSpPr>
        <p:spPr>
          <a:xfrm>
            <a:off y="5991680" x="388492"/>
            <a:ext cy="516899" cx="3644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8278" x="0"/>
            <a:ext cy="68496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bing.com/videos/search?q=rick+wormeli&amp;FORM=HDRSC3" Type="http://schemas.openxmlformats.org/officeDocument/2006/relationships/hyperlink" TargetMode="External" Id="rId4"/><Relationship Target="http://notosh.com/" Type="http://schemas.openxmlformats.org/officeDocument/2006/relationships/hyperlink" TargetMode="External" Id="rId3"/><Relationship Target="http://www.srsd119.ca/departments/IntegratedLearning/Cow_Units/k123.html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2832516" x="611650"/>
            <a:ext cy="561899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Designing Performance Tasks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2607073" x="400799"/>
            <a:ext cy="456299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9" name="Shape 79"/>
          <p:cNvSpPr txBox="1"/>
          <p:nvPr/>
        </p:nvSpPr>
        <p:spPr>
          <a:xfrm>
            <a:off y="5483075" x="2428618"/>
            <a:ext cy="871800" cx="4292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/>
              <a:t>Presented by: Arlene Low</a:t>
            </a:r>
          </a:p>
          <a:p>
            <a:pPr algn="ctr" rtl="0" lvl="0">
              <a:buNone/>
            </a:pPr>
            <a:r>
              <a:rPr b="1" sz="1800" lang="en"/>
              <a:t>Learning Coach for Sun West School Division</a:t>
            </a:r>
          </a:p>
          <a:p>
            <a:pPr algn="ctr" rtl="0" lvl="0">
              <a:buNone/>
            </a:pPr>
            <a:r>
              <a:rPr b="1" sz="1800" lang="en"/>
              <a:t>May 2013</a:t>
            </a:r>
          </a:p>
        </p:txBody>
      </p:sp>
      <p:sp>
        <p:nvSpPr>
          <p:cNvPr id="80" name="Shape 80"/>
          <p:cNvSpPr/>
          <p:nvPr/>
        </p:nvSpPr>
        <p:spPr>
          <a:xfrm>
            <a:off y="1173666" x="700550"/>
            <a:ext cy="1302338" cx="11744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SPDU: Cheryl Erlandson " Performance Assessments: A Wealth of Possibilities": 2012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Solution Tree: "Leading through Instructional and Learning Excellent", Carol Ann Tomlinson, Jay McTighe: September 2012.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Ewan McIntosh: Design Thinking: </a:t>
            </a:r>
            <a:r>
              <a:rPr u="sng" sz="1100" lang="en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http://notosh.com/</a:t>
            </a:r>
            <a:r>
              <a:rPr sz="1800" lang="en"/>
              <a:t> ( Retrieved May 2013, IT Summit 2013)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Rick Wormeli: </a:t>
            </a:r>
            <a:r>
              <a:rPr u="sng" b="1" sz="1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http://www.bing.com/videos/search?q=rick+wormeli&amp;FORM=HDRSC3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1800" lang="en"/>
              <a:t>C.O.W: </a:t>
            </a:r>
            <a:r>
              <a:rPr u="sng" b="1" sz="1800" lang="en">
                <a:latin typeface="Arial"/>
                <a:ea typeface="Arial"/>
                <a:cs typeface="Arial"/>
                <a:sym typeface="Arial"/>
                <a:hlinkClick r:id="rId5"/>
              </a:rPr>
              <a:t>http://www.srsd119.ca/departments/IntegratedLearning/Cow_Units/k123.html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Resources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143735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Goals: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To create performance tasks that increase student </a:t>
            </a:r>
            <a:r>
              <a:rPr b="1" sz="3000" lang="en">
                <a:solidFill>
                  <a:srgbClr val="FF0000"/>
                </a:solidFill>
              </a:rPr>
              <a:t>engagement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To provide an opportunity for students to </a:t>
            </a:r>
            <a:r>
              <a:rPr b="1" sz="3000" lang="en">
                <a:solidFill>
                  <a:srgbClr val="FF0000"/>
                </a:solidFill>
              </a:rPr>
              <a:t>show</a:t>
            </a:r>
            <a:r>
              <a:rPr sz="3000" lang="en"/>
              <a:t> what they know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To give students </a:t>
            </a:r>
            <a:r>
              <a:rPr b="1" sz="3000" lang="en">
                <a:solidFill>
                  <a:srgbClr val="FF0000"/>
                </a:solidFill>
              </a:rPr>
              <a:t>choice 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To encourage students to </a:t>
            </a:r>
            <a:r>
              <a:rPr b="1" sz="3000" lang="en">
                <a:solidFill>
                  <a:srgbClr val="FF0000"/>
                </a:solidFill>
              </a:rPr>
              <a:t>Lead their Learning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Goals:</a:t>
            </a:r>
          </a:p>
        </p:txBody>
      </p:sp>
      <p:sp>
        <p:nvSpPr>
          <p:cNvPr id="87" name="Shape 87"/>
          <p:cNvSpPr/>
          <p:nvPr/>
        </p:nvSpPr>
        <p:spPr>
          <a:xfrm>
            <a:off y="509337" x="6396587"/>
            <a:ext cy="1623928" cx="21684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/>
              <a:t>Think Pair Share:  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b="1" sz="3000" lang="en"/>
              <a:t>Before:</a:t>
            </a:r>
            <a:r>
              <a:rPr lang="en"/>
              <a:t>  What performance tasks have you used?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b="1" sz="3000" lang="en"/>
              <a:t>During</a:t>
            </a:r>
            <a:r>
              <a:rPr sz="3000" lang="en"/>
              <a:t>:</a:t>
            </a:r>
            <a:r>
              <a:rPr lang="en"/>
              <a:t>  What strategies did Mya and Charlie use that worked well      for  them?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55000"/>
              <a:buFont typeface="Arial"/>
              <a:buNone/>
            </a:pPr>
            <a:r>
              <a:rPr lang="en"/>
              <a:t> </a:t>
            </a:r>
            <a:r>
              <a:rPr b="1" sz="3000" lang="en"/>
              <a:t>After</a:t>
            </a:r>
            <a:r>
              <a:rPr lang="en"/>
              <a:t>: What is an assessment task that you use now that you could tweak or change to resemble the task on the video?</a:t>
            </a:r>
          </a:p>
          <a:p>
            <a:r>
              <a:t/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"Above and Beyond"</a:t>
            </a:r>
          </a:p>
        </p:txBody>
      </p:sp>
      <p:sp>
        <p:nvSpPr>
          <p:cNvPr id="94" name="Shape 94"/>
          <p:cNvSpPr/>
          <p:nvPr/>
        </p:nvSpPr>
        <p:spPr>
          <a:xfrm>
            <a:off y="1720162" x="6361375"/>
            <a:ext cy="1540337" cx="19220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1651475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Personal Reflection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2520300" x="1945204"/>
            <a:ext cy="3000000" cx="5741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36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Reflection:</a:t>
            </a:r>
          </a:p>
          <a:p>
            <a:r>
              <a:t/>
            </a:r>
          </a:p>
          <a:p>
            <a:pPr rtl="0" lvl="0">
              <a:buNone/>
            </a:pPr>
            <a:r>
              <a:rPr sz="36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have I been?</a:t>
            </a:r>
          </a:p>
          <a:p>
            <a:r>
              <a:t/>
            </a:r>
          </a:p>
          <a:p>
            <a:pPr rtl="0" lvl="0">
              <a:buNone/>
            </a:pPr>
            <a:r>
              <a:rPr sz="36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am I at?</a:t>
            </a:r>
          </a:p>
          <a:p>
            <a:r>
              <a:t/>
            </a:r>
          </a:p>
          <a:p>
            <a:pPr rtl="0" lvl="0">
              <a:buNone/>
            </a:pPr>
            <a:r>
              <a:rPr sz="36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am I going?</a:t>
            </a:r>
          </a:p>
          <a:p>
            <a:r>
              <a:t/>
            </a:r>
          </a:p>
        </p:txBody>
      </p:sp>
      <p:sp>
        <p:nvSpPr>
          <p:cNvPr id="102" name="Shape 102"/>
          <p:cNvSpPr/>
          <p:nvPr/>
        </p:nvSpPr>
        <p:spPr>
          <a:xfrm>
            <a:off y="3189812" x="6163675"/>
            <a:ext cy="2143125" cx="2143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490575" x="3678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000" lang="en" i="1"/>
              <a:t>Performance Assessment provides teachers with another tool for assessment and evaluation.  While traditional paper and pencil test help us measure the content knowledge, performance tasks provides us with a measure of how well students can use the information.</a:t>
            </a:r>
          </a:p>
          <a:p>
            <a:r>
              <a:t/>
            </a:r>
          </a:p>
          <a:p>
            <a:pPr algn="l" rtl="0" lvl="0">
              <a:buNone/>
            </a:pPr>
            <a:r>
              <a:rPr b="1" sz="2400" lang="en" i="1"/>
              <a:t>Find Your Match!</a:t>
            </a:r>
          </a:p>
          <a:p>
            <a:r>
              <a:t/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Performance Task Puzzle</a:t>
            </a:r>
          </a:p>
        </p:txBody>
      </p:sp>
      <p:sp>
        <p:nvSpPr>
          <p:cNvPr id="109" name="Shape 109"/>
          <p:cNvSpPr/>
          <p:nvPr/>
        </p:nvSpPr>
        <p:spPr>
          <a:xfrm>
            <a:off y="4095525" x="5806100"/>
            <a:ext cy="1924050" cx="2381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1341550" x="212927"/>
            <a:ext cy="4840199" cx="871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buNone/>
            </a:pPr>
            <a:r>
              <a:rPr b="1" lang="en">
                <a:solidFill>
                  <a:srgbClr val="FF0000"/>
                </a:solidFill>
              </a:rPr>
              <a:t>THREE ELEMENTS: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n"/>
              <a:t>Select the outcome:</a:t>
            </a:r>
            <a:r>
              <a:rPr sz="2400" lang="en"/>
              <a:t> </a:t>
            </a:r>
          </a:p>
          <a:p>
            <a:pPr rtl="0" lvl="0">
              <a:buNone/>
            </a:pPr>
            <a:r>
              <a:rPr lang="en"/>
              <a:t>What are students expected to know and be able to do? </a:t>
            </a:r>
          </a:p>
          <a:p>
            <a:pPr rtl="0" lvl="0" indent="0" marL="0">
              <a:buNone/>
            </a:pPr>
            <a:r>
              <a:rPr b="1" sz="1400" lang="en"/>
              <a:t>Tip:  Choose an outcome that asks students to: analyze, build, create, demonstrate, experiment, investigate, present, research, solve, etc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n"/>
              <a:t>Create or Select Tasks: </a:t>
            </a:r>
            <a:r>
              <a:rPr sz="2400" lang="en"/>
              <a:t> </a:t>
            </a:r>
          </a:p>
          <a:p>
            <a:pPr rtl="0" lvl="0">
              <a:buNone/>
            </a:pPr>
            <a:r>
              <a:rPr lang="en"/>
              <a:t>What product and/or performances would be engaging, have meaning, demonstrate the application of knowledge?</a:t>
            </a:r>
          </a:p>
          <a:p>
            <a:pPr rtl="0" lvl="0">
              <a:buNone/>
            </a:pPr>
            <a:r>
              <a:rPr b="1" sz="1400" lang="en"/>
              <a:t>Tip: Does is pass the " so what" test?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n"/>
              <a:t>Choose or Design Assessment Tool:</a:t>
            </a:r>
            <a:r>
              <a:rPr sz="2400" lang="en"/>
              <a:t>  </a:t>
            </a:r>
          </a:p>
          <a:p>
            <a:pPr rtl="0" lvl="0">
              <a:buNone/>
            </a:pPr>
            <a:r>
              <a:rPr lang="en"/>
              <a:t>How will students be assessed as they demonstrate what they know and can do?  What are the criteria that will indicate mastery?</a:t>
            </a:r>
          </a:p>
          <a:p>
            <a:pPr rtl="0" lvl="0">
              <a:buNone/>
            </a:pPr>
            <a:r>
              <a:rPr b="1" sz="1400" lang="en"/>
              <a:t>Tip:  Be sure to include self-assessment and peer assessments too!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n"/>
              <a:t>CHOOSE A TEMPLATE!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Design Thinking</a:t>
            </a:r>
          </a:p>
        </p:txBody>
      </p:sp>
      <p:sp>
        <p:nvSpPr>
          <p:cNvPr id="116" name="Shape 116"/>
          <p:cNvSpPr/>
          <p:nvPr/>
        </p:nvSpPr>
        <p:spPr>
          <a:xfrm>
            <a:off y="5394825" x="7179503"/>
            <a:ext cy="1246955" cx="12431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Talking Circle:</a:t>
            </a:r>
            <a:r>
              <a:rPr lang="en"/>
              <a:t>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Share your thoughts, continue </a:t>
            </a:r>
            <a:r>
              <a:rPr b="1" lang="en" i="1">
                <a:solidFill>
                  <a:srgbClr val="FF0000"/>
                </a:solidFill>
              </a:rPr>
              <a:t>Clockwise! </a:t>
            </a:r>
            <a:r>
              <a:rPr lang="en">
                <a:solidFill>
                  <a:srgbClr val="000000"/>
                </a:solidFill>
              </a:rPr>
              <a:t>You </a:t>
            </a:r>
            <a:r>
              <a:rPr lang="en"/>
              <a:t>can not comment until your turn comes around again! You may take notes if you want to remember something.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Prompt 1:</a:t>
            </a:r>
            <a:r>
              <a:rPr lang="en"/>
              <a:t>  As you think about performance assessments, what might be the benefits for the teacher, students, parents?</a:t>
            </a:r>
          </a:p>
          <a:p>
            <a:pPr>
              <a:buNone/>
            </a:pPr>
            <a:r>
              <a:rPr b="1" sz="3000" lang="en">
                <a:solidFill>
                  <a:srgbClr val="FF0000"/>
                </a:solidFill>
              </a:rPr>
              <a:t>Prompt 2</a:t>
            </a:r>
            <a:r>
              <a:rPr sz="3000" lang="en">
                <a:solidFill>
                  <a:srgbClr val="FF0000"/>
                </a:solidFill>
              </a:rPr>
              <a:t>:</a:t>
            </a:r>
            <a:r>
              <a:rPr lang="en"/>
              <a:t> What might be some possible roadblocks for teachers, students, parents in regards to performance tasks?</a:t>
            </a: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Benefits of Performance Tasks</a:t>
            </a:r>
          </a:p>
        </p:txBody>
      </p:sp>
      <p:sp>
        <p:nvSpPr>
          <p:cNvPr id="123" name="Shape 123"/>
          <p:cNvSpPr/>
          <p:nvPr/>
        </p:nvSpPr>
        <p:spPr>
          <a:xfrm>
            <a:off y="5049616" x="6594662"/>
            <a:ext cy="1500758" cx="150075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Advantages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1005700" x="373350"/>
            <a:ext cy="55266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Based Assessments Criteria: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Designed to be representative of a </a:t>
            </a:r>
            <a:r>
              <a:rPr b="1" sz="2400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task</a:t>
            </a: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the larger world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criteria that </a:t>
            </a:r>
            <a:r>
              <a:rPr b="1" sz="2400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</a:t>
            </a: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essentials of student performance against well-defined standards of performance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Incorporate some degree of </a:t>
            </a:r>
            <a:r>
              <a:rPr b="1" sz="2400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choice</a:t>
            </a: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personalizing the  task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opportunities for </a:t>
            </a:r>
            <a:r>
              <a:rPr b="1" sz="2400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self-evaluation</a:t>
            </a: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students, and provide a </a:t>
            </a:r>
            <a:r>
              <a:rPr b="1" sz="2400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audience</a:t>
            </a: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student work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4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Darling-Hammond, Aness &amp; Falk, 1995; McTighe &amp; Wiggins, 1999)</a:t>
            </a:r>
          </a:p>
          <a:p>
            <a:r>
              <a:t/>
            </a:r>
          </a:p>
        </p:txBody>
      </p:sp>
      <p:sp>
        <p:nvSpPr>
          <p:cNvPr id="131" name="Shape 131"/>
          <p:cNvSpPr/>
          <p:nvPr/>
        </p:nvSpPr>
        <p:spPr>
          <a:xfrm>
            <a:off y="4789225" x="6067425"/>
            <a:ext cy="1743075" cx="2619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7200" lang="en"/>
              <a:t>Room Number:  807534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Socrative</a:t>
            </a:r>
          </a:p>
        </p:txBody>
      </p:sp>
      <p:sp>
        <p:nvSpPr>
          <p:cNvPr id="138" name="Shape 138"/>
          <p:cNvSpPr/>
          <p:nvPr/>
        </p:nvSpPr>
        <p:spPr>
          <a:xfrm>
            <a:off y="4148837" x="3500437"/>
            <a:ext cy="2143125" cx="2143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