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3" r:id="rId1"/>
  </p:sldMasterIdLst>
  <p:handoutMasterIdLst>
    <p:handoutMasterId r:id="rId24"/>
  </p:handoutMasterIdLst>
  <p:sldIdLst>
    <p:sldId id="256" r:id="rId2"/>
    <p:sldId id="257" r:id="rId3"/>
    <p:sldId id="258" r:id="rId4"/>
    <p:sldId id="275" r:id="rId5"/>
    <p:sldId id="276" r:id="rId6"/>
    <p:sldId id="277" r:id="rId7"/>
    <p:sldId id="259" r:id="rId8"/>
    <p:sldId id="278" r:id="rId9"/>
    <p:sldId id="261" r:id="rId10"/>
    <p:sldId id="262" r:id="rId11"/>
    <p:sldId id="263" r:id="rId12"/>
    <p:sldId id="271" r:id="rId13"/>
    <p:sldId id="264" r:id="rId14"/>
    <p:sldId id="268" r:id="rId15"/>
    <p:sldId id="269" r:id="rId16"/>
    <p:sldId id="272" r:id="rId17"/>
    <p:sldId id="267" r:id="rId18"/>
    <p:sldId id="280" r:id="rId19"/>
    <p:sldId id="273" r:id="rId20"/>
    <p:sldId id="270" r:id="rId21"/>
    <p:sldId id="260" r:id="rId22"/>
    <p:sldId id="274" r:id="rId23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88" autoAdjust="0"/>
    <p:restoredTop sz="94660"/>
  </p:normalViewPr>
  <p:slideViewPr>
    <p:cSldViewPr snapToGrid="0">
      <p:cViewPr varScale="1">
        <p:scale>
          <a:sx n="42" d="100"/>
          <a:sy n="42" d="100"/>
        </p:scale>
        <p:origin x="4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i Martin" userId="S::shari.martin@sunwestsd.ca::d59bca9a-3849-4062-a3e0-29cfc5b85a46" providerId="AD" clId="Web-{D3AAF25D-F066-80AF-D4CE-1BEDA3599857}"/>
    <pc:docChg chg="delSld modSld">
      <pc:chgData name="Shari Martin" userId="S::shari.martin@sunwestsd.ca::d59bca9a-3849-4062-a3e0-29cfc5b85a46" providerId="AD" clId="Web-{D3AAF25D-F066-80AF-D4CE-1BEDA3599857}" dt="2018-10-03T03:35:30.982" v="17" actId="20577"/>
      <pc:docMkLst>
        <pc:docMk/>
      </pc:docMkLst>
      <pc:sldChg chg="modSp">
        <pc:chgData name="Shari Martin" userId="S::shari.martin@sunwestsd.ca::d59bca9a-3849-4062-a3e0-29cfc5b85a46" providerId="AD" clId="Web-{D3AAF25D-F066-80AF-D4CE-1BEDA3599857}" dt="2018-10-03T03:35:30.138" v="15" actId="20577"/>
        <pc:sldMkLst>
          <pc:docMk/>
          <pc:sldMk cId="1317693778" sldId="256"/>
        </pc:sldMkLst>
        <pc:spChg chg="mod">
          <ac:chgData name="Shari Martin" userId="S::shari.martin@sunwestsd.ca::d59bca9a-3849-4062-a3e0-29cfc5b85a46" providerId="AD" clId="Web-{D3AAF25D-F066-80AF-D4CE-1BEDA3599857}" dt="2018-10-03T03:35:30.138" v="15" actId="20577"/>
          <ac:spMkLst>
            <pc:docMk/>
            <pc:sldMk cId="1317693778" sldId="256"/>
            <ac:spMk id="3" creationId="{00000000-0000-0000-0000-000000000000}"/>
          </ac:spMkLst>
        </pc:spChg>
      </pc:sldChg>
      <pc:sldChg chg="del">
        <pc:chgData name="Shari Martin" userId="S::shari.martin@sunwestsd.ca::d59bca9a-3849-4062-a3e0-29cfc5b85a46" providerId="AD" clId="Web-{D3AAF25D-F066-80AF-D4CE-1BEDA3599857}" dt="2018-10-03T03:34:20.619" v="0"/>
        <pc:sldMkLst>
          <pc:docMk/>
          <pc:sldMk cId="2597808834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03461C96-D94F-4B72-85F1-1EF1D7759E8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3C4FBD7-92E5-4D84-B163-74146DCA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1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5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6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1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13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2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4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5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1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8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9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1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24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f.sk.ca/professional-resources/saskatchewan-professional-development-unit/resources/english-language-arts?field_spdu_category_tid=19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stf.sk.ca/professional-resources/saskatchewan-professional-development-unit/resources/english-language-arts?field_spdu_category_tid=28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cms.sunwestsd.ca/course/view.php?id=1993" TargetMode="External"/><Relationship Id="rId7" Type="http://schemas.openxmlformats.org/officeDocument/2006/relationships/hyperlink" Target="https://cms.sunwestsd.ca/course/view.php?id=2322" TargetMode="External"/><Relationship Id="rId2" Type="http://schemas.openxmlformats.org/officeDocument/2006/relationships/hyperlink" Target="https://cms.sunwestsd.ca/course/view.php?id=19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ms.sunwestsd.ca/course/view.php?id=2320" TargetMode="External"/><Relationship Id="rId5" Type="http://schemas.openxmlformats.org/officeDocument/2006/relationships/hyperlink" Target="https://cms.sunwestsd.ca/course/view.php?id=2321" TargetMode="External"/><Relationship Id="rId4" Type="http://schemas.openxmlformats.org/officeDocument/2006/relationships/hyperlink" Target="https://cms.sunwestsd.ca/course/view.php?id=199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hari.martin@sunwestsd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Provincial Writing  and Math Rubrics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Presented by Shari Martin</a:t>
            </a:r>
          </a:p>
          <a:p>
            <a:r>
              <a:rPr lang="en-US" sz="2800" b="1" dirty="0"/>
              <a:t>August 27, 2018</a:t>
            </a:r>
          </a:p>
        </p:txBody>
      </p:sp>
    </p:spTree>
    <p:extLst>
      <p:ext uri="{BB962C8B-B14F-4D97-AF65-F5344CB8AC3E}">
        <p14:creationId xmlns:p14="http://schemas.microsoft.com/office/powerpoint/2010/main" val="131769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78" y="650449"/>
            <a:ext cx="8001344" cy="1406952"/>
          </a:xfrm>
        </p:spPr>
        <p:txBody>
          <a:bodyPr>
            <a:normAutofit/>
          </a:bodyPr>
          <a:lstStyle/>
          <a:p>
            <a:pPr lvl="0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br>
              <a:rPr lang="en-US" sz="15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</a:rPr>
              <a:t>Assessment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2057401"/>
            <a:ext cx="7843101" cy="387705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many opportunities for self and peer assessment.  Keep in mind, however, that evaluation is the teacher’s responsibility.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 card symbols (letters or numbers) should be based only on the more recent, summative, individual achievement data.  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95" y="456058"/>
            <a:ext cx="3872031" cy="35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43" y="537659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Writing/Math Rubrics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" y="1602558"/>
            <a:ext cx="7329246" cy="4575742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Assessment of student writing/math performance uses teacher’s professional judgement</a:t>
            </a:r>
          </a:p>
          <a:p>
            <a:r>
              <a:rPr lang="en-US" sz="2800" b="1" dirty="0"/>
              <a:t>Use several samples of a student’s writing/math performances to determine most consistent level with emphasis on most recent samples</a:t>
            </a:r>
          </a:p>
          <a:p>
            <a:r>
              <a:rPr lang="en-US" sz="2800" b="1" dirty="0"/>
              <a:t>Teachers may choose to have  “writing or math event” and use evidence from that event.  </a:t>
            </a:r>
          </a:p>
          <a:p>
            <a:r>
              <a:rPr lang="en-US" sz="2800" b="1" dirty="0"/>
              <a:t>Writing and math prompts are provided.  These can be used when student “ready” as well which makes the performance more authentic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7" t="-582" r="18469" b="1304"/>
          <a:stretch/>
        </p:blipFill>
        <p:spPr>
          <a:xfrm>
            <a:off x="7857137" y="1189592"/>
            <a:ext cx="3817354" cy="51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 provincial rubrics work with the Sun West Rubric?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164080"/>
            <a:ext cx="10142865" cy="4084319"/>
          </a:xfrm>
        </p:spPr>
        <p:txBody>
          <a:bodyPr/>
          <a:lstStyle/>
          <a:p>
            <a:r>
              <a:rPr lang="en-US" sz="2400" dirty="0"/>
              <a:t>Ministry level indicates that level 3 and 4 are considered grade level.  </a:t>
            </a:r>
          </a:p>
          <a:p>
            <a:r>
              <a:rPr lang="en-US" sz="2400" dirty="0"/>
              <a:t>Ministry interested in at or below grade level for their documentation</a:t>
            </a:r>
          </a:p>
          <a:p>
            <a:r>
              <a:rPr lang="en-US" sz="2400" dirty="0"/>
              <a:t>Power Teacher Gradebook column added that has teachers enter the level they assign for Math and writing based on Ministry rubric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9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53" y="643473"/>
            <a:ext cx="9601196" cy="8412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Incorporating Writing into your ELA Program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49" y="2315801"/>
            <a:ext cx="4681162" cy="3318936"/>
          </a:xfrm>
        </p:spPr>
        <p:txBody>
          <a:bodyPr>
            <a:normAutofit/>
          </a:bodyPr>
          <a:lstStyle/>
          <a:p>
            <a:r>
              <a:rPr lang="en-US" sz="3200" b="1" dirty="0"/>
              <a:t>Many ways this can occur </a:t>
            </a:r>
          </a:p>
          <a:p>
            <a:r>
              <a:rPr lang="en-US" sz="3200" b="1" dirty="0"/>
              <a:t>Before/During/After writing stages</a:t>
            </a:r>
          </a:p>
          <a:p>
            <a:r>
              <a:rPr lang="en-US" sz="3200" b="1" dirty="0"/>
              <a:t>Writing skills follow reading skills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02" y="2482832"/>
            <a:ext cx="6511092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8252" y="530695"/>
            <a:ext cx="4465511" cy="968167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Sask</a:t>
            </a:r>
            <a:r>
              <a:rPr lang="en-US" sz="3600" b="1" dirty="0"/>
              <a:t> Reads Resource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24" y="530695"/>
            <a:ext cx="4370832" cy="565952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957740" y="1713758"/>
            <a:ext cx="5288437" cy="3973810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There will be no writing or math equivalent to </a:t>
            </a:r>
            <a:r>
              <a:rPr lang="en-US" sz="2800" b="1" dirty="0" err="1"/>
              <a:t>Sask</a:t>
            </a:r>
            <a:r>
              <a:rPr lang="en-US" sz="2800" b="1" dirty="0"/>
              <a:t> Reads, just continuum and common rubrics.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There are writing examples being posted on the </a:t>
            </a:r>
            <a:r>
              <a:rPr lang="en-US" sz="2800" b="1" dirty="0" err="1"/>
              <a:t>Sask</a:t>
            </a:r>
            <a:r>
              <a:rPr lang="en-US" sz="2800" b="1" dirty="0"/>
              <a:t> reads website.  May also be math in the future.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3"/>
              </a:rPr>
              <a:t>SPDU exemplars of writing </a:t>
            </a:r>
            <a:r>
              <a:rPr lang="en-US" sz="2800" b="1" dirty="0"/>
              <a:t>and a </a:t>
            </a:r>
            <a:r>
              <a:rPr lang="en-US" sz="2800" b="1" dirty="0">
                <a:hlinkClick r:id="rId4"/>
              </a:rPr>
              <a:t>detailed rubric </a:t>
            </a:r>
            <a:r>
              <a:rPr lang="en-US" sz="2800" b="1" dirty="0"/>
              <a:t>help show students models of what is achievable in writing and a good start to teacher samples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/>
              <a:t>Ministry exemplars for math show how the student may approach the tasks assigned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641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1" y="347640"/>
            <a:ext cx="6241816" cy="1125560"/>
          </a:xfrm>
        </p:spPr>
        <p:txBody>
          <a:bodyPr>
            <a:normAutofit/>
          </a:bodyPr>
          <a:lstStyle/>
          <a:p>
            <a:r>
              <a:rPr lang="en-US" sz="4000" b="1" dirty="0"/>
              <a:t>Writing Instruction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r="4084"/>
          <a:stretch>
            <a:fillRect/>
          </a:stretch>
        </p:blipFill>
        <p:spPr>
          <a:xfrm>
            <a:off x="6647887" y="822488"/>
            <a:ext cx="3655609" cy="52222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328" y="1713092"/>
            <a:ext cx="6241816" cy="3859616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Like reading, writing instruction assumes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All students can write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Oral language and Reading are foundations of 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Balance is important in writing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Family and community are partners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21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Instruction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43060" y="1376313"/>
            <a:ext cx="5056591" cy="488002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Ongoing assessment to support individual student growth and plan for lessons (</a:t>
            </a:r>
            <a:r>
              <a:rPr lang="en-US" sz="2800" dirty="0" err="1"/>
              <a:t>PeBL</a:t>
            </a:r>
            <a:r>
              <a:rPr lang="en-US" sz="2800" dirty="0"/>
              <a:t>)</a:t>
            </a:r>
          </a:p>
          <a:p>
            <a:r>
              <a:rPr lang="en-US" sz="2800" dirty="0"/>
              <a:t>Balance of Modeled, </a:t>
            </a:r>
            <a:r>
              <a:rPr lang="en-US" sz="2800" dirty="0" err="1"/>
              <a:t>Scaffolded</a:t>
            </a:r>
            <a:r>
              <a:rPr lang="en-US" sz="2800" dirty="0"/>
              <a:t>/Guided, Shared and Independent Writing</a:t>
            </a:r>
          </a:p>
          <a:p>
            <a:r>
              <a:rPr lang="en-US" sz="2800" dirty="0"/>
              <a:t>Instruction must focus on Writing Forms, writing process, writing traits and writing workshop.</a:t>
            </a:r>
          </a:p>
          <a:p>
            <a:endParaRPr lang="en-US" sz="28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39" y="530568"/>
            <a:ext cx="5020599" cy="5961440"/>
          </a:xfrm>
        </p:spPr>
      </p:pic>
    </p:spTree>
    <p:extLst>
      <p:ext uri="{BB962C8B-B14F-4D97-AF65-F5344CB8AC3E}">
        <p14:creationId xmlns:p14="http://schemas.microsoft.com/office/powerpoint/2010/main" val="420875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3280" y="982132"/>
            <a:ext cx="4834890" cy="1303867"/>
          </a:xfrm>
        </p:spPr>
        <p:txBody>
          <a:bodyPr>
            <a:noAutofit/>
          </a:bodyPr>
          <a:lstStyle/>
          <a:p>
            <a:r>
              <a:rPr lang="en-US" sz="3600" b="1" dirty="0"/>
              <a:t>Instructional Model for Teaching Writing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0" y="2459038"/>
            <a:ext cx="4779963" cy="3627437"/>
          </a:xfrm>
        </p:spPr>
        <p:txBody>
          <a:bodyPr>
            <a:normAutofit fontScale="5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500" b="1" dirty="0"/>
              <a:t>Provide a variety of opportunities to write, both structured and unstructured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500" b="1" dirty="0"/>
              <a:t>Gradual release of responsibility model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500" b="1" dirty="0"/>
              <a:t>Integrated with reading assignments, but also make time for creative or free writing</a:t>
            </a:r>
          </a:p>
          <a:p>
            <a:pPr algn="l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1439863"/>
            <a:ext cx="6059487" cy="4386262"/>
          </a:xfrm>
        </p:spPr>
      </p:pic>
    </p:spTree>
    <p:extLst>
      <p:ext uri="{BB962C8B-B14F-4D97-AF65-F5344CB8AC3E}">
        <p14:creationId xmlns:p14="http://schemas.microsoft.com/office/powerpoint/2010/main" val="201632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1" y="347640"/>
            <a:ext cx="6241816" cy="1125560"/>
          </a:xfrm>
        </p:spPr>
        <p:txBody>
          <a:bodyPr>
            <a:normAutofit/>
          </a:bodyPr>
          <a:lstStyle/>
          <a:p>
            <a:r>
              <a:rPr lang="en-US" sz="4000" b="1" dirty="0"/>
              <a:t>Math Instruction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328" y="1713092"/>
            <a:ext cx="6241816" cy="3859616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Like reading, writing instruction assumes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All students can write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Oral language and Reading are foundations of 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Balance is important in writing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Family and community are partners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4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544" y="746539"/>
            <a:ext cx="506011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51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West Moodle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49692"/>
            <a:ext cx="8946541" cy="4598708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Provincial Writing Rubrics Grade 9 </a:t>
            </a:r>
            <a:endParaRPr lang="en-US" sz="2800" dirty="0"/>
          </a:p>
          <a:p>
            <a:r>
              <a:rPr lang="en-US" sz="2800" dirty="0">
                <a:hlinkClick r:id="rId3"/>
              </a:rPr>
              <a:t>Provincial Writing Rubrics Grade 7</a:t>
            </a:r>
            <a:endParaRPr lang="en-US" sz="2800" dirty="0"/>
          </a:p>
          <a:p>
            <a:pPr lvl="0">
              <a:buClr>
                <a:srgbClr val="F5A408"/>
              </a:buClr>
            </a:pPr>
            <a:r>
              <a:rPr lang="en-US" sz="2800" dirty="0">
                <a:solidFill>
                  <a:prstClr val="white"/>
                </a:solidFill>
                <a:hlinkClick r:id="rId4"/>
              </a:rPr>
              <a:t>Provincial Writing Rubrics Grade 4</a:t>
            </a:r>
            <a:endParaRPr lang="en-US" sz="2800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sz="2800" dirty="0">
                <a:solidFill>
                  <a:prstClr val="white"/>
                </a:solidFill>
                <a:hlinkClick r:id="rId5"/>
              </a:rPr>
              <a:t>Provincial Math Rubrics Grade 2</a:t>
            </a:r>
            <a:endParaRPr lang="en-US" sz="2800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sz="2800" dirty="0">
                <a:solidFill>
                  <a:prstClr val="white"/>
                </a:solidFill>
                <a:hlinkClick r:id="rId6"/>
              </a:rPr>
              <a:t>Provincial Math Rubrics Grade 5</a:t>
            </a:r>
            <a:endParaRPr lang="en-US" sz="2800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sz="2800" dirty="0">
                <a:solidFill>
                  <a:prstClr val="white"/>
                </a:solidFill>
                <a:hlinkClick r:id="rId7"/>
              </a:rPr>
              <a:t>Provincial Math Rubrics Grade 8</a:t>
            </a:r>
            <a:endParaRPr lang="en-US" sz="2800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/>
              <a:t>password protected – </a:t>
            </a:r>
            <a:r>
              <a:rPr lang="en-US" sz="2800" dirty="0" err="1"/>
              <a:t>swsd</a:t>
            </a: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37" y="1649692"/>
            <a:ext cx="3806632" cy="39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49004"/>
          </a:xfrm>
        </p:spPr>
        <p:txBody>
          <a:bodyPr/>
          <a:lstStyle/>
          <a:p>
            <a:pPr algn="l"/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8" y="1965960"/>
            <a:ext cx="6400800" cy="4282439"/>
          </a:xfrm>
        </p:spPr>
        <p:txBody>
          <a:bodyPr>
            <a:noAutofit/>
          </a:bodyPr>
          <a:lstStyle/>
          <a:p>
            <a:r>
              <a:rPr lang="en-US" sz="2800" b="1" dirty="0"/>
              <a:t>Assessment in Saskatchewan </a:t>
            </a:r>
          </a:p>
          <a:p>
            <a:r>
              <a:rPr lang="en-US" sz="2800" b="1" dirty="0"/>
              <a:t>Writing Continuum/Rubrics</a:t>
            </a:r>
          </a:p>
          <a:p>
            <a:r>
              <a:rPr lang="en-US" sz="2800" b="1" dirty="0"/>
              <a:t>Math rubrics/exemplars</a:t>
            </a:r>
          </a:p>
          <a:p>
            <a:r>
              <a:rPr lang="en-US" sz="2800" b="1" dirty="0"/>
              <a:t>Assessment best practices</a:t>
            </a:r>
          </a:p>
          <a:p>
            <a:r>
              <a:rPr lang="en-US" sz="2800" b="1" dirty="0"/>
              <a:t>Resources/Moodle</a:t>
            </a:r>
          </a:p>
          <a:p>
            <a:r>
              <a:rPr lang="en-US" sz="2800" b="1" dirty="0"/>
              <a:t>Playlist for personalized exploration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16" y="1606634"/>
            <a:ext cx="5655236" cy="42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9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8300">
            <a:off x="5303157" y="1415632"/>
            <a:ext cx="6051061" cy="4342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819209" cy="1400530"/>
          </a:xfrm>
        </p:spPr>
        <p:txBody>
          <a:bodyPr/>
          <a:lstStyle/>
          <a:p>
            <a:r>
              <a:rPr lang="en-US" dirty="0"/>
              <a:t>Exploring the Documents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87094">
            <a:off x="1755389" y="1738116"/>
            <a:ext cx="6119761" cy="43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Play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6313"/>
            <a:ext cx="9911079" cy="4499555"/>
          </a:xfrm>
        </p:spPr>
        <p:txBody>
          <a:bodyPr>
            <a:normAutofit/>
          </a:bodyPr>
          <a:lstStyle/>
          <a:p>
            <a:r>
              <a:rPr lang="en-US" sz="3200" b="1" dirty="0"/>
              <a:t>Select an option that fits your learning style and subject needs</a:t>
            </a:r>
          </a:p>
          <a:p>
            <a:r>
              <a:rPr lang="en-US" sz="3200" b="1" dirty="0"/>
              <a:t>Options 1-4 </a:t>
            </a:r>
          </a:p>
          <a:p>
            <a:r>
              <a:rPr lang="en-US" sz="3200" b="1" dirty="0"/>
              <a:t>Parking Lot for additional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4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Thanks so much!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920" y="1478280"/>
            <a:ext cx="8784933" cy="4770119"/>
          </a:xfrm>
        </p:spPr>
        <p:txBody>
          <a:bodyPr/>
          <a:lstStyle/>
          <a:p>
            <a:r>
              <a:rPr lang="en-US" sz="3200" dirty="0"/>
              <a:t>I would love to add to our Writing and Math </a:t>
            </a:r>
            <a:r>
              <a:rPr lang="en-US" sz="3200" dirty="0" err="1"/>
              <a:t>moodle</a:t>
            </a:r>
            <a:r>
              <a:rPr lang="en-US" sz="3200" dirty="0"/>
              <a:t>, so please send me your ideas, plans, samples and I can upload them</a:t>
            </a:r>
          </a:p>
          <a:p>
            <a:r>
              <a:rPr lang="en-US" sz="3200" dirty="0"/>
              <a:t>Please feel free to contact me should you have any questions!</a:t>
            </a:r>
          </a:p>
          <a:p>
            <a:pPr marL="0" indent="0">
              <a:buNone/>
            </a:pPr>
            <a:r>
              <a:rPr lang="en-US" sz="3200" dirty="0"/>
              <a:t>				</a:t>
            </a:r>
            <a:r>
              <a:rPr lang="en-US" sz="3200" dirty="0">
                <a:hlinkClick r:id="rId2"/>
              </a:rPr>
              <a:t>shari.martin@sunwestsd.ca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4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 in Saskatchewan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6" y="1591742"/>
            <a:ext cx="6195986" cy="4904474"/>
          </a:xfrm>
        </p:spPr>
        <p:txBody>
          <a:bodyPr>
            <a:normAutofit/>
          </a:bodyPr>
          <a:lstStyle/>
          <a:p>
            <a:r>
              <a:rPr lang="en-US" sz="2800" b="1" dirty="0"/>
              <a:t>Overview of provincial assessment plan </a:t>
            </a:r>
          </a:p>
          <a:p>
            <a:r>
              <a:rPr lang="en-US" sz="2800" b="1" dirty="0"/>
              <a:t>Trends in province</a:t>
            </a:r>
          </a:p>
          <a:p>
            <a:r>
              <a:rPr lang="en-US" sz="2800" b="1" dirty="0"/>
              <a:t>Connections to the E.S.S.P. </a:t>
            </a:r>
            <a:br>
              <a:rPr lang="en-US" sz="2800" b="1" dirty="0"/>
            </a:br>
            <a:r>
              <a:rPr lang="en-US" sz="2800" b="1" dirty="0"/>
              <a:t>(Educational Sector Strategic Plan)</a:t>
            </a:r>
          </a:p>
          <a:p>
            <a:r>
              <a:rPr lang="en-US" sz="2800" b="1" dirty="0"/>
              <a:t>Grades 4, 7, 9 writing data collected spring 2018</a:t>
            </a:r>
          </a:p>
          <a:p>
            <a:r>
              <a:rPr lang="en-US" sz="2800" b="1" dirty="0"/>
              <a:t>Grades 2, 5 and 8 math data collected spring 2019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79" y="1657934"/>
            <a:ext cx="5936416" cy="37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241626"/>
            <a:ext cx="9464040" cy="590009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0975547">
            <a:off x="5166361" y="4297681"/>
            <a:ext cx="3977640" cy="9753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914400"/>
            <a:ext cx="11102023" cy="527304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813560" y="3550920"/>
            <a:ext cx="582168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696" y="1422212"/>
            <a:ext cx="11346211" cy="49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39" y="593006"/>
            <a:ext cx="5567721" cy="1371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Writing </a:t>
            </a:r>
            <a:r>
              <a:rPr lang="en-US" sz="3600" b="1" dirty="0" err="1"/>
              <a:t>Continum</a:t>
            </a:r>
            <a:r>
              <a:rPr lang="en-US" sz="3600" b="1" dirty="0"/>
              <a:t>, Rubric and Writing Prompts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780" y="1452879"/>
            <a:ext cx="5195997" cy="45720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Overview of writing skills, text forms and strategies for each grade/course</a:t>
            </a:r>
          </a:p>
          <a:p>
            <a:r>
              <a:rPr lang="en-US" sz="2800" b="1" dirty="0"/>
              <a:t>Continuum is NOT intended to replace curriculum</a:t>
            </a:r>
          </a:p>
          <a:p>
            <a:r>
              <a:rPr lang="en-US" sz="2800" b="1" dirty="0"/>
              <a:t>Pre assessment to determine instruction</a:t>
            </a:r>
          </a:p>
          <a:p>
            <a:r>
              <a:rPr lang="en-US" sz="2800" b="1" dirty="0"/>
              <a:t>Provide for a variety of opportunities to write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9" y="2350008"/>
            <a:ext cx="4829429" cy="32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9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63881"/>
            <a:ext cx="4053098" cy="1904999"/>
          </a:xfrm>
        </p:spPr>
        <p:txBody>
          <a:bodyPr/>
          <a:lstStyle/>
          <a:p>
            <a:r>
              <a:rPr lang="en-US" sz="4000" b="1" dirty="0"/>
              <a:t>Math Rubrics, Exemplars and Prompts</a:t>
            </a:r>
          </a:p>
        </p:txBody>
      </p:sp>
      <p:pic>
        <p:nvPicPr>
          <p:cNvPr id="5" name="Content Placeholder 4" descr="&lt;strong&gt;Math&lt;/strong&gt; Logo by avidlebon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24" y="1371847"/>
            <a:ext cx="6592555" cy="46530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" y="2788920"/>
            <a:ext cx="4556760" cy="323595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Rubrics for number strand for grades 1-9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Exemplars for grades 2, 5 and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Prompts by grade level contexts</a:t>
            </a:r>
          </a:p>
        </p:txBody>
      </p:sp>
    </p:spTree>
    <p:extLst>
      <p:ext uri="{BB962C8B-B14F-4D97-AF65-F5344CB8AC3E}">
        <p14:creationId xmlns:p14="http://schemas.microsoft.com/office/powerpoint/2010/main" val="300895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14399"/>
            <a:ext cx="7040880" cy="804673"/>
          </a:xfrm>
        </p:spPr>
        <p:txBody>
          <a:bodyPr>
            <a:normAutofit fontScale="90000"/>
          </a:bodyPr>
          <a:lstStyle/>
          <a:p>
            <a:pPr lvl="0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br>
              <a:rPr lang="en-US" sz="15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</a:rPr>
              <a:t>Assessment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25" y="2578608"/>
            <a:ext cx="10133273" cy="33558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a variety of assessment methods/strategies.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Match assessment approaches with learning goals/expectations/curricular outcomes and/or purposes.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 clear criteria and provide exemplars.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feedback, </a:t>
            </a:r>
            <a:r>
              <a:rPr lang="en-US" sz="2800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reteaching</a:t>
            </a: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multiple opportunities. 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01" y="274056"/>
            <a:ext cx="3142486" cy="16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17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5163</TotalTime>
  <Words>660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Provincial Writing  and Math Rubrics</vt:lpstr>
      <vt:lpstr>Agenda</vt:lpstr>
      <vt:lpstr>Assessment in Saskatchewan</vt:lpstr>
      <vt:lpstr>PowerPoint Presentation</vt:lpstr>
      <vt:lpstr>PowerPoint Presentation</vt:lpstr>
      <vt:lpstr>PowerPoint Presentation</vt:lpstr>
      <vt:lpstr>Writing Continum, Rubric and Writing Prompts</vt:lpstr>
      <vt:lpstr>Math Rubrics, Exemplars and Prompts</vt:lpstr>
      <vt:lpstr> Assessment Reminders</vt:lpstr>
      <vt:lpstr> Assessment Reminders</vt:lpstr>
      <vt:lpstr>Writing/Math Rubrics</vt:lpstr>
      <vt:lpstr>How do the provincial rubrics work with the Sun West Rubric?</vt:lpstr>
      <vt:lpstr>Incorporating Writing into your ELA Program </vt:lpstr>
      <vt:lpstr>Sask Reads Resource</vt:lpstr>
      <vt:lpstr>Writing Instruction</vt:lpstr>
      <vt:lpstr>Writing Instruction</vt:lpstr>
      <vt:lpstr>Instructional Model for Teaching Writing</vt:lpstr>
      <vt:lpstr>Math Instruction</vt:lpstr>
      <vt:lpstr>Sun West Moodle Supports</vt:lpstr>
      <vt:lpstr>Exploring the Documents</vt:lpstr>
      <vt:lpstr>Play list</vt:lpstr>
      <vt:lpstr>Thanks so much!</vt:lpstr>
    </vt:vector>
  </TitlesOfParts>
  <Company>Sun West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Provincial Writing Rubrics</dc:title>
  <dc:creator>Shari Martin</dc:creator>
  <cp:lastModifiedBy>Shari Martin</cp:lastModifiedBy>
  <cp:revision>53</cp:revision>
  <cp:lastPrinted>2017-08-27T23:26:43Z</cp:lastPrinted>
  <dcterms:created xsi:type="dcterms:W3CDTF">2016-08-19T21:02:41Z</dcterms:created>
  <dcterms:modified xsi:type="dcterms:W3CDTF">2018-10-03T03:35:35Z</dcterms:modified>
</cp:coreProperties>
</file>