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5" r:id="rId17"/>
    <p:sldId id="274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 textbook </a:t>
            </a:r>
            <a:r>
              <a:rPr lang="en-US" dirty="0" smtClean="0"/>
              <a:t>assignment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31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Lesson 2: Reading a math textbook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 to page 6-7 in grade 6 text book</a:t>
            </a:r>
          </a:p>
          <a:p>
            <a:r>
              <a:rPr lang="en-US" dirty="0" smtClean="0"/>
              <a:t>What does it mean when something is bolded or in a word bubble?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46" y="2960914"/>
            <a:ext cx="7869146" cy="3523267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3413810">
            <a:off x="3813657" y="3713615"/>
            <a:ext cx="978408" cy="23542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7432444" y="5739839"/>
            <a:ext cx="978408" cy="23542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40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65891"/>
            <a:ext cx="9291215" cy="1049235"/>
          </a:xfrm>
        </p:spPr>
        <p:txBody>
          <a:bodyPr/>
          <a:lstStyle/>
          <a:p>
            <a:r>
              <a:rPr lang="en-US" b="1" u="sng" dirty="0" smtClean="0"/>
              <a:t>Lesson 2: Reading a math textbook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9790" y="1072303"/>
            <a:ext cx="10234794" cy="51543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There are three sections in each lesson</a:t>
            </a:r>
          </a:p>
          <a:p>
            <a:pPr lvl="1"/>
            <a:r>
              <a:rPr lang="en-US" dirty="0" smtClean="0"/>
              <a:t>Explore</a:t>
            </a:r>
          </a:p>
          <a:p>
            <a:pPr lvl="1"/>
            <a:r>
              <a:rPr lang="en-US" dirty="0" smtClean="0"/>
              <a:t>Connect</a:t>
            </a:r>
          </a:p>
          <a:p>
            <a:pPr lvl="1"/>
            <a:r>
              <a:rPr lang="en-US" dirty="0" smtClean="0"/>
              <a:t>Practice</a:t>
            </a:r>
          </a:p>
          <a:p>
            <a:r>
              <a:rPr lang="en-US" dirty="0" smtClean="0"/>
              <a:t>Explore</a:t>
            </a:r>
          </a:p>
          <a:p>
            <a:pPr lvl="1"/>
            <a:r>
              <a:rPr lang="en-US" dirty="0" smtClean="0"/>
              <a:t>Goes through an idea or a problem</a:t>
            </a:r>
          </a:p>
          <a:p>
            <a:r>
              <a:rPr lang="en-US" dirty="0" smtClean="0"/>
              <a:t>Connect</a:t>
            </a:r>
          </a:p>
          <a:p>
            <a:pPr lvl="1"/>
            <a:r>
              <a:rPr lang="en-US" dirty="0" smtClean="0"/>
              <a:t>Summarizes the math</a:t>
            </a:r>
          </a:p>
          <a:p>
            <a:r>
              <a:rPr lang="en-US" dirty="0" smtClean="0"/>
              <a:t>Practice </a:t>
            </a:r>
          </a:p>
          <a:p>
            <a:pPr lvl="1"/>
            <a:r>
              <a:rPr lang="en-US" dirty="0" smtClean="0"/>
              <a:t>Allows you to use and remember the math</a:t>
            </a:r>
          </a:p>
          <a:p>
            <a:pPr marL="0" indent="0">
              <a:buNone/>
            </a:pPr>
            <a:r>
              <a:rPr lang="en-US" dirty="0" smtClean="0"/>
              <a:t>*Often if you need a refresher on the math or are unsure of what a word means from the lesson, you can find it in the connect section of the lesson</a:t>
            </a:r>
          </a:p>
          <a:p>
            <a:r>
              <a:rPr lang="en-US" dirty="0" smtClean="0"/>
              <a:t>Go to pg. xii in grade 6 text book to see what each section means.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33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Lesson 3: How to label your work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questions</a:t>
            </a:r>
          </a:p>
          <a:p>
            <a:pPr lvl="1"/>
            <a:r>
              <a:rPr lang="en-US" dirty="0" smtClean="0"/>
              <a:t>How do I label a notebook assignment</a:t>
            </a:r>
          </a:p>
          <a:p>
            <a:pPr lvl="1"/>
            <a:r>
              <a:rPr lang="en-US" dirty="0" smtClean="0"/>
              <a:t>What do I do with graph paper?</a:t>
            </a:r>
          </a:p>
          <a:p>
            <a:pPr lvl="1"/>
            <a:r>
              <a:rPr lang="en-US" dirty="0" smtClean="0"/>
              <a:t>How do I show my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22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notebook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708063"/>
            <a:ext cx="9291215" cy="1929251"/>
          </a:xfrm>
        </p:spPr>
        <p:txBody>
          <a:bodyPr/>
          <a:lstStyle/>
          <a:p>
            <a:r>
              <a:rPr lang="en-US" dirty="0" smtClean="0"/>
              <a:t>Your teacher needs to know what page and questions you are working on</a:t>
            </a:r>
          </a:p>
          <a:p>
            <a:r>
              <a:rPr lang="en-US" dirty="0" smtClean="0"/>
              <a:t>If you take home homework, you will know what page and questions you are expected to do.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9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62796"/>
            <a:ext cx="9291215" cy="1049235"/>
          </a:xfrm>
        </p:spPr>
        <p:txBody>
          <a:bodyPr/>
          <a:lstStyle/>
          <a:p>
            <a:r>
              <a:rPr lang="en-US" dirty="0" smtClean="0"/>
              <a:t>Labeling notebook assignments</a:t>
            </a:r>
            <a:endParaRPr lang="en-US" dirty="0"/>
          </a:p>
        </p:txBody>
      </p:sp>
      <p:sp>
        <p:nvSpPr>
          <p:cNvPr id="4" name="AutoShape 2" descr="Image result for Loose lea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8033" y="1578546"/>
            <a:ext cx="6481602" cy="509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451578" y="2708063"/>
            <a:ext cx="3499245" cy="3379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Ex: Please do pg. 8 </a:t>
            </a:r>
          </a:p>
          <a:p>
            <a:r>
              <a:rPr lang="en-US" dirty="0" smtClean="0"/>
              <a:t>*Remember*</a:t>
            </a:r>
          </a:p>
          <a:p>
            <a:pPr lvl="1"/>
            <a:r>
              <a:rPr lang="en-US" dirty="0" smtClean="0"/>
              <a:t>1 – 6 means 1, 2, 3, 4, 5, and 6.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7186" y="1911576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pg. 8 # 1- 6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095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62796"/>
            <a:ext cx="9291215" cy="1049235"/>
          </a:xfrm>
        </p:spPr>
        <p:txBody>
          <a:bodyPr/>
          <a:lstStyle/>
          <a:p>
            <a:r>
              <a:rPr lang="en-US" dirty="0" smtClean="0"/>
              <a:t>Labeling notebook assignments</a:t>
            </a:r>
            <a:endParaRPr lang="en-US" dirty="0"/>
          </a:p>
        </p:txBody>
      </p:sp>
      <p:sp>
        <p:nvSpPr>
          <p:cNvPr id="4" name="AutoShape 2" descr="Image result for Loose lea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8033" y="1578546"/>
            <a:ext cx="6481602" cy="509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451578" y="2708063"/>
            <a:ext cx="3499245" cy="3379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Put your questions down the margin.</a:t>
            </a:r>
          </a:p>
          <a:p>
            <a:r>
              <a:rPr lang="en-US" dirty="0" smtClean="0"/>
              <a:t>If you have a question with letters, put them one under the other.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7186" y="1911576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pg. 8 # 1- 6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7072" y="2244606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0135" y="3011863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2.    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40135" y="3363044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94169" y="3002788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1738" y="2763862"/>
            <a:ext cx="615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>
                    <a:alpha val="56000"/>
                  </a:srgbClr>
                </a:solidFill>
              </a:rPr>
              <a:t>X</a:t>
            </a:r>
            <a:endParaRPr lang="en-US" sz="4800" dirty="0">
              <a:solidFill>
                <a:srgbClr val="FF0000">
                  <a:alpha val="56000"/>
                </a:srgb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52952" y="3356268"/>
            <a:ext cx="615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>
                    <a:alpha val="83000"/>
                  </a:srgbClr>
                </a:solidFill>
                <a:sym typeface="Symbol" panose="05050102010706020507" pitchFamily="18" charset="2"/>
              </a:rPr>
              <a:t></a:t>
            </a:r>
            <a:endParaRPr lang="en-US" sz="4000" dirty="0">
              <a:solidFill>
                <a:srgbClr val="00B050">
                  <a:alpha val="83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11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62796"/>
            <a:ext cx="9291215" cy="1049235"/>
          </a:xfrm>
        </p:spPr>
        <p:txBody>
          <a:bodyPr/>
          <a:lstStyle/>
          <a:p>
            <a:r>
              <a:rPr lang="en-US" dirty="0" smtClean="0"/>
              <a:t>Labeling notebook assignments</a:t>
            </a:r>
            <a:endParaRPr lang="en-US" dirty="0"/>
          </a:p>
        </p:txBody>
      </p:sp>
      <p:sp>
        <p:nvSpPr>
          <p:cNvPr id="4" name="AutoShape 2" descr="Image result for Loose lea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8033" y="1578546"/>
            <a:ext cx="6481602" cy="509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55575" y="2096242"/>
            <a:ext cx="4795248" cy="3379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you have a question with a table or the need to draw, make sure you leave enough room before you start the next question. </a:t>
            </a:r>
          </a:p>
          <a:p>
            <a:r>
              <a:rPr lang="en-US" dirty="0" smtClean="0"/>
              <a:t>Use a ruler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7186" y="1911576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pg. 8 # 1- 6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7072" y="2244606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   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7072" y="5106138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2.    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7072" y="4060031"/>
            <a:ext cx="253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789652" y="2512560"/>
            <a:ext cx="2011448" cy="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766801" y="2280908"/>
            <a:ext cx="0" cy="15153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561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12633"/>
            <a:ext cx="9291215" cy="1049235"/>
          </a:xfrm>
        </p:spPr>
        <p:txBody>
          <a:bodyPr/>
          <a:lstStyle/>
          <a:p>
            <a:r>
              <a:rPr lang="en-US" u="sng" dirty="0" smtClean="0"/>
              <a:t>How do I show my work?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doing math, we need to show our work for our teacher to understand how we got the answers we did.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u="sng" dirty="0" smtClean="0"/>
              <a:t>process</a:t>
            </a:r>
            <a:r>
              <a:rPr lang="en-US" dirty="0" smtClean="0"/>
              <a:t> is just as important as the answer</a:t>
            </a:r>
          </a:p>
          <a:p>
            <a:r>
              <a:rPr lang="en-US" dirty="0" smtClean="0"/>
              <a:t>Depends on the type of question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5003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392" y="268301"/>
            <a:ext cx="9291215" cy="1049235"/>
          </a:xfrm>
        </p:spPr>
        <p:txBody>
          <a:bodyPr/>
          <a:lstStyle/>
          <a:p>
            <a:r>
              <a:rPr lang="en-US" u="sng" dirty="0" smtClean="0"/>
              <a:t>How do I show my work?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04" y="1696999"/>
            <a:ext cx="5528114" cy="4202188"/>
          </a:xfrm>
        </p:spPr>
        <p:txBody>
          <a:bodyPr/>
          <a:lstStyle/>
          <a:p>
            <a:r>
              <a:rPr lang="en-US" dirty="0" smtClean="0"/>
              <a:t>General rules</a:t>
            </a:r>
          </a:p>
          <a:p>
            <a:pPr lvl="1"/>
            <a:r>
              <a:rPr lang="en-US" dirty="0" smtClean="0"/>
              <a:t>If it’s a word problem, it needs a worded answer</a:t>
            </a:r>
          </a:p>
          <a:p>
            <a:pPr lvl="1"/>
            <a:r>
              <a:rPr lang="en-US" dirty="0" smtClean="0"/>
              <a:t>If you need to do any calculations, show them</a:t>
            </a:r>
          </a:p>
          <a:p>
            <a:pPr lvl="1"/>
            <a:r>
              <a:rPr lang="en-US" dirty="0" smtClean="0"/>
              <a:t>Make sure your teacher can read your work</a:t>
            </a:r>
          </a:p>
          <a:p>
            <a:pPr lvl="1"/>
            <a:r>
              <a:rPr lang="en-US" dirty="0" smtClean="0"/>
              <a:t>Make sure it is clear what your answer is. Sometimes circling the final answer is a good idea. </a:t>
            </a:r>
          </a:p>
          <a:p>
            <a:pPr lvl="1"/>
            <a:r>
              <a:rPr lang="en-US" u="sng" dirty="0" smtClean="0"/>
              <a:t>Don’t forget to include units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3854" y="1696999"/>
            <a:ext cx="6083165" cy="478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15196" y="2408530"/>
            <a:ext cx="5202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there are six apples in the basket, and I eat one, how many are left?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632761" y="2779626"/>
                <a:ext cx="1244141" cy="1062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>
                  <a:solidFill>
                    <a:schemeClr val="bg1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u="sng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1" i="1" u="sng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1" i="1" u="sng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US" b="1" i="1" u="sng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b="1" i="1" u="sng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b="1" i="1" u="sng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        </m:t>
                                </m:r>
                                <m:r>
                                  <a:rPr lang="en-US" b="1" i="1" u="sng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b="1" i="1" u="sng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       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761" y="2779626"/>
                <a:ext cx="1244141" cy="1062407"/>
              </a:xfrm>
              <a:prstGeom prst="rect">
                <a:avLst/>
              </a:prstGeom>
              <a:blipFill>
                <a:blip r:embed="rId3"/>
                <a:stretch>
                  <a:fillRect r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048000" y="28986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74832" y="4004100"/>
            <a:ext cx="520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There are  5 apples left.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254831" y="3544994"/>
            <a:ext cx="360815" cy="37946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3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Lesson 1: Using a math </a:t>
            </a:r>
            <a:r>
              <a:rPr lang="en-US" b="1" u="sng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questions:</a:t>
            </a:r>
          </a:p>
          <a:p>
            <a:pPr lvl="1"/>
            <a:r>
              <a:rPr lang="en-US" dirty="0" smtClean="0"/>
              <a:t>Where do I look to find a specific topic in the textbook?</a:t>
            </a:r>
          </a:p>
          <a:p>
            <a:pPr lvl="1"/>
            <a:r>
              <a:rPr lang="en-US" dirty="0" smtClean="0"/>
              <a:t>How do I find a definition?</a:t>
            </a:r>
          </a:p>
          <a:p>
            <a:pPr lvl="1"/>
            <a:r>
              <a:rPr lang="en-US" dirty="0" smtClean="0"/>
              <a:t>Where are the answers? (only in older grades)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Where do I look for a specific topic?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a textbook tour – what do you find?</a:t>
            </a:r>
          </a:p>
          <a:p>
            <a:pPr lvl="1"/>
            <a:r>
              <a:rPr lang="en-US" dirty="0" smtClean="0"/>
              <a:t>Name two things</a:t>
            </a:r>
          </a:p>
          <a:p>
            <a:r>
              <a:rPr lang="en-US" dirty="0" smtClean="0"/>
              <a:t>Table of contents</a:t>
            </a:r>
          </a:p>
          <a:p>
            <a:pPr lvl="1"/>
            <a:r>
              <a:rPr lang="en-US" dirty="0" smtClean="0"/>
              <a:t>Shows the location of lessons</a:t>
            </a:r>
          </a:p>
          <a:p>
            <a:r>
              <a:rPr lang="en-US" dirty="0" smtClean="0"/>
              <a:t>Illustrated glossary</a:t>
            </a:r>
          </a:p>
          <a:p>
            <a:pPr lvl="1"/>
            <a:r>
              <a:rPr lang="en-US" dirty="0" smtClean="0"/>
              <a:t>Gives definitions</a:t>
            </a:r>
          </a:p>
          <a:p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Provides a page number for topics or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Where do I look for a specific topic?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65" y="1853754"/>
            <a:ext cx="9291215" cy="3849491"/>
          </a:xfrm>
        </p:spPr>
        <p:txBody>
          <a:bodyPr>
            <a:normAutofit/>
          </a:bodyPr>
          <a:lstStyle/>
          <a:p>
            <a:r>
              <a:rPr lang="en-US" dirty="0" smtClean="0"/>
              <a:t>Find where the textbook teaches about </a:t>
            </a:r>
            <a:r>
              <a:rPr lang="en-US" u="sng" dirty="0" smtClean="0"/>
              <a:t>Integers</a:t>
            </a:r>
            <a:endParaRPr lang="en-US" dirty="0"/>
          </a:p>
          <a:p>
            <a:r>
              <a:rPr lang="en-US" dirty="0" smtClean="0"/>
              <a:t>Two ways</a:t>
            </a:r>
          </a:p>
          <a:p>
            <a:pPr lvl="1"/>
            <a:r>
              <a:rPr lang="en-US" dirty="0"/>
              <a:t>Table of contents</a:t>
            </a:r>
          </a:p>
          <a:p>
            <a:pPr lvl="1"/>
            <a:r>
              <a:rPr lang="en-US" dirty="0" smtClean="0"/>
              <a:t>Index</a:t>
            </a:r>
          </a:p>
          <a:p>
            <a:r>
              <a:rPr lang="en-US" dirty="0" smtClean="0"/>
              <a:t>Try these:</a:t>
            </a:r>
          </a:p>
          <a:p>
            <a:r>
              <a:rPr lang="en-US" dirty="0" smtClean="0"/>
              <a:t>Multiplication</a:t>
            </a:r>
          </a:p>
          <a:p>
            <a:r>
              <a:rPr lang="en-US" dirty="0" smtClean="0"/>
              <a:t>Fractions</a:t>
            </a:r>
          </a:p>
          <a:p>
            <a:r>
              <a:rPr lang="en-US" dirty="0" smtClean="0"/>
              <a:t>Area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" t="17702" r="52884" b="16098"/>
          <a:stretch/>
        </p:blipFill>
        <p:spPr>
          <a:xfrm>
            <a:off x="3024864" y="2385127"/>
            <a:ext cx="3120571" cy="39914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779" y="2334327"/>
            <a:ext cx="5868869" cy="288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do I find a definition?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07" y="1609331"/>
            <a:ext cx="5457221" cy="4660839"/>
          </a:xfrm>
        </p:spPr>
        <p:txBody>
          <a:bodyPr>
            <a:normAutofit/>
          </a:bodyPr>
          <a:lstStyle/>
          <a:p>
            <a:r>
              <a:rPr lang="en-US" dirty="0" smtClean="0"/>
              <a:t>Go to pg. 4-5 (grade 6 text)</a:t>
            </a:r>
          </a:p>
          <a:p>
            <a:r>
              <a:rPr lang="en-US" dirty="0" smtClean="0"/>
              <a:t>What are the “key words”?</a:t>
            </a:r>
          </a:p>
          <a:p>
            <a:pPr lvl="1"/>
            <a:r>
              <a:rPr lang="en-US" dirty="0" smtClean="0"/>
              <a:t>Help us to understand the upcoming lesson</a:t>
            </a:r>
          </a:p>
          <a:p>
            <a:pPr lvl="1"/>
            <a:r>
              <a:rPr lang="en-US" dirty="0" smtClean="0"/>
              <a:t>Vocabulary for the unit</a:t>
            </a:r>
          </a:p>
          <a:p>
            <a:r>
              <a:rPr lang="en-US" dirty="0" smtClean="0"/>
              <a:t>Where would we find what these words mean?</a:t>
            </a:r>
          </a:p>
          <a:p>
            <a:r>
              <a:rPr lang="en-US" dirty="0" smtClean="0"/>
              <a:t>The illustrated glossary:</a:t>
            </a:r>
          </a:p>
          <a:p>
            <a:pPr lvl="1"/>
            <a:r>
              <a:rPr lang="en-US" dirty="0" smtClean="0"/>
              <a:t>Has pictures</a:t>
            </a:r>
          </a:p>
          <a:p>
            <a:pPr lvl="1"/>
            <a:r>
              <a:rPr lang="en-US" dirty="0" smtClean="0"/>
              <a:t>Is alphabetical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510" y="1609331"/>
            <a:ext cx="5623256" cy="494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do I find a definition?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849491"/>
          </a:xfrm>
        </p:spPr>
        <p:txBody>
          <a:bodyPr>
            <a:normAutofit/>
          </a:bodyPr>
          <a:lstStyle/>
          <a:p>
            <a:r>
              <a:rPr lang="en-US" dirty="0" smtClean="0"/>
              <a:t>Find these words:</a:t>
            </a:r>
          </a:p>
          <a:p>
            <a:r>
              <a:rPr lang="en-US" dirty="0" smtClean="0"/>
              <a:t>Angle</a:t>
            </a:r>
          </a:p>
          <a:p>
            <a:r>
              <a:rPr lang="en-US" dirty="0" smtClean="0"/>
              <a:t>Benchmark</a:t>
            </a:r>
          </a:p>
          <a:p>
            <a:r>
              <a:rPr lang="en-US" dirty="0" smtClean="0"/>
              <a:t>Expression</a:t>
            </a:r>
          </a:p>
          <a:p>
            <a:r>
              <a:rPr lang="en-US" dirty="0" smtClean="0"/>
              <a:t>Prime number</a:t>
            </a:r>
          </a:p>
        </p:txBody>
      </p:sp>
    </p:spTree>
    <p:extLst>
      <p:ext uri="{BB962C8B-B14F-4D97-AF65-F5344CB8AC3E}">
        <p14:creationId xmlns:p14="http://schemas.microsoft.com/office/powerpoint/2010/main" val="417362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Where are the answers? </a:t>
            </a:r>
            <a:br>
              <a:rPr lang="en-US" b="1" u="sng" dirty="0" smtClean="0"/>
            </a:br>
            <a:r>
              <a:rPr lang="en-US" sz="1600" b="1" u="sng" dirty="0" smtClean="0"/>
              <a:t>Not all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849491"/>
          </a:xfrm>
        </p:spPr>
        <p:txBody>
          <a:bodyPr>
            <a:normAutofit/>
          </a:bodyPr>
          <a:lstStyle/>
          <a:p>
            <a:r>
              <a:rPr lang="en-US" dirty="0" smtClean="0"/>
              <a:t>In the back of the book….why?</a:t>
            </a:r>
          </a:p>
          <a:p>
            <a:r>
              <a:rPr lang="en-US" dirty="0" smtClean="0"/>
              <a:t>Things to consider:</a:t>
            </a:r>
          </a:p>
          <a:p>
            <a:r>
              <a:rPr lang="en-US" dirty="0" smtClean="0"/>
              <a:t>Does looking up the answers without doing the work help you in the long run?</a:t>
            </a:r>
          </a:p>
          <a:p>
            <a:r>
              <a:rPr lang="en-US" dirty="0" smtClean="0"/>
              <a:t>Do you learn the content by looking up the answers?</a:t>
            </a:r>
          </a:p>
          <a:p>
            <a:pPr lvl="1"/>
            <a:r>
              <a:rPr lang="en-US" dirty="0" smtClean="0"/>
              <a:t>Sometimes…</a:t>
            </a:r>
          </a:p>
          <a:p>
            <a:r>
              <a:rPr lang="en-US" dirty="0" smtClean="0"/>
              <a:t>Do the answers show you how to do the work?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5600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Where are the answers? </a:t>
            </a:r>
            <a:br>
              <a:rPr lang="en-US" b="1" u="sng" dirty="0" smtClean="0"/>
            </a:br>
            <a:r>
              <a:rPr lang="en-US" sz="1600" b="1" u="sng" dirty="0" smtClean="0"/>
              <a:t>Not all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1"/>
            <a:ext cx="9291215" cy="3731925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use the answers to help us?</a:t>
            </a:r>
          </a:p>
          <a:p>
            <a:pPr lvl="1"/>
            <a:r>
              <a:rPr lang="en-US" dirty="0" smtClean="0"/>
              <a:t>Sometimes we can work backwards</a:t>
            </a:r>
          </a:p>
          <a:p>
            <a:pPr lvl="1"/>
            <a:r>
              <a:rPr lang="en-US" dirty="0" smtClean="0"/>
              <a:t>Use it to discover how the question is solved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88939" y="3187338"/>
                <a:ext cx="4590718" cy="3276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Question: 23 x 6</a:t>
                </a:r>
              </a:p>
              <a:p>
                <a:endParaRPr lang="en-US" dirty="0"/>
              </a:p>
              <a:p>
                <a:r>
                  <a:rPr lang="en-US" b="0" dirty="0" smtClean="0"/>
                  <a:t>x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u="sng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u="sng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u="sng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eqArr>
                            <m:eqArrPr>
                              <m:ctrlP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  <m:t>  6</m:t>
                              </m:r>
                            </m:e>
                            <m:e>
                              <m:r>
                                <a:rPr lang="en-US" b="0" i="1" u="sng" smtClean="0">
                                  <a:latin typeface="Cambria Math" panose="02040503050406030204" pitchFamily="18" charset="0"/>
                                </a:rPr>
                                <m:t>                 </m:t>
                              </m:r>
                            </m:e>
                          </m:eqArr>
                        </m:e>
                      </m:mr>
                    </m:m>
                  </m:oMath>
                </a14:m>
                <a:endParaRPr lang="en-US" b="0" u="sng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/>
                  <a:t>Answer: </a:t>
                </a:r>
                <a:r>
                  <a:rPr lang="en-US" dirty="0" smtClean="0"/>
                  <a:t>138</a:t>
                </a:r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939" y="3187338"/>
                <a:ext cx="4590718" cy="3276666"/>
              </a:xfrm>
              <a:prstGeom prst="rect">
                <a:avLst/>
              </a:prstGeom>
              <a:blipFill>
                <a:blip r:embed="rId2"/>
                <a:stretch>
                  <a:fillRect l="-1062" t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538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Lesson 2: Reading a math textbook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Lesson questions:</a:t>
            </a:r>
          </a:p>
          <a:p>
            <a:pPr lvl="1"/>
            <a:r>
              <a:rPr lang="en-US" dirty="0" smtClean="0"/>
              <a:t>How do I read a math textbook?</a:t>
            </a:r>
          </a:p>
          <a:p>
            <a:pPr lvl="1"/>
            <a:r>
              <a:rPr lang="en-US" dirty="0" smtClean="0"/>
              <a:t>How do I know what is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670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11253</TotalTime>
  <Words>752</Words>
  <Application>Microsoft Office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Rockwell</vt:lpstr>
      <vt:lpstr>Symbol</vt:lpstr>
      <vt:lpstr>Gallery</vt:lpstr>
      <vt:lpstr>Math textbook assignment </vt:lpstr>
      <vt:lpstr>Lesson 1: Using a math textbook</vt:lpstr>
      <vt:lpstr>Where do I look for a specific topic?</vt:lpstr>
      <vt:lpstr>Where do I look for a specific topic?</vt:lpstr>
      <vt:lpstr>How do I find a definition?</vt:lpstr>
      <vt:lpstr>How do I find a definition?</vt:lpstr>
      <vt:lpstr>Where are the answers?  Not all grades</vt:lpstr>
      <vt:lpstr>Where are the answers?  Not all grades</vt:lpstr>
      <vt:lpstr>Lesson 2: Reading a math textbook</vt:lpstr>
      <vt:lpstr>Lesson 2: Reading a math textbook</vt:lpstr>
      <vt:lpstr>Lesson 2: Reading a math textbook</vt:lpstr>
      <vt:lpstr>Lesson 3: How to label your work</vt:lpstr>
      <vt:lpstr>Labeling notebook assignments</vt:lpstr>
      <vt:lpstr>Labeling notebook assignments</vt:lpstr>
      <vt:lpstr>Labeling notebook assignments</vt:lpstr>
      <vt:lpstr>Labeling notebook assignments</vt:lpstr>
      <vt:lpstr>How do I show my work?</vt:lpstr>
      <vt:lpstr>How do I show my work?</vt:lpstr>
    </vt:vector>
  </TitlesOfParts>
  <Company>Sun West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textbook assignment</dc:title>
  <dc:creator>Kristin Blomert</dc:creator>
  <cp:lastModifiedBy>Kristin Blomert</cp:lastModifiedBy>
  <cp:revision>34</cp:revision>
  <dcterms:created xsi:type="dcterms:W3CDTF">2017-12-04T19:25:55Z</dcterms:created>
  <dcterms:modified xsi:type="dcterms:W3CDTF">2017-12-13T20:31:03Z</dcterms:modified>
</cp:coreProperties>
</file>