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6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705536-9284-43AE-84BD-0E71B034F6A7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8"/>
            <p14:sldId id="269"/>
            <p14:sldId id="270"/>
            <p14:sldId id="271"/>
            <p14:sldId id="272"/>
            <p14:sldId id="274"/>
            <p14:sldId id="273"/>
            <p14:sldId id="275"/>
            <p14:sldId id="276"/>
            <p14:sldId id="26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477"/>
    <a:srgbClr val="B9CD32"/>
    <a:srgbClr val="44C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0" b="9626"/>
          <a:stretch/>
        </p:blipFill>
        <p:spPr>
          <a:xfrm>
            <a:off x="0" y="-28575"/>
            <a:ext cx="12270260" cy="6404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07214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74141" y="5564013"/>
            <a:ext cx="12472087" cy="129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7496"/>
            <a:ext cx="5018902" cy="979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0307"/>
            <a:ext cx="9144000" cy="12237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137459"/>
            <a:ext cx="2085975" cy="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0" b="40218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8" b="52469"/>
          <a:stretch/>
        </p:blipFill>
        <p:spPr>
          <a:xfrm>
            <a:off x="5419" y="0"/>
            <a:ext cx="12186581" cy="1775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5" r="1351" b="45666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2" b="48871"/>
          <a:stretch/>
        </p:blipFill>
        <p:spPr>
          <a:xfrm>
            <a:off x="5419" y="-12357"/>
            <a:ext cx="12178343" cy="178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7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0" b="40218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8" b="52469"/>
          <a:stretch/>
        </p:blipFill>
        <p:spPr>
          <a:xfrm>
            <a:off x="5419" y="0"/>
            <a:ext cx="12186581" cy="1775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5" r="1351" b="45666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8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7602537" y="336548"/>
            <a:ext cx="4141787" cy="621268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1825" y="336548"/>
            <a:ext cx="2940050" cy="124455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2466975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4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5345111" y="349086"/>
            <a:ext cx="6456363" cy="6031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74875" y="329948"/>
            <a:ext cx="2940050" cy="124455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2466975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725487" y="584199"/>
            <a:ext cx="8046245" cy="53641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899525" y="4702259"/>
            <a:ext cx="2940050" cy="12445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2466975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8499"/>
          <a:stretch/>
        </p:blipFill>
        <p:spPr>
          <a:xfrm>
            <a:off x="0" y="0"/>
            <a:ext cx="12397946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07214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74141" y="5564013"/>
            <a:ext cx="12472087" cy="129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7496"/>
            <a:ext cx="5018902" cy="979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9302"/>
            <a:ext cx="9144000" cy="12237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137459"/>
            <a:ext cx="2085975" cy="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4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r="29753" b="5425"/>
          <a:stretch/>
        </p:blipFill>
        <p:spPr>
          <a:xfrm>
            <a:off x="0" y="0"/>
            <a:ext cx="5889072" cy="68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r="2115" b="6666"/>
          <a:stretch/>
        </p:blipFill>
        <p:spPr>
          <a:xfrm>
            <a:off x="0" y="0"/>
            <a:ext cx="5876926" cy="68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-122" r="16827" b="122"/>
          <a:stretch/>
        </p:blipFill>
        <p:spPr>
          <a:xfrm>
            <a:off x="8235" y="0"/>
            <a:ext cx="579943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0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1" r="25208" b="1"/>
          <a:stretch/>
        </p:blipFill>
        <p:spPr>
          <a:xfrm>
            <a:off x="0" y="0"/>
            <a:ext cx="5800725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305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5745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dirty="0" smtClean="0">
                <a:solidFill>
                  <a:srgbClr val="44C4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www.sunwestPeBL.ca</a:t>
            </a:r>
          </a:p>
        </p:txBody>
      </p:sp>
    </p:spTree>
    <p:extLst>
      <p:ext uri="{BB962C8B-B14F-4D97-AF65-F5344CB8AC3E}">
        <p14:creationId xmlns:p14="http://schemas.microsoft.com/office/powerpoint/2010/main" val="297786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5745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dirty="0" smtClean="0">
                <a:solidFill>
                  <a:srgbClr val="B9CD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www.sunwestPeBL.ca</a:t>
            </a:r>
          </a:p>
        </p:txBody>
      </p:sp>
    </p:spTree>
    <p:extLst>
      <p:ext uri="{BB962C8B-B14F-4D97-AF65-F5344CB8AC3E}">
        <p14:creationId xmlns:p14="http://schemas.microsoft.com/office/powerpoint/2010/main" val="279620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5745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dirty="0" smtClean="0">
                <a:solidFill>
                  <a:srgbClr val="3D64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www.sunwestPeBL.ca</a:t>
            </a:r>
          </a:p>
        </p:txBody>
      </p:sp>
    </p:spTree>
    <p:extLst>
      <p:ext uri="{BB962C8B-B14F-4D97-AF65-F5344CB8AC3E}">
        <p14:creationId xmlns:p14="http://schemas.microsoft.com/office/powerpoint/2010/main" val="291585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847975"/>
            <a:ext cx="12192000" cy="1076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rgbClr val="B9CD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6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r="-104" b="16608"/>
          <a:stretch/>
        </p:blipFill>
        <p:spPr>
          <a:xfrm>
            <a:off x="0" y="-1895"/>
            <a:ext cx="13104689" cy="5555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07214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74141" y="5564013"/>
            <a:ext cx="12472087" cy="129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7496"/>
            <a:ext cx="5018902" cy="979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9302"/>
            <a:ext cx="9144000" cy="12237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137459"/>
            <a:ext cx="2085975" cy="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9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0240" b="27417"/>
          <a:stretch/>
        </p:blipFill>
        <p:spPr>
          <a:xfrm>
            <a:off x="0" y="0"/>
            <a:ext cx="12217167" cy="6104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0930" y="1233418"/>
            <a:ext cx="1627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endParaRPr lang="en-US" sz="6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69" y="1631752"/>
            <a:ext cx="6468610" cy="3824288"/>
          </a:xfr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1" b="7890"/>
          <a:stretch/>
        </p:blipFill>
        <p:spPr>
          <a:xfrm>
            <a:off x="0" y="0"/>
            <a:ext cx="12192000" cy="610718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77244" y="763861"/>
            <a:ext cx="518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endParaRPr lang="en-US" sz="6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141448"/>
            <a:ext cx="4988332" cy="3824288"/>
          </a:xfr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0849" y="1304925"/>
            <a:ext cx="6153151" cy="43275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4C4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59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0849" y="1304925"/>
            <a:ext cx="6153151" cy="43275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B9CD3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2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0849" y="1304925"/>
            <a:ext cx="6153151" cy="43275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D647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0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2" b="48871"/>
          <a:stretch/>
        </p:blipFill>
        <p:spPr>
          <a:xfrm>
            <a:off x="5419" y="-12357"/>
            <a:ext cx="12178343" cy="178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64C5-90CD-4DD3-AD7B-716EC9FC2DF2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8ACD-993A-4007-B5D4-37520A07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50" r:id="rId4"/>
    <p:sldLayoutId id="2147483665" r:id="rId5"/>
    <p:sldLayoutId id="2147483651" r:id="rId6"/>
    <p:sldLayoutId id="2147483672" r:id="rId7"/>
    <p:sldLayoutId id="2147483673" r:id="rId8"/>
    <p:sldLayoutId id="2147483652" r:id="rId9"/>
    <p:sldLayoutId id="2147483669" r:id="rId10"/>
    <p:sldLayoutId id="2147483662" r:id="rId11"/>
    <p:sldLayoutId id="2147483667" r:id="rId12"/>
    <p:sldLayoutId id="2147483661" r:id="rId13"/>
    <p:sldLayoutId id="2147483668" r:id="rId14"/>
    <p:sldLayoutId id="2147483663" r:id="rId15"/>
    <p:sldLayoutId id="2147483666" r:id="rId16"/>
    <p:sldLayoutId id="2147483655" r:id="rId17"/>
    <p:sldLayoutId id="2147483671" r:id="rId18"/>
    <p:sldLayoutId id="2147483670" r:id="rId19"/>
    <p:sldLayoutId id="2147483656" r:id="rId20"/>
    <p:sldLayoutId id="2147483657" r:id="rId21"/>
    <p:sldLayoutId id="2147483675" r:id="rId22"/>
    <p:sldLayoutId id="2147483664" r:id="rId23"/>
    <p:sldLayoutId id="2147483674" r:id="rId24"/>
    <p:sldLayoutId id="2147483678" r:id="rId25"/>
    <p:sldLayoutId id="2147483681" r:id="rId26"/>
    <p:sldLayoutId id="2147483682" r:id="rId27"/>
    <p:sldLayoutId id="214748368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1707214"/>
            <a:ext cx="9144000" cy="2387600"/>
          </a:xfrm>
        </p:spPr>
        <p:txBody>
          <a:bodyPr/>
          <a:lstStyle/>
          <a:p>
            <a:r>
              <a:rPr lang="en-US" dirty="0" smtClean="0"/>
              <a:t>Self-Regulation Strategies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0" y="4340307"/>
            <a:ext cx="9144000" cy="1223706"/>
          </a:xfrm>
        </p:spPr>
        <p:txBody>
          <a:bodyPr/>
          <a:lstStyle/>
          <a:p>
            <a:r>
              <a:rPr lang="en-US" dirty="0" smtClean="0"/>
              <a:t>Self-Management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4968" y="1296785"/>
            <a:ext cx="49211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latin typeface="Open Sans" panose="020B0606030504020204"/>
              </a:rPr>
              <a:t>Be Organized</a:t>
            </a:r>
            <a:endParaRPr lang="en-US" sz="7500" dirty="0">
              <a:solidFill>
                <a:schemeClr val="bg1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427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/>
          <a:lstStyle/>
          <a:p>
            <a:r>
              <a:rPr lang="en-US" dirty="0" smtClean="0"/>
              <a:t>Step 3: Attack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70364"/>
            <a:ext cx="10442171" cy="4006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approach that you use here will depend on which organizational problem you are “attacking.”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options are:</a:t>
            </a:r>
          </a:p>
          <a:p>
            <a:pPr lvl="1"/>
            <a:r>
              <a:rPr lang="en-US" dirty="0" smtClean="0"/>
              <a:t>Space or physical possessions (</a:t>
            </a:r>
            <a:r>
              <a:rPr lang="en-US" dirty="0" err="1" smtClean="0"/>
              <a:t>ie</a:t>
            </a:r>
            <a:r>
              <a:rPr lang="en-US" dirty="0" smtClean="0"/>
              <a:t>: your locker or bedroom)</a:t>
            </a:r>
          </a:p>
          <a:p>
            <a:pPr lvl="1"/>
            <a:r>
              <a:rPr lang="en-US" dirty="0" smtClean="0"/>
              <a:t>An assignment/task (</a:t>
            </a:r>
            <a:r>
              <a:rPr lang="en-US" dirty="0" err="1" smtClean="0"/>
              <a:t>ie</a:t>
            </a:r>
            <a:r>
              <a:rPr lang="en-US" dirty="0" smtClean="0"/>
              <a:t>: an English essay)</a:t>
            </a:r>
          </a:p>
          <a:p>
            <a:pPr lvl="1"/>
            <a:r>
              <a:rPr lang="en-US" dirty="0" smtClean="0"/>
              <a:t>Time (</a:t>
            </a:r>
            <a:r>
              <a:rPr lang="en-US" dirty="0" err="1" smtClean="0"/>
              <a:t>ie</a:t>
            </a:r>
            <a:r>
              <a:rPr lang="en-US" dirty="0" smtClean="0"/>
              <a:t>: within a day, week or a month)</a:t>
            </a:r>
          </a:p>
        </p:txBody>
      </p:sp>
    </p:spTree>
    <p:extLst>
      <p:ext uri="{BB962C8B-B14F-4D97-AF65-F5344CB8AC3E}">
        <p14:creationId xmlns:p14="http://schemas.microsoft.com/office/powerpoint/2010/main" val="205661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a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7112"/>
            <a:ext cx="10515600" cy="444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Think “SPACE”</a:t>
            </a:r>
          </a:p>
          <a:p>
            <a:pPr marL="0" indent="0">
              <a:buNone/>
            </a:pPr>
            <a:r>
              <a:rPr lang="en-US" sz="2600" b="1" dirty="0" smtClean="0"/>
              <a:t>S</a:t>
            </a:r>
            <a:r>
              <a:rPr lang="en-US" sz="2600" dirty="0" smtClean="0"/>
              <a:t>ort </a:t>
            </a:r>
            <a:r>
              <a:rPr lang="en-US" sz="2600" dirty="0" smtClean="0">
                <a:sym typeface="Wingdings" panose="05000000000000000000" pitchFamily="2" charset="2"/>
              </a:rPr>
              <a:t> go through everything, and group similar items</a:t>
            </a:r>
          </a:p>
          <a:p>
            <a:pPr marL="0" indent="0">
              <a:buNone/>
            </a:pPr>
            <a:r>
              <a:rPr lang="en-US" sz="2600" b="1" dirty="0" smtClean="0">
                <a:sym typeface="Wingdings" panose="05000000000000000000" pitchFamily="2" charset="2"/>
              </a:rPr>
              <a:t>P</a:t>
            </a:r>
            <a:r>
              <a:rPr lang="en-US" sz="2600" dirty="0" smtClean="0">
                <a:sym typeface="Wingdings" panose="05000000000000000000" pitchFamily="2" charset="2"/>
              </a:rPr>
              <a:t>urge </a:t>
            </a:r>
            <a:r>
              <a:rPr lang="en-US" sz="2600" b="1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ym typeface="Wingdings" panose="05000000000000000000" pitchFamily="2" charset="2"/>
              </a:rPr>
              <a:t>get rid of duplicates, excess, undesirable items</a:t>
            </a:r>
          </a:p>
          <a:p>
            <a:pPr marL="0" indent="0">
              <a:buNone/>
            </a:pPr>
            <a:r>
              <a:rPr lang="en-US" sz="2600" b="1" dirty="0" smtClean="0"/>
              <a:t>A</a:t>
            </a:r>
            <a:r>
              <a:rPr lang="en-US" sz="2600" dirty="0" smtClean="0"/>
              <a:t>ssign a Home </a:t>
            </a:r>
            <a:r>
              <a:rPr lang="en-US" sz="2600" dirty="0" smtClean="0">
                <a:sym typeface="Wingdings" panose="05000000000000000000" pitchFamily="2" charset="2"/>
              </a:rPr>
              <a:t> decide where the items you keep will “live”</a:t>
            </a:r>
          </a:p>
          <a:p>
            <a:pPr marL="0" indent="0">
              <a:buNone/>
            </a:pPr>
            <a:r>
              <a:rPr lang="en-US" sz="2600" b="1" dirty="0" smtClean="0">
                <a:sym typeface="Wingdings" panose="05000000000000000000" pitchFamily="2" charset="2"/>
              </a:rPr>
              <a:t>C</a:t>
            </a:r>
            <a:r>
              <a:rPr lang="en-US" sz="2600" dirty="0" smtClean="0">
                <a:sym typeface="Wingdings" panose="05000000000000000000" pitchFamily="2" charset="2"/>
              </a:rPr>
              <a:t>ontainerize  use containers to keep items separate</a:t>
            </a:r>
          </a:p>
          <a:p>
            <a:pPr marL="0" indent="0">
              <a:buNone/>
            </a:pPr>
            <a:r>
              <a:rPr lang="en-US" sz="2600" b="1" dirty="0" smtClean="0">
                <a:sym typeface="Wingdings" panose="05000000000000000000" pitchFamily="2" charset="2"/>
              </a:rPr>
              <a:t>E</a:t>
            </a:r>
            <a:r>
              <a:rPr lang="en-US" sz="2600" dirty="0" smtClean="0">
                <a:sym typeface="Wingdings" panose="05000000000000000000" pitchFamily="2" charset="2"/>
              </a:rPr>
              <a:t>qualize  maintain and update your system over time.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4861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an Assignment/Task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7" y="1870364"/>
            <a:ext cx="11554690" cy="4372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key to organizing anything in your life is that it has to fit who </a:t>
            </a:r>
            <a:r>
              <a:rPr lang="en-US" b="1" dirty="0" smtClean="0"/>
              <a:t>YOU</a:t>
            </a:r>
            <a:r>
              <a:rPr lang="en-US" dirty="0" smtClean="0"/>
              <a:t> are!  One person’s organizational system may not work for everyone!</a:t>
            </a:r>
          </a:p>
          <a:p>
            <a:pPr marL="0" indent="0">
              <a:buNone/>
            </a:pPr>
            <a:endParaRPr lang="en-US" dirty="0">
              <a:solidFill>
                <a:srgbClr val="3D6477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3D6477"/>
                </a:solidFill>
              </a:rPr>
              <a:t>Organize a Binder for each subject area:</a:t>
            </a:r>
          </a:p>
          <a:p>
            <a:r>
              <a:rPr lang="en-US" dirty="0" smtClean="0"/>
              <a:t>Use one binder for each subject</a:t>
            </a:r>
          </a:p>
          <a:p>
            <a:pPr lvl="1"/>
            <a:r>
              <a:rPr lang="en-US" dirty="0" smtClean="0"/>
              <a:t>Label sections if necessary (</a:t>
            </a:r>
            <a:r>
              <a:rPr lang="en-US" dirty="0" err="1" smtClean="0"/>
              <a:t>ie</a:t>
            </a:r>
            <a:r>
              <a:rPr lang="en-US" dirty="0" smtClean="0"/>
              <a:t>: notes, assignments, labs,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 not overload binders until the rings can barely close</a:t>
            </a:r>
          </a:p>
          <a:p>
            <a:r>
              <a:rPr lang="en-US" dirty="0" smtClean="0"/>
              <a:t>Be sure to put pages in securely – don’t “shove it in and hope to find it later!”</a:t>
            </a:r>
          </a:p>
        </p:txBody>
      </p:sp>
    </p:spTree>
    <p:extLst>
      <p:ext uri="{BB962C8B-B14F-4D97-AF65-F5344CB8AC3E}">
        <p14:creationId xmlns:p14="http://schemas.microsoft.com/office/powerpoint/2010/main" val="27595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an Assignment/Task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7" y="1870364"/>
            <a:ext cx="11554690" cy="4663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3D6477"/>
                </a:solidFill>
              </a:rPr>
              <a:t>Working on an assignment:</a:t>
            </a:r>
          </a:p>
          <a:p>
            <a:r>
              <a:rPr lang="en-US" sz="2600" dirty="0" smtClean="0"/>
              <a:t>Write down the due date in your planner (whatever type of planner you choose to use!)</a:t>
            </a:r>
          </a:p>
          <a:p>
            <a:r>
              <a:rPr lang="en-US" sz="2600" dirty="0" smtClean="0"/>
              <a:t>Read and clarify assignment expectations if necessary</a:t>
            </a:r>
          </a:p>
          <a:p>
            <a:r>
              <a:rPr lang="en-US" sz="2600" dirty="0" smtClean="0"/>
              <a:t>Plan ahead so that the assignment is completed over several days, if necessary</a:t>
            </a:r>
          </a:p>
          <a:p>
            <a:r>
              <a:rPr lang="en-US" sz="2600" dirty="0" smtClean="0"/>
              <a:t>Have your teacher check over a rough draft a couple days early, and use feedback to make necessary improvements</a:t>
            </a:r>
          </a:p>
          <a:p>
            <a:r>
              <a:rPr lang="en-US" sz="2600" dirty="0" smtClean="0"/>
              <a:t>Keep final draft in a separate section of your binder for hand-in, or check and see if your teacher will accept an electronic copy, and hand it in that way.</a:t>
            </a:r>
          </a:p>
          <a:p>
            <a:r>
              <a:rPr lang="en-US" sz="2600" dirty="0" smtClean="0"/>
              <a:t>Keep returned assignment with teacher feedback for exam review</a:t>
            </a:r>
          </a:p>
        </p:txBody>
      </p:sp>
    </p:spTree>
    <p:extLst>
      <p:ext uri="{BB962C8B-B14F-4D97-AF65-F5344CB8AC3E}">
        <p14:creationId xmlns:p14="http://schemas.microsoft.com/office/powerpoint/2010/main" val="419691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/>
          <a:lstStyle/>
          <a:p>
            <a:r>
              <a:rPr lang="en-US" dirty="0" smtClean="0"/>
              <a:t>Attacking Time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70364"/>
            <a:ext cx="10716492" cy="4006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Think “WADE”</a:t>
            </a:r>
          </a:p>
          <a:p>
            <a:pPr marL="0" indent="0">
              <a:buNone/>
            </a:pPr>
            <a:r>
              <a:rPr lang="en-US" b="1" dirty="0" smtClean="0"/>
              <a:t>W</a:t>
            </a:r>
            <a:r>
              <a:rPr lang="en-US" dirty="0" smtClean="0"/>
              <a:t>rite it down </a:t>
            </a:r>
            <a:r>
              <a:rPr lang="en-US" dirty="0" smtClean="0">
                <a:sym typeface="Wingdings" panose="05000000000000000000" pitchFamily="2" charset="2"/>
              </a:rPr>
              <a:t> put activities in planner</a:t>
            </a: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dd it up  estimate how long the activity will take</a:t>
            </a: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ecide when  designate when the task will be completed</a:t>
            </a: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xecute your plan  put your plan into action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78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/>
          <a:lstStyle/>
          <a:p>
            <a:r>
              <a:rPr lang="en-US" dirty="0" smtClean="0"/>
              <a:t>Ti</a:t>
            </a:r>
            <a:r>
              <a:rPr lang="en-US" dirty="0" smtClean="0"/>
              <a:t>me Organization Challenges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07076" y="1870363"/>
            <a:ext cx="11238808" cy="4330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Sometimes there just aren’t enough hours in a day to do everything.  Consider:</a:t>
            </a:r>
          </a:p>
          <a:p>
            <a:r>
              <a:rPr lang="en-US" b="1" dirty="0" smtClean="0"/>
              <a:t>Deleting</a:t>
            </a:r>
            <a:r>
              <a:rPr lang="en-US" dirty="0" smtClean="0"/>
              <a:t> the task – maybe it doesn’t take priority for the day or week</a:t>
            </a:r>
          </a:p>
          <a:p>
            <a:r>
              <a:rPr lang="en-US" b="1" dirty="0" smtClean="0"/>
              <a:t>Delaying</a:t>
            </a:r>
            <a:r>
              <a:rPr lang="en-US" dirty="0" smtClean="0"/>
              <a:t> the task – can it wait for a later time? Be careful not to procrastinate too much</a:t>
            </a:r>
          </a:p>
          <a:p>
            <a:r>
              <a:rPr lang="en-US" b="1" dirty="0" smtClean="0"/>
              <a:t>Diminish </a:t>
            </a:r>
            <a:r>
              <a:rPr lang="en-US" dirty="0" smtClean="0"/>
              <a:t>the task – how can you complete the task efficiently, but without a lot of time?</a:t>
            </a:r>
          </a:p>
          <a:p>
            <a:r>
              <a:rPr lang="en-US" b="1" dirty="0" smtClean="0"/>
              <a:t>Delegate</a:t>
            </a:r>
            <a:r>
              <a:rPr lang="en-US" dirty="0" smtClean="0"/>
              <a:t> the task – can someone help you, or complete it for you (where appropriate)</a:t>
            </a:r>
          </a:p>
        </p:txBody>
      </p:sp>
    </p:spTree>
    <p:extLst>
      <p:ext uri="{BB962C8B-B14F-4D97-AF65-F5344CB8AC3E}">
        <p14:creationId xmlns:p14="http://schemas.microsoft.com/office/powerpoint/2010/main" val="242769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/>
          <a:lstStyle/>
          <a:p>
            <a:r>
              <a:rPr lang="en-US" dirty="0" smtClean="0"/>
              <a:t>Ti</a:t>
            </a:r>
            <a:r>
              <a:rPr lang="en-US" dirty="0" smtClean="0"/>
              <a:t>me Organization Challenges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07076" y="1870363"/>
            <a:ext cx="11238808" cy="433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Beware of:</a:t>
            </a:r>
          </a:p>
          <a:p>
            <a:pPr marL="0" indent="0">
              <a:buNone/>
            </a:pPr>
            <a:r>
              <a:rPr lang="en-US" b="1" dirty="0" smtClean="0"/>
              <a:t>PROCRASTINATION</a:t>
            </a:r>
          </a:p>
          <a:p>
            <a:r>
              <a:rPr lang="en-US" dirty="0" smtClean="0">
                <a:solidFill>
                  <a:srgbClr val="3D6477"/>
                </a:solidFill>
              </a:rPr>
              <a:t>Most people do not do their best work when working against the clock.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PERFECTIONISM</a:t>
            </a:r>
          </a:p>
          <a:p>
            <a:r>
              <a:rPr lang="en-US" dirty="0" smtClean="0">
                <a:solidFill>
                  <a:srgbClr val="3D6477"/>
                </a:solidFill>
              </a:rPr>
              <a:t>Delaying or not handing something in until it is “perfect” in your eyes typically leads to a poorer mark than if you had handed in your best work </a:t>
            </a:r>
            <a:r>
              <a:rPr lang="en-US" u="sng" dirty="0" smtClean="0">
                <a:solidFill>
                  <a:srgbClr val="3D6477"/>
                </a:solidFill>
              </a:rPr>
              <a:t>on time</a:t>
            </a:r>
            <a:r>
              <a:rPr lang="en-US" dirty="0" smtClean="0">
                <a:solidFill>
                  <a:srgbClr val="3D647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512" y="124691"/>
            <a:ext cx="4070938" cy="12241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Choosing a Plan of Attack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25512" y="1448624"/>
            <a:ext cx="5436749" cy="49688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Choose one of the three areas to focus on for your plan of attack: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Organizing a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Organizing an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Organizing your Time</a:t>
            </a:r>
          </a:p>
          <a:p>
            <a:endParaRPr lang="en-US" dirty="0"/>
          </a:p>
          <a:p>
            <a:r>
              <a:rPr lang="en-US" dirty="0" smtClean="0"/>
              <a:t>You will set a goal for your preferred area using the SMART outline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S</a:t>
            </a:r>
            <a:r>
              <a:rPr lang="en-US" dirty="0" smtClean="0"/>
              <a:t>pecific – what is your goal?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M</a:t>
            </a:r>
            <a:r>
              <a:rPr lang="en-US" dirty="0" smtClean="0"/>
              <a:t>easureable – how will you know when 		          your goal is reached?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A</a:t>
            </a:r>
            <a:r>
              <a:rPr lang="en-US" dirty="0" smtClean="0"/>
              <a:t>bilities – what strengths do you have to 		   within yourself to help you 		   achieve this goal?</a:t>
            </a:r>
          </a:p>
          <a:p>
            <a:r>
              <a:rPr lang="en-US" dirty="0"/>
              <a:t>	</a:t>
            </a:r>
            <a:r>
              <a:rPr lang="en-US" b="1" dirty="0" smtClean="0"/>
              <a:t>R</a:t>
            </a:r>
            <a:r>
              <a:rPr lang="en-US" dirty="0" smtClean="0"/>
              <a:t>esource(s) – what or who can you 		         access for help?</a:t>
            </a:r>
          </a:p>
          <a:p>
            <a:r>
              <a:rPr lang="en-US" dirty="0"/>
              <a:t>	</a:t>
            </a:r>
            <a:r>
              <a:rPr lang="en-US" b="1" dirty="0" smtClean="0"/>
              <a:t>T</a:t>
            </a:r>
            <a:r>
              <a:rPr lang="en-US" dirty="0" smtClean="0"/>
              <a:t>ime – when would you like to have your 		goal completed?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9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70364"/>
            <a:ext cx="10442171" cy="4006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time it takes to get organized is worth it!  It will save you both time and stress in the long run!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 are never really “done” organizing your space, time or work.  Good organization requires maintenance for it to be effective.  </a:t>
            </a:r>
          </a:p>
        </p:txBody>
      </p:sp>
    </p:spTree>
    <p:extLst>
      <p:ext uri="{BB962C8B-B14F-4D97-AF65-F5344CB8AC3E}">
        <p14:creationId xmlns:p14="http://schemas.microsoft.com/office/powerpoint/2010/main" val="266000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sound like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7112"/>
            <a:ext cx="10515600" cy="444730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“I can never find my homework”</a:t>
            </a:r>
          </a:p>
          <a:p>
            <a:r>
              <a:rPr lang="en-US" sz="2600" dirty="0" smtClean="0"/>
              <a:t>“Why is there never enough time in the day to do everything I need to do?”</a:t>
            </a:r>
          </a:p>
          <a:p>
            <a:r>
              <a:rPr lang="en-US" sz="2600" dirty="0" smtClean="0"/>
              <a:t>“How can I possibly get to my next clas</a:t>
            </a:r>
            <a:r>
              <a:rPr lang="en-US" sz="2600" dirty="0" smtClean="0"/>
              <a:t>s in 5 minutes?”</a:t>
            </a:r>
          </a:p>
          <a:p>
            <a:r>
              <a:rPr lang="en-US" sz="2600" dirty="0" smtClean="0"/>
              <a:t>“I’m always late in the morning because I…”</a:t>
            </a:r>
          </a:p>
          <a:p>
            <a:r>
              <a:rPr lang="en-US" sz="2600" dirty="0" smtClean="0"/>
              <a:t>“I don’t do as well as I want on assignments because I always seem to forget to do some part of it…”</a:t>
            </a:r>
          </a:p>
          <a:p>
            <a:r>
              <a:rPr lang="en-US" sz="2600" dirty="0" smtClean="0"/>
              <a:t>I get myself or other people stressed out because I’m always forgetting where I put things, times when things are happening, or what I’m supposed to be doing.”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6538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696098"/>
            <a:ext cx="10647218" cy="961167"/>
          </a:xfrm>
        </p:spPr>
        <p:txBody>
          <a:bodyPr>
            <a:normAutofit/>
          </a:bodyPr>
          <a:lstStyle/>
          <a:p>
            <a:r>
              <a:rPr lang="en-US" dirty="0" smtClean="0"/>
              <a:t>Why are Good Organizational Skills necessary in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/>
          <a:p>
            <a:r>
              <a:rPr lang="en-US" dirty="0" smtClean="0"/>
              <a:t>They allow you to work efficiently and effectively at any task you undertake.</a:t>
            </a:r>
          </a:p>
          <a:p>
            <a:r>
              <a:rPr lang="en-US" dirty="0" smtClean="0"/>
              <a:t>They reduce stress that can hinder your achievement</a:t>
            </a:r>
          </a:p>
          <a:p>
            <a:r>
              <a:rPr lang="en-US" dirty="0" smtClean="0"/>
              <a:t>They buy you time and energy to reach your true potential</a:t>
            </a:r>
          </a:p>
          <a:p>
            <a:r>
              <a:rPr lang="en-US" dirty="0" smtClean="0"/>
              <a:t>They allow your true talents and abilities to shine through by preventing chaos and disorder.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0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an Organizational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70364"/>
            <a:ext cx="10442171" cy="1047403"/>
          </a:xfrm>
        </p:spPr>
        <p:txBody>
          <a:bodyPr/>
          <a:lstStyle/>
          <a:p>
            <a:r>
              <a:rPr lang="en-US" dirty="0" smtClean="0"/>
              <a:t>Complete the quiz in your student package to determine if you are as organized as you could 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6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06" y="0"/>
            <a:ext cx="5741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Skills: 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076" y="2026120"/>
            <a:ext cx="11172306" cy="4216737"/>
          </a:xfrm>
        </p:spPr>
        <p:txBody>
          <a:bodyPr/>
          <a:lstStyle/>
          <a:p>
            <a:r>
              <a:rPr lang="en-US" dirty="0" smtClean="0"/>
              <a:t>Being organized is the same as being neat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FALSE… organization is not about how a space looks, but how it functions</a:t>
            </a:r>
          </a:p>
          <a:p>
            <a:r>
              <a:rPr lang="en-US" dirty="0" smtClean="0"/>
              <a:t>Being organized is a talent you’re either born with, or not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FALSE… organizing is a learnable skill!</a:t>
            </a:r>
          </a:p>
          <a:p>
            <a:r>
              <a:rPr lang="en-US" dirty="0" smtClean="0"/>
              <a:t>Organizing is about throwing things away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FALSE… you can keep EVERYTHING you want, and still get organized!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What needs to be organized in your life?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Space and physical possessions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Tasks (such as your school assignments)</a:t>
            </a:r>
          </a:p>
        </p:txBody>
      </p:sp>
    </p:spTree>
    <p:extLst>
      <p:ext uri="{BB962C8B-B14F-4D97-AF65-F5344CB8AC3E}">
        <p14:creationId xmlns:p14="http://schemas.microsoft.com/office/powerpoint/2010/main" val="95382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"/>
            <a:ext cx="10515600" cy="1382945"/>
          </a:xfrm>
        </p:spPr>
        <p:txBody>
          <a:bodyPr>
            <a:normAutofit/>
          </a:bodyPr>
          <a:lstStyle/>
          <a:p>
            <a:r>
              <a:rPr lang="en-US" dirty="0" smtClean="0"/>
              <a:t>How do we work towards achieving better organization?</a:t>
            </a:r>
            <a:br>
              <a:rPr lang="en-US" dirty="0" smtClean="0"/>
            </a:br>
            <a:r>
              <a:rPr lang="en-US" dirty="0" smtClean="0"/>
              <a:t>Step 1: 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7112"/>
            <a:ext cx="10515600" cy="444730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Identify what’s working and what’s not</a:t>
            </a:r>
            <a:endParaRPr lang="en-US" sz="2200" dirty="0" smtClean="0"/>
          </a:p>
          <a:p>
            <a:r>
              <a:rPr lang="en-US" sz="2600" dirty="0" smtClean="0"/>
              <a:t>Identify what is most important about the space, assignment or task that you are organizing</a:t>
            </a:r>
          </a:p>
          <a:p>
            <a:r>
              <a:rPr lang="en-US" sz="2600" dirty="0" smtClean="0"/>
              <a:t>Identify what the pay-off will be for you to get organized</a:t>
            </a:r>
          </a:p>
          <a:p>
            <a:r>
              <a:rPr lang="en-US" sz="2600" dirty="0" smtClean="0"/>
              <a:t>Identify what the specific problem is</a:t>
            </a:r>
          </a:p>
          <a:p>
            <a:endParaRPr lang="en-US" sz="2600" dirty="0"/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We are going to work through this using the template </a:t>
            </a:r>
            <a:r>
              <a:rPr lang="en-US" sz="2600" dirty="0" smtClean="0">
                <a:solidFill>
                  <a:srgbClr val="002060"/>
                </a:solidFill>
              </a:rPr>
              <a:t>on your handout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2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Strategize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70364"/>
            <a:ext cx="10442171" cy="4006734"/>
          </a:xfrm>
        </p:spPr>
        <p:txBody>
          <a:bodyPr>
            <a:normAutofit/>
          </a:bodyPr>
          <a:lstStyle/>
          <a:p>
            <a:r>
              <a:rPr lang="en-US" dirty="0" smtClean="0"/>
              <a:t>Use the Kindergarten Model</a:t>
            </a:r>
          </a:p>
          <a:p>
            <a:pPr lvl="1"/>
            <a:r>
              <a:rPr lang="en-US" dirty="0" smtClean="0">
                <a:solidFill>
                  <a:srgbClr val="3D6477"/>
                </a:solidFill>
              </a:rPr>
              <a:t>Clear areas, zones or tasks broken down and clearly labeled so that there can be no confusion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Estimate the time it will take to do the organization</a:t>
            </a:r>
          </a:p>
          <a:p>
            <a:pPr lvl="1"/>
            <a:r>
              <a:rPr lang="en-US" dirty="0" smtClean="0">
                <a:solidFill>
                  <a:srgbClr val="3D6477"/>
                </a:solidFill>
              </a:rPr>
              <a:t>IMPORTANT to be realistic!</a:t>
            </a:r>
            <a:endParaRPr lang="en-US" dirty="0">
              <a:solidFill>
                <a:srgbClr val="3D6477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3D6477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3D6477"/>
              </a:solidFill>
            </a:endParaRPr>
          </a:p>
          <a:p>
            <a:pPr marL="457200" lvl="1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We are going to work through this using the template on your handout</a:t>
            </a:r>
          </a:p>
          <a:p>
            <a:pPr marL="457200" lvl="1" indent="0">
              <a:buNone/>
            </a:pPr>
            <a:endParaRPr lang="en-US" dirty="0">
              <a:solidFill>
                <a:srgbClr val="3D6477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3D64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0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6477"/>
      </a:accent1>
      <a:accent2>
        <a:srgbClr val="B9CD32"/>
      </a:accent2>
      <a:accent3>
        <a:srgbClr val="44C4DF"/>
      </a:accent3>
      <a:accent4>
        <a:srgbClr val="FCCE2D"/>
      </a:accent4>
      <a:accent5>
        <a:srgbClr val="FFFFFF"/>
      </a:accent5>
      <a:accent6>
        <a:srgbClr val="FFFFFF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1013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Roboto</vt:lpstr>
      <vt:lpstr>Roboto Condensed</vt:lpstr>
      <vt:lpstr>Wingdings</vt:lpstr>
      <vt:lpstr>Office Theme</vt:lpstr>
      <vt:lpstr>Self-Regulation Strategies</vt:lpstr>
      <vt:lpstr>Does this sound like you?</vt:lpstr>
      <vt:lpstr>Why are Good Organizational Skills necessary in EVERYTHING?</vt:lpstr>
      <vt:lpstr>Do you have an Organizational Problem?</vt:lpstr>
      <vt:lpstr>PowerPoint Presentation</vt:lpstr>
      <vt:lpstr>Organizational Skills: True or False?</vt:lpstr>
      <vt:lpstr>What needs to be organized in your life?</vt:lpstr>
      <vt:lpstr>How do we work towards achieving better organization? Step 1: Analyze</vt:lpstr>
      <vt:lpstr>Step 2: Strategize</vt:lpstr>
      <vt:lpstr>Step 3: Attack</vt:lpstr>
      <vt:lpstr>Attacking a Space</vt:lpstr>
      <vt:lpstr>Attacking an Assignment/Task (1/2)</vt:lpstr>
      <vt:lpstr>Attacking an Assignment/Task (2/2)</vt:lpstr>
      <vt:lpstr>Attacking Time</vt:lpstr>
      <vt:lpstr>Time Organization Challenges</vt:lpstr>
      <vt:lpstr>Time Organization Challenges</vt:lpstr>
      <vt:lpstr>Choosing a Plan of Attack</vt:lpstr>
      <vt:lpstr>In Conclusion</vt:lpstr>
    </vt:vector>
  </TitlesOfParts>
  <Company>Sun West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Ringdal</dc:creator>
  <cp:lastModifiedBy>Janet Warren</cp:lastModifiedBy>
  <cp:revision>55</cp:revision>
  <dcterms:created xsi:type="dcterms:W3CDTF">2017-05-17T16:48:41Z</dcterms:created>
  <dcterms:modified xsi:type="dcterms:W3CDTF">2018-03-13T19:48:01Z</dcterms:modified>
</cp:coreProperties>
</file>