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1"/>
  </p:notesMasterIdLst>
  <p:handoutMasterIdLst>
    <p:handoutMasterId r:id="rId42"/>
  </p:handoutMasterIdLst>
  <p:sldIdLst>
    <p:sldId id="266" r:id="rId3"/>
    <p:sldId id="307" r:id="rId4"/>
    <p:sldId id="308" r:id="rId5"/>
    <p:sldId id="267" r:id="rId6"/>
    <p:sldId id="276" r:id="rId7"/>
    <p:sldId id="277" r:id="rId8"/>
    <p:sldId id="279" r:id="rId9"/>
    <p:sldId id="309" r:id="rId10"/>
    <p:sldId id="280" r:id="rId11"/>
    <p:sldId id="281" r:id="rId12"/>
    <p:sldId id="282" r:id="rId13"/>
    <p:sldId id="284" r:id="rId14"/>
    <p:sldId id="285" r:id="rId15"/>
    <p:sldId id="286" r:id="rId16"/>
    <p:sldId id="287" r:id="rId17"/>
    <p:sldId id="288" r:id="rId18"/>
    <p:sldId id="289" r:id="rId19"/>
    <p:sldId id="290" r:id="rId20"/>
    <p:sldId id="305" r:id="rId21"/>
    <p:sldId id="297" r:id="rId22"/>
    <p:sldId id="298" r:id="rId23"/>
    <p:sldId id="299" r:id="rId24"/>
    <p:sldId id="295" r:id="rId25"/>
    <p:sldId id="310" r:id="rId26"/>
    <p:sldId id="315" r:id="rId27"/>
    <p:sldId id="300" r:id="rId28"/>
    <p:sldId id="301" r:id="rId29"/>
    <p:sldId id="302" r:id="rId30"/>
    <p:sldId id="303" r:id="rId31"/>
    <p:sldId id="294" r:id="rId32"/>
    <p:sldId id="291" r:id="rId33"/>
    <p:sldId id="292" r:id="rId34"/>
    <p:sldId id="293" r:id="rId35"/>
    <p:sldId id="314" r:id="rId36"/>
    <p:sldId id="304" r:id="rId37"/>
    <p:sldId id="311" r:id="rId38"/>
    <p:sldId id="306" r:id="rId39"/>
    <p:sldId id="31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61" autoAdjust="0"/>
    <p:restoredTop sz="94660"/>
  </p:normalViewPr>
  <p:slideViewPr>
    <p:cSldViewPr snapToGrid="0">
      <p:cViewPr varScale="1">
        <p:scale>
          <a:sx n="115" d="100"/>
          <a:sy n="115" d="100"/>
        </p:scale>
        <p:origin x="276" y="108"/>
      </p:cViewPr>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89BAC5-D6E2-4106-BB19-F07A774AE5E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9CCFD001-4826-4714-957D-2DBF2B49C40D}">
      <dgm:prSet phldrT="[Text]"/>
      <dgm:spPr/>
      <dgm:t>
        <a:bodyPr/>
        <a:lstStyle/>
        <a:p>
          <a:r>
            <a:rPr lang="en-US" dirty="0" smtClean="0"/>
            <a:t>Trigger Event</a:t>
          </a:r>
          <a:endParaRPr lang="en-US" dirty="0"/>
        </a:p>
      </dgm:t>
    </dgm:pt>
    <dgm:pt modelId="{167271FC-A965-43E2-B075-908CC72A5AC1}" type="parTrans" cxnId="{3F7ACFEF-245A-46B9-8A0A-2703A267A331}">
      <dgm:prSet/>
      <dgm:spPr/>
      <dgm:t>
        <a:bodyPr/>
        <a:lstStyle/>
        <a:p>
          <a:endParaRPr lang="en-US"/>
        </a:p>
      </dgm:t>
    </dgm:pt>
    <dgm:pt modelId="{3821A357-A784-4E5B-94F3-62415EB94E77}" type="sibTrans" cxnId="{3F7ACFEF-245A-46B9-8A0A-2703A267A331}">
      <dgm:prSet/>
      <dgm:spPr/>
      <dgm:t>
        <a:bodyPr/>
        <a:lstStyle/>
        <a:p>
          <a:endParaRPr lang="en-US"/>
        </a:p>
      </dgm:t>
    </dgm:pt>
    <dgm:pt modelId="{9B6E8546-FA6A-417B-8C06-5CF4A607DB5E}">
      <dgm:prSet phldrT="[Text]"/>
      <dgm:spPr/>
      <dgm:t>
        <a:bodyPr/>
        <a:lstStyle/>
        <a:p>
          <a:r>
            <a:rPr lang="en-US" dirty="0" smtClean="0"/>
            <a:t>Worried Thought</a:t>
          </a:r>
          <a:endParaRPr lang="en-US" dirty="0"/>
        </a:p>
      </dgm:t>
    </dgm:pt>
    <dgm:pt modelId="{D1318F0C-C2B0-40C3-AF4D-F8B2DF3EE211}" type="parTrans" cxnId="{02A8265B-DFD3-41A8-83F6-09F54D7E3135}">
      <dgm:prSet/>
      <dgm:spPr/>
      <dgm:t>
        <a:bodyPr/>
        <a:lstStyle/>
        <a:p>
          <a:endParaRPr lang="en-US"/>
        </a:p>
      </dgm:t>
    </dgm:pt>
    <dgm:pt modelId="{E791E903-6B3E-4DF7-9F3D-885EE03E0CAB}" type="sibTrans" cxnId="{02A8265B-DFD3-41A8-83F6-09F54D7E3135}">
      <dgm:prSet/>
      <dgm:spPr/>
      <dgm:t>
        <a:bodyPr/>
        <a:lstStyle/>
        <a:p>
          <a:endParaRPr lang="en-US"/>
        </a:p>
      </dgm:t>
    </dgm:pt>
    <dgm:pt modelId="{8473CB60-735B-4A4E-B9E2-B3DE4BF50D8A}">
      <dgm:prSet phldrT="[Text]"/>
      <dgm:spPr/>
      <dgm:t>
        <a:bodyPr/>
        <a:lstStyle/>
        <a:p>
          <a:r>
            <a:rPr lang="en-US" dirty="0" smtClean="0"/>
            <a:t>Amygdala activated</a:t>
          </a:r>
          <a:endParaRPr lang="en-US" dirty="0"/>
        </a:p>
      </dgm:t>
    </dgm:pt>
    <dgm:pt modelId="{CCC78A95-914A-4968-99BD-921FF67E2DAE}" type="parTrans" cxnId="{4186B48B-CBE0-46E2-B2C2-8C0B34C292EC}">
      <dgm:prSet/>
      <dgm:spPr/>
      <dgm:t>
        <a:bodyPr/>
        <a:lstStyle/>
        <a:p>
          <a:endParaRPr lang="en-US"/>
        </a:p>
      </dgm:t>
    </dgm:pt>
    <dgm:pt modelId="{7F43799C-A60B-41CA-A39F-78AD8E0F1B61}" type="sibTrans" cxnId="{4186B48B-CBE0-46E2-B2C2-8C0B34C292EC}">
      <dgm:prSet/>
      <dgm:spPr/>
      <dgm:t>
        <a:bodyPr/>
        <a:lstStyle/>
        <a:p>
          <a:endParaRPr lang="en-US"/>
        </a:p>
      </dgm:t>
    </dgm:pt>
    <dgm:pt modelId="{68A4ED21-A4E7-495D-B161-B25EDD6C13A2}">
      <dgm:prSet phldrT="[Text]"/>
      <dgm:spPr/>
      <dgm:t>
        <a:bodyPr/>
        <a:lstStyle/>
        <a:p>
          <a:r>
            <a:rPr lang="en-US" dirty="0" smtClean="0"/>
            <a:t>Physical Response</a:t>
          </a:r>
          <a:endParaRPr lang="en-US" dirty="0"/>
        </a:p>
      </dgm:t>
    </dgm:pt>
    <dgm:pt modelId="{8925578A-A367-478C-99B8-EA00ABFCD19A}" type="parTrans" cxnId="{D7195BEB-8402-4B2D-B9ED-21C0DE6E7FDC}">
      <dgm:prSet/>
      <dgm:spPr/>
      <dgm:t>
        <a:bodyPr/>
        <a:lstStyle/>
        <a:p>
          <a:endParaRPr lang="en-US"/>
        </a:p>
      </dgm:t>
    </dgm:pt>
    <dgm:pt modelId="{A31F087D-4221-4C39-963D-4D36C15EC71F}" type="sibTrans" cxnId="{D7195BEB-8402-4B2D-B9ED-21C0DE6E7FDC}">
      <dgm:prSet/>
      <dgm:spPr/>
      <dgm:t>
        <a:bodyPr/>
        <a:lstStyle/>
        <a:p>
          <a:endParaRPr lang="en-US"/>
        </a:p>
      </dgm:t>
    </dgm:pt>
    <dgm:pt modelId="{AA466C55-D3D2-4DA9-A114-092A6DC7D407}">
      <dgm:prSet phldrT="[Text]"/>
      <dgm:spPr/>
      <dgm:t>
        <a:bodyPr/>
        <a:lstStyle/>
        <a:p>
          <a:r>
            <a:rPr lang="en-US" dirty="0" smtClean="0"/>
            <a:t>More worried thoughts</a:t>
          </a:r>
          <a:endParaRPr lang="en-US" dirty="0"/>
        </a:p>
      </dgm:t>
    </dgm:pt>
    <dgm:pt modelId="{293799C7-28B1-458A-A654-B1BB36D602BB}" type="parTrans" cxnId="{8033CF5C-5FE3-44B5-BC79-BFE8705417ED}">
      <dgm:prSet/>
      <dgm:spPr/>
      <dgm:t>
        <a:bodyPr/>
        <a:lstStyle/>
        <a:p>
          <a:endParaRPr lang="en-US"/>
        </a:p>
      </dgm:t>
    </dgm:pt>
    <dgm:pt modelId="{023661DF-CAE2-4A67-9E8A-96B233AF10B3}" type="sibTrans" cxnId="{8033CF5C-5FE3-44B5-BC79-BFE8705417ED}">
      <dgm:prSet/>
      <dgm:spPr/>
      <dgm:t>
        <a:bodyPr/>
        <a:lstStyle/>
        <a:p>
          <a:endParaRPr lang="en-US"/>
        </a:p>
      </dgm:t>
    </dgm:pt>
    <dgm:pt modelId="{AB849DB2-DDB8-4688-8C5F-6A27DEF53D52}">
      <dgm:prSet phldrT="[Text]"/>
      <dgm:spPr/>
      <dgm:t>
        <a:bodyPr/>
        <a:lstStyle/>
        <a:p>
          <a:r>
            <a:rPr lang="en-US" dirty="0" smtClean="0"/>
            <a:t>Intensified Physical Reaction</a:t>
          </a:r>
          <a:endParaRPr lang="en-US" dirty="0"/>
        </a:p>
      </dgm:t>
    </dgm:pt>
    <dgm:pt modelId="{48288500-616E-4C10-B9DE-9AAC26B560BB}" type="parTrans" cxnId="{76EA8DBB-087C-4755-B9EA-ABEF52E44F4B}">
      <dgm:prSet/>
      <dgm:spPr/>
      <dgm:t>
        <a:bodyPr/>
        <a:lstStyle/>
        <a:p>
          <a:endParaRPr lang="en-US"/>
        </a:p>
      </dgm:t>
    </dgm:pt>
    <dgm:pt modelId="{BEA6EBD3-92DD-4992-94D4-3760FFE4366C}" type="sibTrans" cxnId="{76EA8DBB-087C-4755-B9EA-ABEF52E44F4B}">
      <dgm:prSet/>
      <dgm:spPr/>
      <dgm:t>
        <a:bodyPr/>
        <a:lstStyle/>
        <a:p>
          <a:endParaRPr lang="en-US"/>
        </a:p>
      </dgm:t>
    </dgm:pt>
    <dgm:pt modelId="{DA1EF9B7-977C-4DCC-9C14-3A45F689E9BB}" type="pres">
      <dgm:prSet presAssocID="{0189BAC5-D6E2-4106-BB19-F07A774AE5E0}" presName="cycle" presStyleCnt="0">
        <dgm:presLayoutVars>
          <dgm:dir/>
          <dgm:resizeHandles val="exact"/>
        </dgm:presLayoutVars>
      </dgm:prSet>
      <dgm:spPr/>
      <dgm:t>
        <a:bodyPr/>
        <a:lstStyle/>
        <a:p>
          <a:endParaRPr lang="en-US"/>
        </a:p>
      </dgm:t>
    </dgm:pt>
    <dgm:pt modelId="{25E4B7E0-BB7D-4225-AD5A-B01AE9CF70AD}" type="pres">
      <dgm:prSet presAssocID="{9CCFD001-4826-4714-957D-2DBF2B49C40D}" presName="node" presStyleLbl="node1" presStyleIdx="0" presStyleCnt="6">
        <dgm:presLayoutVars>
          <dgm:bulletEnabled val="1"/>
        </dgm:presLayoutVars>
      </dgm:prSet>
      <dgm:spPr/>
      <dgm:t>
        <a:bodyPr/>
        <a:lstStyle/>
        <a:p>
          <a:endParaRPr lang="en-US"/>
        </a:p>
      </dgm:t>
    </dgm:pt>
    <dgm:pt modelId="{C9C9B9CA-980C-4089-B7AE-0812DC9292D0}" type="pres">
      <dgm:prSet presAssocID="{9CCFD001-4826-4714-957D-2DBF2B49C40D}" presName="spNode" presStyleCnt="0"/>
      <dgm:spPr/>
    </dgm:pt>
    <dgm:pt modelId="{76FB3013-36D8-440C-8DAD-D2D7C22A9A35}" type="pres">
      <dgm:prSet presAssocID="{3821A357-A784-4E5B-94F3-62415EB94E77}" presName="sibTrans" presStyleLbl="sibTrans1D1" presStyleIdx="0" presStyleCnt="6"/>
      <dgm:spPr/>
      <dgm:t>
        <a:bodyPr/>
        <a:lstStyle/>
        <a:p>
          <a:endParaRPr lang="en-US"/>
        </a:p>
      </dgm:t>
    </dgm:pt>
    <dgm:pt modelId="{26C01E62-C6F4-4F3D-9428-EDF388B7194E}" type="pres">
      <dgm:prSet presAssocID="{9B6E8546-FA6A-417B-8C06-5CF4A607DB5E}" presName="node" presStyleLbl="node1" presStyleIdx="1" presStyleCnt="6">
        <dgm:presLayoutVars>
          <dgm:bulletEnabled val="1"/>
        </dgm:presLayoutVars>
      </dgm:prSet>
      <dgm:spPr/>
      <dgm:t>
        <a:bodyPr/>
        <a:lstStyle/>
        <a:p>
          <a:endParaRPr lang="en-US"/>
        </a:p>
      </dgm:t>
    </dgm:pt>
    <dgm:pt modelId="{DD9946BE-5291-4425-BC77-250D51B4D781}" type="pres">
      <dgm:prSet presAssocID="{9B6E8546-FA6A-417B-8C06-5CF4A607DB5E}" presName="spNode" presStyleCnt="0"/>
      <dgm:spPr/>
    </dgm:pt>
    <dgm:pt modelId="{9386B30A-3103-4579-BA92-233D14D74E21}" type="pres">
      <dgm:prSet presAssocID="{E791E903-6B3E-4DF7-9F3D-885EE03E0CAB}" presName="sibTrans" presStyleLbl="sibTrans1D1" presStyleIdx="1" presStyleCnt="6"/>
      <dgm:spPr/>
      <dgm:t>
        <a:bodyPr/>
        <a:lstStyle/>
        <a:p>
          <a:endParaRPr lang="en-US"/>
        </a:p>
      </dgm:t>
    </dgm:pt>
    <dgm:pt modelId="{12053FE8-7A18-4759-86F4-7C29A078727D}" type="pres">
      <dgm:prSet presAssocID="{8473CB60-735B-4A4E-B9E2-B3DE4BF50D8A}" presName="node" presStyleLbl="node1" presStyleIdx="2" presStyleCnt="6">
        <dgm:presLayoutVars>
          <dgm:bulletEnabled val="1"/>
        </dgm:presLayoutVars>
      </dgm:prSet>
      <dgm:spPr/>
      <dgm:t>
        <a:bodyPr/>
        <a:lstStyle/>
        <a:p>
          <a:endParaRPr lang="en-US"/>
        </a:p>
      </dgm:t>
    </dgm:pt>
    <dgm:pt modelId="{1A81E796-B984-4D11-830C-09D9C19D937A}" type="pres">
      <dgm:prSet presAssocID="{8473CB60-735B-4A4E-B9E2-B3DE4BF50D8A}" presName="spNode" presStyleCnt="0"/>
      <dgm:spPr/>
    </dgm:pt>
    <dgm:pt modelId="{D138338B-A10F-4CA4-818B-B93A46915321}" type="pres">
      <dgm:prSet presAssocID="{7F43799C-A60B-41CA-A39F-78AD8E0F1B61}" presName="sibTrans" presStyleLbl="sibTrans1D1" presStyleIdx="2" presStyleCnt="6"/>
      <dgm:spPr/>
      <dgm:t>
        <a:bodyPr/>
        <a:lstStyle/>
        <a:p>
          <a:endParaRPr lang="en-US"/>
        </a:p>
      </dgm:t>
    </dgm:pt>
    <dgm:pt modelId="{735526C6-F606-43D2-BAD2-B33A3E80188A}" type="pres">
      <dgm:prSet presAssocID="{68A4ED21-A4E7-495D-B161-B25EDD6C13A2}" presName="node" presStyleLbl="node1" presStyleIdx="3" presStyleCnt="6">
        <dgm:presLayoutVars>
          <dgm:bulletEnabled val="1"/>
        </dgm:presLayoutVars>
      </dgm:prSet>
      <dgm:spPr/>
      <dgm:t>
        <a:bodyPr/>
        <a:lstStyle/>
        <a:p>
          <a:endParaRPr lang="en-US"/>
        </a:p>
      </dgm:t>
    </dgm:pt>
    <dgm:pt modelId="{A5770555-862C-40E9-B560-EFDBEC9AB067}" type="pres">
      <dgm:prSet presAssocID="{68A4ED21-A4E7-495D-B161-B25EDD6C13A2}" presName="spNode" presStyleCnt="0"/>
      <dgm:spPr/>
    </dgm:pt>
    <dgm:pt modelId="{B1FA2BA9-2B0B-40E0-91ED-282DC4784430}" type="pres">
      <dgm:prSet presAssocID="{A31F087D-4221-4C39-963D-4D36C15EC71F}" presName="sibTrans" presStyleLbl="sibTrans1D1" presStyleIdx="3" presStyleCnt="6"/>
      <dgm:spPr/>
      <dgm:t>
        <a:bodyPr/>
        <a:lstStyle/>
        <a:p>
          <a:endParaRPr lang="en-US"/>
        </a:p>
      </dgm:t>
    </dgm:pt>
    <dgm:pt modelId="{5A99BEA2-34D5-4A2E-AA3C-8464054DC7E3}" type="pres">
      <dgm:prSet presAssocID="{AA466C55-D3D2-4DA9-A114-092A6DC7D407}" presName="node" presStyleLbl="node1" presStyleIdx="4" presStyleCnt="6">
        <dgm:presLayoutVars>
          <dgm:bulletEnabled val="1"/>
        </dgm:presLayoutVars>
      </dgm:prSet>
      <dgm:spPr/>
      <dgm:t>
        <a:bodyPr/>
        <a:lstStyle/>
        <a:p>
          <a:endParaRPr lang="en-US"/>
        </a:p>
      </dgm:t>
    </dgm:pt>
    <dgm:pt modelId="{D61992E4-F630-45D1-96B6-CCA336863E6B}" type="pres">
      <dgm:prSet presAssocID="{AA466C55-D3D2-4DA9-A114-092A6DC7D407}" presName="spNode" presStyleCnt="0"/>
      <dgm:spPr/>
    </dgm:pt>
    <dgm:pt modelId="{834FB381-6CAE-43C9-AF5B-ACB66E0FB7BD}" type="pres">
      <dgm:prSet presAssocID="{023661DF-CAE2-4A67-9E8A-96B233AF10B3}" presName="sibTrans" presStyleLbl="sibTrans1D1" presStyleIdx="4" presStyleCnt="6"/>
      <dgm:spPr/>
      <dgm:t>
        <a:bodyPr/>
        <a:lstStyle/>
        <a:p>
          <a:endParaRPr lang="en-US"/>
        </a:p>
      </dgm:t>
    </dgm:pt>
    <dgm:pt modelId="{81BB8BC5-B052-495B-B917-D53D7F3A32F5}" type="pres">
      <dgm:prSet presAssocID="{AB849DB2-DDB8-4688-8C5F-6A27DEF53D52}" presName="node" presStyleLbl="node1" presStyleIdx="5" presStyleCnt="6">
        <dgm:presLayoutVars>
          <dgm:bulletEnabled val="1"/>
        </dgm:presLayoutVars>
      </dgm:prSet>
      <dgm:spPr/>
      <dgm:t>
        <a:bodyPr/>
        <a:lstStyle/>
        <a:p>
          <a:endParaRPr lang="en-US"/>
        </a:p>
      </dgm:t>
    </dgm:pt>
    <dgm:pt modelId="{BBDBEF55-5026-410C-8437-1582F08A3C63}" type="pres">
      <dgm:prSet presAssocID="{AB849DB2-DDB8-4688-8C5F-6A27DEF53D52}" presName="spNode" presStyleCnt="0"/>
      <dgm:spPr/>
    </dgm:pt>
    <dgm:pt modelId="{BB3D50A2-13E4-447C-AF82-11805D46E75D}" type="pres">
      <dgm:prSet presAssocID="{BEA6EBD3-92DD-4992-94D4-3760FFE4366C}" presName="sibTrans" presStyleLbl="sibTrans1D1" presStyleIdx="5" presStyleCnt="6"/>
      <dgm:spPr/>
      <dgm:t>
        <a:bodyPr/>
        <a:lstStyle/>
        <a:p>
          <a:endParaRPr lang="en-US"/>
        </a:p>
      </dgm:t>
    </dgm:pt>
  </dgm:ptLst>
  <dgm:cxnLst>
    <dgm:cxn modelId="{2BC7A588-AAE9-468C-A7BA-C592B22AD8E5}" type="presOf" srcId="{A31F087D-4221-4C39-963D-4D36C15EC71F}" destId="{B1FA2BA9-2B0B-40E0-91ED-282DC4784430}" srcOrd="0" destOrd="0" presId="urn:microsoft.com/office/officeart/2005/8/layout/cycle5"/>
    <dgm:cxn modelId="{0854B865-C7BD-434B-AEE9-BD36B1AE230D}" type="presOf" srcId="{9CCFD001-4826-4714-957D-2DBF2B49C40D}" destId="{25E4B7E0-BB7D-4225-AD5A-B01AE9CF70AD}" srcOrd="0" destOrd="0" presId="urn:microsoft.com/office/officeart/2005/8/layout/cycle5"/>
    <dgm:cxn modelId="{7A9A8AAC-890F-46E5-8A7D-8A1B40EDB149}" type="presOf" srcId="{68A4ED21-A4E7-495D-B161-B25EDD6C13A2}" destId="{735526C6-F606-43D2-BAD2-B33A3E80188A}" srcOrd="0" destOrd="0" presId="urn:microsoft.com/office/officeart/2005/8/layout/cycle5"/>
    <dgm:cxn modelId="{4186B48B-CBE0-46E2-B2C2-8C0B34C292EC}" srcId="{0189BAC5-D6E2-4106-BB19-F07A774AE5E0}" destId="{8473CB60-735B-4A4E-B9E2-B3DE4BF50D8A}" srcOrd="2" destOrd="0" parTransId="{CCC78A95-914A-4968-99BD-921FF67E2DAE}" sibTransId="{7F43799C-A60B-41CA-A39F-78AD8E0F1B61}"/>
    <dgm:cxn modelId="{CC4AF41E-4881-430C-B5CB-A384494F6976}" type="presOf" srcId="{0189BAC5-D6E2-4106-BB19-F07A774AE5E0}" destId="{DA1EF9B7-977C-4DCC-9C14-3A45F689E9BB}" srcOrd="0" destOrd="0" presId="urn:microsoft.com/office/officeart/2005/8/layout/cycle5"/>
    <dgm:cxn modelId="{9A833434-02F9-43DA-9A13-9FEC5D7DD3B6}" type="presOf" srcId="{9B6E8546-FA6A-417B-8C06-5CF4A607DB5E}" destId="{26C01E62-C6F4-4F3D-9428-EDF388B7194E}" srcOrd="0" destOrd="0" presId="urn:microsoft.com/office/officeart/2005/8/layout/cycle5"/>
    <dgm:cxn modelId="{0B6B88CE-D711-4511-BE20-30B5D389BB05}" type="presOf" srcId="{E791E903-6B3E-4DF7-9F3D-885EE03E0CAB}" destId="{9386B30A-3103-4579-BA92-233D14D74E21}" srcOrd="0" destOrd="0" presId="urn:microsoft.com/office/officeart/2005/8/layout/cycle5"/>
    <dgm:cxn modelId="{8033CF5C-5FE3-44B5-BC79-BFE8705417ED}" srcId="{0189BAC5-D6E2-4106-BB19-F07A774AE5E0}" destId="{AA466C55-D3D2-4DA9-A114-092A6DC7D407}" srcOrd="4" destOrd="0" parTransId="{293799C7-28B1-458A-A654-B1BB36D602BB}" sibTransId="{023661DF-CAE2-4A67-9E8A-96B233AF10B3}"/>
    <dgm:cxn modelId="{F880C0F2-BBD1-407D-98B4-6770B6107F41}" type="presOf" srcId="{BEA6EBD3-92DD-4992-94D4-3760FFE4366C}" destId="{BB3D50A2-13E4-447C-AF82-11805D46E75D}" srcOrd="0" destOrd="0" presId="urn:microsoft.com/office/officeart/2005/8/layout/cycle5"/>
    <dgm:cxn modelId="{F356EDF6-4787-481E-BD84-AB25A5A78444}" type="presOf" srcId="{AB849DB2-DDB8-4688-8C5F-6A27DEF53D52}" destId="{81BB8BC5-B052-495B-B917-D53D7F3A32F5}" srcOrd="0" destOrd="0" presId="urn:microsoft.com/office/officeart/2005/8/layout/cycle5"/>
    <dgm:cxn modelId="{998DBFA0-C3D6-40C0-A1F7-ADC70EE42BD6}" type="presOf" srcId="{023661DF-CAE2-4A67-9E8A-96B233AF10B3}" destId="{834FB381-6CAE-43C9-AF5B-ACB66E0FB7BD}" srcOrd="0" destOrd="0" presId="urn:microsoft.com/office/officeart/2005/8/layout/cycle5"/>
    <dgm:cxn modelId="{3F7ACFEF-245A-46B9-8A0A-2703A267A331}" srcId="{0189BAC5-D6E2-4106-BB19-F07A774AE5E0}" destId="{9CCFD001-4826-4714-957D-2DBF2B49C40D}" srcOrd="0" destOrd="0" parTransId="{167271FC-A965-43E2-B075-908CC72A5AC1}" sibTransId="{3821A357-A784-4E5B-94F3-62415EB94E77}"/>
    <dgm:cxn modelId="{D7195BEB-8402-4B2D-B9ED-21C0DE6E7FDC}" srcId="{0189BAC5-D6E2-4106-BB19-F07A774AE5E0}" destId="{68A4ED21-A4E7-495D-B161-B25EDD6C13A2}" srcOrd="3" destOrd="0" parTransId="{8925578A-A367-478C-99B8-EA00ABFCD19A}" sibTransId="{A31F087D-4221-4C39-963D-4D36C15EC71F}"/>
    <dgm:cxn modelId="{76EA8DBB-087C-4755-B9EA-ABEF52E44F4B}" srcId="{0189BAC5-D6E2-4106-BB19-F07A774AE5E0}" destId="{AB849DB2-DDB8-4688-8C5F-6A27DEF53D52}" srcOrd="5" destOrd="0" parTransId="{48288500-616E-4C10-B9DE-9AAC26B560BB}" sibTransId="{BEA6EBD3-92DD-4992-94D4-3760FFE4366C}"/>
    <dgm:cxn modelId="{02A8265B-DFD3-41A8-83F6-09F54D7E3135}" srcId="{0189BAC5-D6E2-4106-BB19-F07A774AE5E0}" destId="{9B6E8546-FA6A-417B-8C06-5CF4A607DB5E}" srcOrd="1" destOrd="0" parTransId="{D1318F0C-C2B0-40C3-AF4D-F8B2DF3EE211}" sibTransId="{E791E903-6B3E-4DF7-9F3D-885EE03E0CAB}"/>
    <dgm:cxn modelId="{D85B41E8-E919-48C1-B822-A2F0C0F1D785}" type="presOf" srcId="{3821A357-A784-4E5B-94F3-62415EB94E77}" destId="{76FB3013-36D8-440C-8DAD-D2D7C22A9A35}" srcOrd="0" destOrd="0" presId="urn:microsoft.com/office/officeart/2005/8/layout/cycle5"/>
    <dgm:cxn modelId="{031BEDF7-02A6-4E44-BFBB-5F34E30B46D4}" type="presOf" srcId="{8473CB60-735B-4A4E-B9E2-B3DE4BF50D8A}" destId="{12053FE8-7A18-4759-86F4-7C29A078727D}" srcOrd="0" destOrd="0" presId="urn:microsoft.com/office/officeart/2005/8/layout/cycle5"/>
    <dgm:cxn modelId="{968364AF-75EE-4943-B6F2-1005A7C646CD}" type="presOf" srcId="{AA466C55-D3D2-4DA9-A114-092A6DC7D407}" destId="{5A99BEA2-34D5-4A2E-AA3C-8464054DC7E3}" srcOrd="0" destOrd="0" presId="urn:microsoft.com/office/officeart/2005/8/layout/cycle5"/>
    <dgm:cxn modelId="{5F586D66-DEFF-43B7-BA71-BE29842ECFDD}" type="presOf" srcId="{7F43799C-A60B-41CA-A39F-78AD8E0F1B61}" destId="{D138338B-A10F-4CA4-818B-B93A46915321}" srcOrd="0" destOrd="0" presId="urn:microsoft.com/office/officeart/2005/8/layout/cycle5"/>
    <dgm:cxn modelId="{9115DFFD-A0D5-4430-9532-880407F376E2}" type="presParOf" srcId="{DA1EF9B7-977C-4DCC-9C14-3A45F689E9BB}" destId="{25E4B7E0-BB7D-4225-AD5A-B01AE9CF70AD}" srcOrd="0" destOrd="0" presId="urn:microsoft.com/office/officeart/2005/8/layout/cycle5"/>
    <dgm:cxn modelId="{6F4BBFD1-F139-4699-BA05-8561AF5DF080}" type="presParOf" srcId="{DA1EF9B7-977C-4DCC-9C14-3A45F689E9BB}" destId="{C9C9B9CA-980C-4089-B7AE-0812DC9292D0}" srcOrd="1" destOrd="0" presId="urn:microsoft.com/office/officeart/2005/8/layout/cycle5"/>
    <dgm:cxn modelId="{9D8709FB-4DFE-42C8-BA83-3DA1DD0E197C}" type="presParOf" srcId="{DA1EF9B7-977C-4DCC-9C14-3A45F689E9BB}" destId="{76FB3013-36D8-440C-8DAD-D2D7C22A9A35}" srcOrd="2" destOrd="0" presId="urn:microsoft.com/office/officeart/2005/8/layout/cycle5"/>
    <dgm:cxn modelId="{846B6B5B-8B37-483B-9AFD-C6809C329714}" type="presParOf" srcId="{DA1EF9B7-977C-4DCC-9C14-3A45F689E9BB}" destId="{26C01E62-C6F4-4F3D-9428-EDF388B7194E}" srcOrd="3" destOrd="0" presId="urn:microsoft.com/office/officeart/2005/8/layout/cycle5"/>
    <dgm:cxn modelId="{ABB04761-B27F-482B-BC13-3606FF31A9A2}" type="presParOf" srcId="{DA1EF9B7-977C-4DCC-9C14-3A45F689E9BB}" destId="{DD9946BE-5291-4425-BC77-250D51B4D781}" srcOrd="4" destOrd="0" presId="urn:microsoft.com/office/officeart/2005/8/layout/cycle5"/>
    <dgm:cxn modelId="{988B057A-86B6-4347-A33D-892771BFA50A}" type="presParOf" srcId="{DA1EF9B7-977C-4DCC-9C14-3A45F689E9BB}" destId="{9386B30A-3103-4579-BA92-233D14D74E21}" srcOrd="5" destOrd="0" presId="urn:microsoft.com/office/officeart/2005/8/layout/cycle5"/>
    <dgm:cxn modelId="{76BFC1BE-F15C-4733-BCC2-9BB8764E61FB}" type="presParOf" srcId="{DA1EF9B7-977C-4DCC-9C14-3A45F689E9BB}" destId="{12053FE8-7A18-4759-86F4-7C29A078727D}" srcOrd="6" destOrd="0" presId="urn:microsoft.com/office/officeart/2005/8/layout/cycle5"/>
    <dgm:cxn modelId="{1254B809-8073-48F0-A930-3974D74B0370}" type="presParOf" srcId="{DA1EF9B7-977C-4DCC-9C14-3A45F689E9BB}" destId="{1A81E796-B984-4D11-830C-09D9C19D937A}" srcOrd="7" destOrd="0" presId="urn:microsoft.com/office/officeart/2005/8/layout/cycle5"/>
    <dgm:cxn modelId="{E7BC7E8F-5AE8-4E43-98CF-8D4B3860F9B7}" type="presParOf" srcId="{DA1EF9B7-977C-4DCC-9C14-3A45F689E9BB}" destId="{D138338B-A10F-4CA4-818B-B93A46915321}" srcOrd="8" destOrd="0" presId="urn:microsoft.com/office/officeart/2005/8/layout/cycle5"/>
    <dgm:cxn modelId="{98FA1247-8C0C-4430-A1FF-39DF9DB386E5}" type="presParOf" srcId="{DA1EF9B7-977C-4DCC-9C14-3A45F689E9BB}" destId="{735526C6-F606-43D2-BAD2-B33A3E80188A}" srcOrd="9" destOrd="0" presId="urn:microsoft.com/office/officeart/2005/8/layout/cycle5"/>
    <dgm:cxn modelId="{A01B2061-83BC-4987-8BD4-9FEE3432AB6D}" type="presParOf" srcId="{DA1EF9B7-977C-4DCC-9C14-3A45F689E9BB}" destId="{A5770555-862C-40E9-B560-EFDBEC9AB067}" srcOrd="10" destOrd="0" presId="urn:microsoft.com/office/officeart/2005/8/layout/cycle5"/>
    <dgm:cxn modelId="{D3EA6C69-1933-4901-916E-48FFAFE46B77}" type="presParOf" srcId="{DA1EF9B7-977C-4DCC-9C14-3A45F689E9BB}" destId="{B1FA2BA9-2B0B-40E0-91ED-282DC4784430}" srcOrd="11" destOrd="0" presId="urn:microsoft.com/office/officeart/2005/8/layout/cycle5"/>
    <dgm:cxn modelId="{A62A76AA-2D0C-4109-9BBF-01FC0BAF90E9}" type="presParOf" srcId="{DA1EF9B7-977C-4DCC-9C14-3A45F689E9BB}" destId="{5A99BEA2-34D5-4A2E-AA3C-8464054DC7E3}" srcOrd="12" destOrd="0" presId="urn:microsoft.com/office/officeart/2005/8/layout/cycle5"/>
    <dgm:cxn modelId="{A063BFC4-7830-4F7A-B0E1-BC8A71E68CA5}" type="presParOf" srcId="{DA1EF9B7-977C-4DCC-9C14-3A45F689E9BB}" destId="{D61992E4-F630-45D1-96B6-CCA336863E6B}" srcOrd="13" destOrd="0" presId="urn:microsoft.com/office/officeart/2005/8/layout/cycle5"/>
    <dgm:cxn modelId="{14AE5049-5648-45B0-BE4D-E2B63B1950A0}" type="presParOf" srcId="{DA1EF9B7-977C-4DCC-9C14-3A45F689E9BB}" destId="{834FB381-6CAE-43C9-AF5B-ACB66E0FB7BD}" srcOrd="14" destOrd="0" presId="urn:microsoft.com/office/officeart/2005/8/layout/cycle5"/>
    <dgm:cxn modelId="{21451E56-96FC-4851-9894-F84EDCC0F5C0}" type="presParOf" srcId="{DA1EF9B7-977C-4DCC-9C14-3A45F689E9BB}" destId="{81BB8BC5-B052-495B-B917-D53D7F3A32F5}" srcOrd="15" destOrd="0" presId="urn:microsoft.com/office/officeart/2005/8/layout/cycle5"/>
    <dgm:cxn modelId="{E24A5F9E-C96F-4241-AA4F-DB8210A4BE59}" type="presParOf" srcId="{DA1EF9B7-977C-4DCC-9C14-3A45F689E9BB}" destId="{BBDBEF55-5026-410C-8437-1582F08A3C63}" srcOrd="16" destOrd="0" presId="urn:microsoft.com/office/officeart/2005/8/layout/cycle5"/>
    <dgm:cxn modelId="{973F4A52-D0DC-4D03-A674-5D55A9D3890D}" type="presParOf" srcId="{DA1EF9B7-977C-4DCC-9C14-3A45F689E9BB}" destId="{BB3D50A2-13E4-447C-AF82-11805D46E75D}"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AD8A49-B2AA-427C-B709-1346B163AD42}"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DE53C6DE-3521-4C08-B41A-2A2E45D51593}">
      <dgm:prSet phldrT="[Text]"/>
      <dgm:spPr/>
      <dgm:t>
        <a:bodyPr/>
        <a:lstStyle/>
        <a:p>
          <a:r>
            <a:rPr lang="en-US" dirty="0" smtClean="0"/>
            <a:t>Talk in front of a mirror</a:t>
          </a:r>
          <a:endParaRPr lang="en-US" dirty="0"/>
        </a:p>
      </dgm:t>
    </dgm:pt>
    <dgm:pt modelId="{4D92C61B-BC88-42E5-8BA3-6D353E6B6EA6}" type="parTrans" cxnId="{5A828F9D-EAAC-4FD1-AC57-5B86E526C99E}">
      <dgm:prSet/>
      <dgm:spPr/>
      <dgm:t>
        <a:bodyPr/>
        <a:lstStyle/>
        <a:p>
          <a:endParaRPr lang="en-US"/>
        </a:p>
      </dgm:t>
    </dgm:pt>
    <dgm:pt modelId="{10F97BCB-4A4B-43EF-ADF9-6BAAA856E9BA}" type="sibTrans" cxnId="{5A828F9D-EAAC-4FD1-AC57-5B86E526C99E}">
      <dgm:prSet/>
      <dgm:spPr/>
      <dgm:t>
        <a:bodyPr/>
        <a:lstStyle/>
        <a:p>
          <a:endParaRPr lang="en-US"/>
        </a:p>
      </dgm:t>
    </dgm:pt>
    <dgm:pt modelId="{6473D779-8EB0-4B03-9632-8CBCBE8B9D25}">
      <dgm:prSet phldrT="[Text]"/>
      <dgm:spPr/>
      <dgm:t>
        <a:bodyPr/>
        <a:lstStyle/>
        <a:p>
          <a:r>
            <a:rPr lang="en-US" dirty="0" smtClean="0"/>
            <a:t>Talk in front of my mom</a:t>
          </a:r>
          <a:endParaRPr lang="en-US" dirty="0"/>
        </a:p>
      </dgm:t>
    </dgm:pt>
    <dgm:pt modelId="{FD2347E7-1A51-467A-B014-4DE08A09B601}" type="parTrans" cxnId="{C6826CB2-E075-482E-9488-143571B86F12}">
      <dgm:prSet/>
      <dgm:spPr/>
      <dgm:t>
        <a:bodyPr/>
        <a:lstStyle/>
        <a:p>
          <a:endParaRPr lang="en-US"/>
        </a:p>
      </dgm:t>
    </dgm:pt>
    <dgm:pt modelId="{5625548F-26FB-4358-859C-0ED2D1BB6C97}" type="sibTrans" cxnId="{C6826CB2-E075-482E-9488-143571B86F12}">
      <dgm:prSet/>
      <dgm:spPr/>
      <dgm:t>
        <a:bodyPr/>
        <a:lstStyle/>
        <a:p>
          <a:endParaRPr lang="en-US"/>
        </a:p>
      </dgm:t>
    </dgm:pt>
    <dgm:pt modelId="{F6F1FE0C-56E5-4CBF-85E9-C0087F670CDE}">
      <dgm:prSet phldrT="[Text]"/>
      <dgm:spPr/>
      <dgm:t>
        <a:bodyPr/>
        <a:lstStyle/>
        <a:p>
          <a:r>
            <a:rPr lang="en-US" dirty="0" smtClean="0"/>
            <a:t>Talk in front of mom and dad</a:t>
          </a:r>
          <a:endParaRPr lang="en-US" dirty="0"/>
        </a:p>
      </dgm:t>
    </dgm:pt>
    <dgm:pt modelId="{978BBC3F-1EC4-48DA-B6A3-298500E0651B}" type="parTrans" cxnId="{7795874F-A6E0-4C1B-8727-DFC27057191C}">
      <dgm:prSet/>
      <dgm:spPr/>
      <dgm:t>
        <a:bodyPr/>
        <a:lstStyle/>
        <a:p>
          <a:endParaRPr lang="en-US"/>
        </a:p>
      </dgm:t>
    </dgm:pt>
    <dgm:pt modelId="{DC9F3115-944E-4C04-BF1F-795D28982CD4}" type="sibTrans" cxnId="{7795874F-A6E0-4C1B-8727-DFC27057191C}">
      <dgm:prSet/>
      <dgm:spPr/>
      <dgm:t>
        <a:bodyPr/>
        <a:lstStyle/>
        <a:p>
          <a:endParaRPr lang="en-US"/>
        </a:p>
      </dgm:t>
    </dgm:pt>
    <dgm:pt modelId="{4C705EB4-1A85-4723-A0B1-A61DA918C967}">
      <dgm:prSet phldrT="[Text]"/>
      <dgm:spPr/>
      <dgm:t>
        <a:bodyPr/>
        <a:lstStyle/>
        <a:p>
          <a:r>
            <a:rPr lang="en-US" dirty="0" smtClean="0"/>
            <a:t>Talk in front of my friend</a:t>
          </a:r>
          <a:endParaRPr lang="en-US" dirty="0"/>
        </a:p>
      </dgm:t>
    </dgm:pt>
    <dgm:pt modelId="{A3FCA56E-7B50-47A2-9FD8-83566ED41E6E}" type="parTrans" cxnId="{DED22468-39FF-4153-AF81-8E8F516A3884}">
      <dgm:prSet/>
      <dgm:spPr/>
      <dgm:t>
        <a:bodyPr/>
        <a:lstStyle/>
        <a:p>
          <a:endParaRPr lang="en-US"/>
        </a:p>
      </dgm:t>
    </dgm:pt>
    <dgm:pt modelId="{3E1588C4-D88D-4660-A19C-FB21EE301609}" type="sibTrans" cxnId="{DED22468-39FF-4153-AF81-8E8F516A3884}">
      <dgm:prSet/>
      <dgm:spPr/>
      <dgm:t>
        <a:bodyPr/>
        <a:lstStyle/>
        <a:p>
          <a:endParaRPr lang="en-US"/>
        </a:p>
      </dgm:t>
    </dgm:pt>
    <dgm:pt modelId="{B86EA68B-057E-42E5-9A35-666C16AC802A}">
      <dgm:prSet phldrT="[Text]"/>
      <dgm:spPr/>
      <dgm:t>
        <a:bodyPr/>
        <a:lstStyle/>
        <a:p>
          <a:r>
            <a:rPr lang="en-US" dirty="0" smtClean="0"/>
            <a:t>Talk in front of a few friends</a:t>
          </a:r>
          <a:endParaRPr lang="en-US" dirty="0"/>
        </a:p>
      </dgm:t>
    </dgm:pt>
    <dgm:pt modelId="{653B9EEF-29D2-4DEA-9599-0A157D211C65}" type="parTrans" cxnId="{825FCD5E-0F7C-404B-AE92-C1475AE7F157}">
      <dgm:prSet/>
      <dgm:spPr/>
      <dgm:t>
        <a:bodyPr/>
        <a:lstStyle/>
        <a:p>
          <a:endParaRPr lang="en-US"/>
        </a:p>
      </dgm:t>
    </dgm:pt>
    <dgm:pt modelId="{7B8748D9-7FE0-49BA-83F4-CAEF0EB30E69}" type="sibTrans" cxnId="{825FCD5E-0F7C-404B-AE92-C1475AE7F157}">
      <dgm:prSet/>
      <dgm:spPr/>
      <dgm:t>
        <a:bodyPr/>
        <a:lstStyle/>
        <a:p>
          <a:endParaRPr lang="en-US"/>
        </a:p>
      </dgm:t>
    </dgm:pt>
    <dgm:pt modelId="{A0E56A0F-D5F1-434A-AD31-5D0F865E25D9}">
      <dgm:prSet phldrT="[Text]"/>
      <dgm:spPr/>
      <dgm:t>
        <a:bodyPr/>
        <a:lstStyle/>
        <a:p>
          <a:r>
            <a:rPr lang="en-US" dirty="0" smtClean="0"/>
            <a:t>Talk in front of the class.</a:t>
          </a:r>
          <a:endParaRPr lang="en-US" dirty="0"/>
        </a:p>
      </dgm:t>
    </dgm:pt>
    <dgm:pt modelId="{ECD76115-D450-470B-B13F-D3D0B6FE6BAE}" type="parTrans" cxnId="{5F335607-2775-472B-AE69-CB1B6C682931}">
      <dgm:prSet/>
      <dgm:spPr/>
      <dgm:t>
        <a:bodyPr/>
        <a:lstStyle/>
        <a:p>
          <a:endParaRPr lang="en-US"/>
        </a:p>
      </dgm:t>
    </dgm:pt>
    <dgm:pt modelId="{25DB845A-EE29-445B-AC1C-E32D26170C0A}" type="sibTrans" cxnId="{5F335607-2775-472B-AE69-CB1B6C682931}">
      <dgm:prSet/>
      <dgm:spPr/>
      <dgm:t>
        <a:bodyPr/>
        <a:lstStyle/>
        <a:p>
          <a:endParaRPr lang="en-US"/>
        </a:p>
      </dgm:t>
    </dgm:pt>
    <dgm:pt modelId="{E3051512-5A79-4AEF-8666-2451D37B6B75}" type="pres">
      <dgm:prSet presAssocID="{C7AD8A49-B2AA-427C-B709-1346B163AD42}" presName="rootnode" presStyleCnt="0">
        <dgm:presLayoutVars>
          <dgm:chMax/>
          <dgm:chPref/>
          <dgm:dir/>
          <dgm:animLvl val="lvl"/>
        </dgm:presLayoutVars>
      </dgm:prSet>
      <dgm:spPr/>
      <dgm:t>
        <a:bodyPr/>
        <a:lstStyle/>
        <a:p>
          <a:endParaRPr lang="en-US"/>
        </a:p>
      </dgm:t>
    </dgm:pt>
    <dgm:pt modelId="{25EA14A2-8E80-40ED-A235-E46B881579BF}" type="pres">
      <dgm:prSet presAssocID="{DE53C6DE-3521-4C08-B41A-2A2E45D51593}" presName="composite" presStyleCnt="0"/>
      <dgm:spPr/>
    </dgm:pt>
    <dgm:pt modelId="{F6604722-6B32-46AE-9A5E-375D9C3B8976}" type="pres">
      <dgm:prSet presAssocID="{DE53C6DE-3521-4C08-B41A-2A2E45D51593}" presName="LShape" presStyleLbl="alignNode1" presStyleIdx="0" presStyleCnt="11"/>
      <dgm:spPr/>
    </dgm:pt>
    <dgm:pt modelId="{9C44792A-AE96-4069-8A0A-A8F7343F6FBC}" type="pres">
      <dgm:prSet presAssocID="{DE53C6DE-3521-4C08-B41A-2A2E45D51593}" presName="ParentText" presStyleLbl="revTx" presStyleIdx="0" presStyleCnt="6">
        <dgm:presLayoutVars>
          <dgm:chMax val="0"/>
          <dgm:chPref val="0"/>
          <dgm:bulletEnabled val="1"/>
        </dgm:presLayoutVars>
      </dgm:prSet>
      <dgm:spPr/>
      <dgm:t>
        <a:bodyPr/>
        <a:lstStyle/>
        <a:p>
          <a:endParaRPr lang="en-US"/>
        </a:p>
      </dgm:t>
    </dgm:pt>
    <dgm:pt modelId="{1AFA4C0D-EF9C-46B4-A3DC-17435DCD397D}" type="pres">
      <dgm:prSet presAssocID="{DE53C6DE-3521-4C08-B41A-2A2E45D51593}" presName="Triangle" presStyleLbl="alignNode1" presStyleIdx="1" presStyleCnt="11"/>
      <dgm:spPr/>
    </dgm:pt>
    <dgm:pt modelId="{F7E35905-6303-4283-8B85-6613B3B67F77}" type="pres">
      <dgm:prSet presAssocID="{10F97BCB-4A4B-43EF-ADF9-6BAAA856E9BA}" presName="sibTrans" presStyleCnt="0"/>
      <dgm:spPr/>
    </dgm:pt>
    <dgm:pt modelId="{2A8F478D-EA80-46A4-ADC5-7CB6E2FB18BD}" type="pres">
      <dgm:prSet presAssocID="{10F97BCB-4A4B-43EF-ADF9-6BAAA856E9BA}" presName="space" presStyleCnt="0"/>
      <dgm:spPr/>
    </dgm:pt>
    <dgm:pt modelId="{66726C43-4CE1-42D8-B909-A07AAAF61C5D}" type="pres">
      <dgm:prSet presAssocID="{6473D779-8EB0-4B03-9632-8CBCBE8B9D25}" presName="composite" presStyleCnt="0"/>
      <dgm:spPr/>
    </dgm:pt>
    <dgm:pt modelId="{6C9F82D5-B501-4E81-8E90-F9A9AA983757}" type="pres">
      <dgm:prSet presAssocID="{6473D779-8EB0-4B03-9632-8CBCBE8B9D25}" presName="LShape" presStyleLbl="alignNode1" presStyleIdx="2" presStyleCnt="11"/>
      <dgm:spPr/>
    </dgm:pt>
    <dgm:pt modelId="{D72E1943-3EA1-4BA3-A626-36F75F59A390}" type="pres">
      <dgm:prSet presAssocID="{6473D779-8EB0-4B03-9632-8CBCBE8B9D25}" presName="ParentText" presStyleLbl="revTx" presStyleIdx="1" presStyleCnt="6">
        <dgm:presLayoutVars>
          <dgm:chMax val="0"/>
          <dgm:chPref val="0"/>
          <dgm:bulletEnabled val="1"/>
        </dgm:presLayoutVars>
      </dgm:prSet>
      <dgm:spPr/>
      <dgm:t>
        <a:bodyPr/>
        <a:lstStyle/>
        <a:p>
          <a:endParaRPr lang="en-US"/>
        </a:p>
      </dgm:t>
    </dgm:pt>
    <dgm:pt modelId="{8330BE31-4399-4F63-A510-FEF7257846A0}" type="pres">
      <dgm:prSet presAssocID="{6473D779-8EB0-4B03-9632-8CBCBE8B9D25}" presName="Triangle" presStyleLbl="alignNode1" presStyleIdx="3" presStyleCnt="11"/>
      <dgm:spPr/>
    </dgm:pt>
    <dgm:pt modelId="{CAC97B6C-88F1-47C3-B089-FF13A45E4191}" type="pres">
      <dgm:prSet presAssocID="{5625548F-26FB-4358-859C-0ED2D1BB6C97}" presName="sibTrans" presStyleCnt="0"/>
      <dgm:spPr/>
    </dgm:pt>
    <dgm:pt modelId="{2E0795C5-55A9-45B4-9912-56D012E8C5B9}" type="pres">
      <dgm:prSet presAssocID="{5625548F-26FB-4358-859C-0ED2D1BB6C97}" presName="space" presStyleCnt="0"/>
      <dgm:spPr/>
    </dgm:pt>
    <dgm:pt modelId="{609605F8-3890-42EE-8BB0-A038343D4E5F}" type="pres">
      <dgm:prSet presAssocID="{F6F1FE0C-56E5-4CBF-85E9-C0087F670CDE}" presName="composite" presStyleCnt="0"/>
      <dgm:spPr/>
    </dgm:pt>
    <dgm:pt modelId="{518E9DC5-C600-4DEF-A643-6B6AC809E9FB}" type="pres">
      <dgm:prSet presAssocID="{F6F1FE0C-56E5-4CBF-85E9-C0087F670CDE}" presName="LShape" presStyleLbl="alignNode1" presStyleIdx="4" presStyleCnt="11"/>
      <dgm:spPr/>
    </dgm:pt>
    <dgm:pt modelId="{9A64B16A-2FBC-4ACE-A7C7-C9D4B1DDA870}" type="pres">
      <dgm:prSet presAssocID="{F6F1FE0C-56E5-4CBF-85E9-C0087F670CDE}" presName="ParentText" presStyleLbl="revTx" presStyleIdx="2" presStyleCnt="6">
        <dgm:presLayoutVars>
          <dgm:chMax val="0"/>
          <dgm:chPref val="0"/>
          <dgm:bulletEnabled val="1"/>
        </dgm:presLayoutVars>
      </dgm:prSet>
      <dgm:spPr/>
      <dgm:t>
        <a:bodyPr/>
        <a:lstStyle/>
        <a:p>
          <a:endParaRPr lang="en-US"/>
        </a:p>
      </dgm:t>
    </dgm:pt>
    <dgm:pt modelId="{2A0106A7-3D93-44BC-A59E-B9D79D6B5963}" type="pres">
      <dgm:prSet presAssocID="{F6F1FE0C-56E5-4CBF-85E9-C0087F670CDE}" presName="Triangle" presStyleLbl="alignNode1" presStyleIdx="5" presStyleCnt="11"/>
      <dgm:spPr/>
    </dgm:pt>
    <dgm:pt modelId="{51B8EF0B-C87C-4D14-B68D-869206E86799}" type="pres">
      <dgm:prSet presAssocID="{DC9F3115-944E-4C04-BF1F-795D28982CD4}" presName="sibTrans" presStyleCnt="0"/>
      <dgm:spPr/>
    </dgm:pt>
    <dgm:pt modelId="{122CF92C-0613-4F8F-B0CC-F61851E00CB0}" type="pres">
      <dgm:prSet presAssocID="{DC9F3115-944E-4C04-BF1F-795D28982CD4}" presName="space" presStyleCnt="0"/>
      <dgm:spPr/>
    </dgm:pt>
    <dgm:pt modelId="{C3D0526E-E6D3-44D4-8C86-0240BADA5B49}" type="pres">
      <dgm:prSet presAssocID="{4C705EB4-1A85-4723-A0B1-A61DA918C967}" presName="composite" presStyleCnt="0"/>
      <dgm:spPr/>
    </dgm:pt>
    <dgm:pt modelId="{13EFFAB2-A9FC-4249-BA0C-F78C68EA90A0}" type="pres">
      <dgm:prSet presAssocID="{4C705EB4-1A85-4723-A0B1-A61DA918C967}" presName="LShape" presStyleLbl="alignNode1" presStyleIdx="6" presStyleCnt="11"/>
      <dgm:spPr/>
    </dgm:pt>
    <dgm:pt modelId="{6650DA0C-3736-4603-B8F5-5C841B4307C1}" type="pres">
      <dgm:prSet presAssocID="{4C705EB4-1A85-4723-A0B1-A61DA918C967}" presName="ParentText" presStyleLbl="revTx" presStyleIdx="3" presStyleCnt="6">
        <dgm:presLayoutVars>
          <dgm:chMax val="0"/>
          <dgm:chPref val="0"/>
          <dgm:bulletEnabled val="1"/>
        </dgm:presLayoutVars>
      </dgm:prSet>
      <dgm:spPr/>
      <dgm:t>
        <a:bodyPr/>
        <a:lstStyle/>
        <a:p>
          <a:endParaRPr lang="en-US"/>
        </a:p>
      </dgm:t>
    </dgm:pt>
    <dgm:pt modelId="{52B43BED-D2FD-43A6-AC35-28EE1596201A}" type="pres">
      <dgm:prSet presAssocID="{4C705EB4-1A85-4723-A0B1-A61DA918C967}" presName="Triangle" presStyleLbl="alignNode1" presStyleIdx="7" presStyleCnt="11"/>
      <dgm:spPr/>
    </dgm:pt>
    <dgm:pt modelId="{D96964F1-1618-4E31-A114-64C193A38216}" type="pres">
      <dgm:prSet presAssocID="{3E1588C4-D88D-4660-A19C-FB21EE301609}" presName="sibTrans" presStyleCnt="0"/>
      <dgm:spPr/>
    </dgm:pt>
    <dgm:pt modelId="{1538CAA0-E29B-47F8-B860-84BAF235C058}" type="pres">
      <dgm:prSet presAssocID="{3E1588C4-D88D-4660-A19C-FB21EE301609}" presName="space" presStyleCnt="0"/>
      <dgm:spPr/>
    </dgm:pt>
    <dgm:pt modelId="{FC679715-D220-4716-8C0C-29FC6826CFBD}" type="pres">
      <dgm:prSet presAssocID="{B86EA68B-057E-42E5-9A35-666C16AC802A}" presName="composite" presStyleCnt="0"/>
      <dgm:spPr/>
    </dgm:pt>
    <dgm:pt modelId="{6F4C9B26-68A7-4AC5-A452-91D70CBDFCF2}" type="pres">
      <dgm:prSet presAssocID="{B86EA68B-057E-42E5-9A35-666C16AC802A}" presName="LShape" presStyleLbl="alignNode1" presStyleIdx="8" presStyleCnt="11"/>
      <dgm:spPr/>
    </dgm:pt>
    <dgm:pt modelId="{784D8B1F-CC82-4A10-9A48-AD76F2720B9A}" type="pres">
      <dgm:prSet presAssocID="{B86EA68B-057E-42E5-9A35-666C16AC802A}" presName="ParentText" presStyleLbl="revTx" presStyleIdx="4" presStyleCnt="6">
        <dgm:presLayoutVars>
          <dgm:chMax val="0"/>
          <dgm:chPref val="0"/>
          <dgm:bulletEnabled val="1"/>
        </dgm:presLayoutVars>
      </dgm:prSet>
      <dgm:spPr/>
      <dgm:t>
        <a:bodyPr/>
        <a:lstStyle/>
        <a:p>
          <a:endParaRPr lang="en-US"/>
        </a:p>
      </dgm:t>
    </dgm:pt>
    <dgm:pt modelId="{65978A26-6970-48DD-99AE-D7FF5E2EF4BB}" type="pres">
      <dgm:prSet presAssocID="{B86EA68B-057E-42E5-9A35-666C16AC802A}" presName="Triangle" presStyleLbl="alignNode1" presStyleIdx="9" presStyleCnt="11"/>
      <dgm:spPr/>
    </dgm:pt>
    <dgm:pt modelId="{CA1BF824-0284-4EA7-BE55-111AD44E5CEB}" type="pres">
      <dgm:prSet presAssocID="{7B8748D9-7FE0-49BA-83F4-CAEF0EB30E69}" presName="sibTrans" presStyleCnt="0"/>
      <dgm:spPr/>
    </dgm:pt>
    <dgm:pt modelId="{03045A89-31EF-47D1-B646-815FB64FFAFB}" type="pres">
      <dgm:prSet presAssocID="{7B8748D9-7FE0-49BA-83F4-CAEF0EB30E69}" presName="space" presStyleCnt="0"/>
      <dgm:spPr/>
    </dgm:pt>
    <dgm:pt modelId="{A26F21CC-40C0-4D6A-AB5C-1736DDEE9FC4}" type="pres">
      <dgm:prSet presAssocID="{A0E56A0F-D5F1-434A-AD31-5D0F865E25D9}" presName="composite" presStyleCnt="0"/>
      <dgm:spPr/>
    </dgm:pt>
    <dgm:pt modelId="{932BCCDB-EDF0-4155-8B65-42D8C6FB5501}" type="pres">
      <dgm:prSet presAssocID="{A0E56A0F-D5F1-434A-AD31-5D0F865E25D9}" presName="LShape" presStyleLbl="alignNode1" presStyleIdx="10" presStyleCnt="11"/>
      <dgm:spPr/>
    </dgm:pt>
    <dgm:pt modelId="{C4484647-4DB6-4DDE-9E00-900A78DD16B7}" type="pres">
      <dgm:prSet presAssocID="{A0E56A0F-D5F1-434A-AD31-5D0F865E25D9}" presName="ParentText" presStyleLbl="revTx" presStyleIdx="5" presStyleCnt="6">
        <dgm:presLayoutVars>
          <dgm:chMax val="0"/>
          <dgm:chPref val="0"/>
          <dgm:bulletEnabled val="1"/>
        </dgm:presLayoutVars>
      </dgm:prSet>
      <dgm:spPr/>
      <dgm:t>
        <a:bodyPr/>
        <a:lstStyle/>
        <a:p>
          <a:endParaRPr lang="en-US"/>
        </a:p>
      </dgm:t>
    </dgm:pt>
  </dgm:ptLst>
  <dgm:cxnLst>
    <dgm:cxn modelId="{C6826CB2-E075-482E-9488-143571B86F12}" srcId="{C7AD8A49-B2AA-427C-B709-1346B163AD42}" destId="{6473D779-8EB0-4B03-9632-8CBCBE8B9D25}" srcOrd="1" destOrd="0" parTransId="{FD2347E7-1A51-467A-B014-4DE08A09B601}" sibTransId="{5625548F-26FB-4358-859C-0ED2D1BB6C97}"/>
    <dgm:cxn modelId="{2B04AA47-C1E2-49EA-A691-88947A3459E7}" type="presOf" srcId="{4C705EB4-1A85-4723-A0B1-A61DA918C967}" destId="{6650DA0C-3736-4603-B8F5-5C841B4307C1}" srcOrd="0" destOrd="0" presId="urn:microsoft.com/office/officeart/2009/3/layout/StepUpProcess"/>
    <dgm:cxn modelId="{FA96A918-1D15-4BA1-A4A2-94362C2ED5C2}" type="presOf" srcId="{B86EA68B-057E-42E5-9A35-666C16AC802A}" destId="{784D8B1F-CC82-4A10-9A48-AD76F2720B9A}" srcOrd="0" destOrd="0" presId="urn:microsoft.com/office/officeart/2009/3/layout/StepUpProcess"/>
    <dgm:cxn modelId="{7795874F-A6E0-4C1B-8727-DFC27057191C}" srcId="{C7AD8A49-B2AA-427C-B709-1346B163AD42}" destId="{F6F1FE0C-56E5-4CBF-85E9-C0087F670CDE}" srcOrd="2" destOrd="0" parTransId="{978BBC3F-1EC4-48DA-B6A3-298500E0651B}" sibTransId="{DC9F3115-944E-4C04-BF1F-795D28982CD4}"/>
    <dgm:cxn modelId="{5D595672-DA0A-442E-8487-DF1FFE89D6C0}" type="presOf" srcId="{A0E56A0F-D5F1-434A-AD31-5D0F865E25D9}" destId="{C4484647-4DB6-4DDE-9E00-900A78DD16B7}" srcOrd="0" destOrd="0" presId="urn:microsoft.com/office/officeart/2009/3/layout/StepUpProcess"/>
    <dgm:cxn modelId="{95B4C7BA-AFE3-4D5F-B8FF-B8141A897DC6}" type="presOf" srcId="{6473D779-8EB0-4B03-9632-8CBCBE8B9D25}" destId="{D72E1943-3EA1-4BA3-A626-36F75F59A390}" srcOrd="0" destOrd="0" presId="urn:microsoft.com/office/officeart/2009/3/layout/StepUpProcess"/>
    <dgm:cxn modelId="{DED22468-39FF-4153-AF81-8E8F516A3884}" srcId="{C7AD8A49-B2AA-427C-B709-1346B163AD42}" destId="{4C705EB4-1A85-4723-A0B1-A61DA918C967}" srcOrd="3" destOrd="0" parTransId="{A3FCA56E-7B50-47A2-9FD8-83566ED41E6E}" sibTransId="{3E1588C4-D88D-4660-A19C-FB21EE301609}"/>
    <dgm:cxn modelId="{4633B4EA-08FE-4868-8364-2E1470007748}" type="presOf" srcId="{C7AD8A49-B2AA-427C-B709-1346B163AD42}" destId="{E3051512-5A79-4AEF-8666-2451D37B6B75}" srcOrd="0" destOrd="0" presId="urn:microsoft.com/office/officeart/2009/3/layout/StepUpProcess"/>
    <dgm:cxn modelId="{E1228893-5137-46D8-BA60-011978641076}" type="presOf" srcId="{F6F1FE0C-56E5-4CBF-85E9-C0087F670CDE}" destId="{9A64B16A-2FBC-4ACE-A7C7-C9D4B1DDA870}" srcOrd="0" destOrd="0" presId="urn:microsoft.com/office/officeart/2009/3/layout/StepUpProcess"/>
    <dgm:cxn modelId="{825FCD5E-0F7C-404B-AE92-C1475AE7F157}" srcId="{C7AD8A49-B2AA-427C-B709-1346B163AD42}" destId="{B86EA68B-057E-42E5-9A35-666C16AC802A}" srcOrd="4" destOrd="0" parTransId="{653B9EEF-29D2-4DEA-9599-0A157D211C65}" sibTransId="{7B8748D9-7FE0-49BA-83F4-CAEF0EB30E69}"/>
    <dgm:cxn modelId="{B140BD03-972D-493C-9206-843395946695}" type="presOf" srcId="{DE53C6DE-3521-4C08-B41A-2A2E45D51593}" destId="{9C44792A-AE96-4069-8A0A-A8F7343F6FBC}" srcOrd="0" destOrd="0" presId="urn:microsoft.com/office/officeart/2009/3/layout/StepUpProcess"/>
    <dgm:cxn modelId="{5A828F9D-EAAC-4FD1-AC57-5B86E526C99E}" srcId="{C7AD8A49-B2AA-427C-B709-1346B163AD42}" destId="{DE53C6DE-3521-4C08-B41A-2A2E45D51593}" srcOrd="0" destOrd="0" parTransId="{4D92C61B-BC88-42E5-8BA3-6D353E6B6EA6}" sibTransId="{10F97BCB-4A4B-43EF-ADF9-6BAAA856E9BA}"/>
    <dgm:cxn modelId="{5F335607-2775-472B-AE69-CB1B6C682931}" srcId="{C7AD8A49-B2AA-427C-B709-1346B163AD42}" destId="{A0E56A0F-D5F1-434A-AD31-5D0F865E25D9}" srcOrd="5" destOrd="0" parTransId="{ECD76115-D450-470B-B13F-D3D0B6FE6BAE}" sibTransId="{25DB845A-EE29-445B-AC1C-E32D26170C0A}"/>
    <dgm:cxn modelId="{C2500715-CD52-425B-B05C-4CB02C006D5A}" type="presParOf" srcId="{E3051512-5A79-4AEF-8666-2451D37B6B75}" destId="{25EA14A2-8E80-40ED-A235-E46B881579BF}" srcOrd="0" destOrd="0" presId="urn:microsoft.com/office/officeart/2009/3/layout/StepUpProcess"/>
    <dgm:cxn modelId="{264734AA-A2B1-430E-90D8-D32B31B04986}" type="presParOf" srcId="{25EA14A2-8E80-40ED-A235-E46B881579BF}" destId="{F6604722-6B32-46AE-9A5E-375D9C3B8976}" srcOrd="0" destOrd="0" presId="urn:microsoft.com/office/officeart/2009/3/layout/StepUpProcess"/>
    <dgm:cxn modelId="{E64DC318-C96E-40EE-8C9E-E4AB43FB68F4}" type="presParOf" srcId="{25EA14A2-8E80-40ED-A235-E46B881579BF}" destId="{9C44792A-AE96-4069-8A0A-A8F7343F6FBC}" srcOrd="1" destOrd="0" presId="urn:microsoft.com/office/officeart/2009/3/layout/StepUpProcess"/>
    <dgm:cxn modelId="{9CC84FC8-39C2-4AAF-BF5A-AA4F4633D804}" type="presParOf" srcId="{25EA14A2-8E80-40ED-A235-E46B881579BF}" destId="{1AFA4C0D-EF9C-46B4-A3DC-17435DCD397D}" srcOrd="2" destOrd="0" presId="urn:microsoft.com/office/officeart/2009/3/layout/StepUpProcess"/>
    <dgm:cxn modelId="{D7033364-2453-43BF-AAF4-BF178322F6FC}" type="presParOf" srcId="{E3051512-5A79-4AEF-8666-2451D37B6B75}" destId="{F7E35905-6303-4283-8B85-6613B3B67F77}" srcOrd="1" destOrd="0" presId="urn:microsoft.com/office/officeart/2009/3/layout/StepUpProcess"/>
    <dgm:cxn modelId="{E71B70D6-6EE1-436F-8FAA-BCC69FF1E521}" type="presParOf" srcId="{F7E35905-6303-4283-8B85-6613B3B67F77}" destId="{2A8F478D-EA80-46A4-ADC5-7CB6E2FB18BD}" srcOrd="0" destOrd="0" presId="urn:microsoft.com/office/officeart/2009/3/layout/StepUpProcess"/>
    <dgm:cxn modelId="{A0728033-3EE8-462E-B430-2CBAB9AC58A8}" type="presParOf" srcId="{E3051512-5A79-4AEF-8666-2451D37B6B75}" destId="{66726C43-4CE1-42D8-B909-A07AAAF61C5D}" srcOrd="2" destOrd="0" presId="urn:microsoft.com/office/officeart/2009/3/layout/StepUpProcess"/>
    <dgm:cxn modelId="{4F139AD6-28D5-4E78-8655-0BF77415952E}" type="presParOf" srcId="{66726C43-4CE1-42D8-B909-A07AAAF61C5D}" destId="{6C9F82D5-B501-4E81-8E90-F9A9AA983757}" srcOrd="0" destOrd="0" presId="urn:microsoft.com/office/officeart/2009/3/layout/StepUpProcess"/>
    <dgm:cxn modelId="{8839EB00-A56C-451B-BB65-B41D47A0C7B1}" type="presParOf" srcId="{66726C43-4CE1-42D8-B909-A07AAAF61C5D}" destId="{D72E1943-3EA1-4BA3-A626-36F75F59A390}" srcOrd="1" destOrd="0" presId="urn:microsoft.com/office/officeart/2009/3/layout/StepUpProcess"/>
    <dgm:cxn modelId="{013BEC6D-D54C-42E3-BFF3-92F26F531841}" type="presParOf" srcId="{66726C43-4CE1-42D8-B909-A07AAAF61C5D}" destId="{8330BE31-4399-4F63-A510-FEF7257846A0}" srcOrd="2" destOrd="0" presId="urn:microsoft.com/office/officeart/2009/3/layout/StepUpProcess"/>
    <dgm:cxn modelId="{6BE57604-8B30-49C0-936F-427D5E4B4C49}" type="presParOf" srcId="{E3051512-5A79-4AEF-8666-2451D37B6B75}" destId="{CAC97B6C-88F1-47C3-B089-FF13A45E4191}" srcOrd="3" destOrd="0" presId="urn:microsoft.com/office/officeart/2009/3/layout/StepUpProcess"/>
    <dgm:cxn modelId="{DEEA737F-5574-4E52-883F-13BF780116B8}" type="presParOf" srcId="{CAC97B6C-88F1-47C3-B089-FF13A45E4191}" destId="{2E0795C5-55A9-45B4-9912-56D012E8C5B9}" srcOrd="0" destOrd="0" presId="urn:microsoft.com/office/officeart/2009/3/layout/StepUpProcess"/>
    <dgm:cxn modelId="{BA0F2D69-6317-4EDD-BED7-C85AC8291C84}" type="presParOf" srcId="{E3051512-5A79-4AEF-8666-2451D37B6B75}" destId="{609605F8-3890-42EE-8BB0-A038343D4E5F}" srcOrd="4" destOrd="0" presId="urn:microsoft.com/office/officeart/2009/3/layout/StepUpProcess"/>
    <dgm:cxn modelId="{4E74D0F7-C7A3-4E2F-BB01-0A05C65595BC}" type="presParOf" srcId="{609605F8-3890-42EE-8BB0-A038343D4E5F}" destId="{518E9DC5-C600-4DEF-A643-6B6AC809E9FB}" srcOrd="0" destOrd="0" presId="urn:microsoft.com/office/officeart/2009/3/layout/StepUpProcess"/>
    <dgm:cxn modelId="{F68EF5EC-1D3F-4C40-B659-111B0738DCE1}" type="presParOf" srcId="{609605F8-3890-42EE-8BB0-A038343D4E5F}" destId="{9A64B16A-2FBC-4ACE-A7C7-C9D4B1DDA870}" srcOrd="1" destOrd="0" presId="urn:microsoft.com/office/officeart/2009/3/layout/StepUpProcess"/>
    <dgm:cxn modelId="{1B8C0526-CA53-4106-8DF6-A2CAA5497C79}" type="presParOf" srcId="{609605F8-3890-42EE-8BB0-A038343D4E5F}" destId="{2A0106A7-3D93-44BC-A59E-B9D79D6B5963}" srcOrd="2" destOrd="0" presId="urn:microsoft.com/office/officeart/2009/3/layout/StepUpProcess"/>
    <dgm:cxn modelId="{37923AD3-FF92-4009-9D1D-A8494C06089D}" type="presParOf" srcId="{E3051512-5A79-4AEF-8666-2451D37B6B75}" destId="{51B8EF0B-C87C-4D14-B68D-869206E86799}" srcOrd="5" destOrd="0" presId="urn:microsoft.com/office/officeart/2009/3/layout/StepUpProcess"/>
    <dgm:cxn modelId="{E893FAAC-F867-4291-AEA2-862ACC950C3F}" type="presParOf" srcId="{51B8EF0B-C87C-4D14-B68D-869206E86799}" destId="{122CF92C-0613-4F8F-B0CC-F61851E00CB0}" srcOrd="0" destOrd="0" presId="urn:microsoft.com/office/officeart/2009/3/layout/StepUpProcess"/>
    <dgm:cxn modelId="{41B4FE63-D53F-484D-AA83-98FE46EE0A43}" type="presParOf" srcId="{E3051512-5A79-4AEF-8666-2451D37B6B75}" destId="{C3D0526E-E6D3-44D4-8C86-0240BADA5B49}" srcOrd="6" destOrd="0" presId="urn:microsoft.com/office/officeart/2009/3/layout/StepUpProcess"/>
    <dgm:cxn modelId="{2D899861-7E82-4E4C-8F3F-B1733CB9CA58}" type="presParOf" srcId="{C3D0526E-E6D3-44D4-8C86-0240BADA5B49}" destId="{13EFFAB2-A9FC-4249-BA0C-F78C68EA90A0}" srcOrd="0" destOrd="0" presId="urn:microsoft.com/office/officeart/2009/3/layout/StepUpProcess"/>
    <dgm:cxn modelId="{EB6FAC39-59FF-47B1-80D2-EC45E0FB6DE8}" type="presParOf" srcId="{C3D0526E-E6D3-44D4-8C86-0240BADA5B49}" destId="{6650DA0C-3736-4603-B8F5-5C841B4307C1}" srcOrd="1" destOrd="0" presId="urn:microsoft.com/office/officeart/2009/3/layout/StepUpProcess"/>
    <dgm:cxn modelId="{B4DBD6FA-9F72-476B-A9E7-0D005B8ED969}" type="presParOf" srcId="{C3D0526E-E6D3-44D4-8C86-0240BADA5B49}" destId="{52B43BED-D2FD-43A6-AC35-28EE1596201A}" srcOrd="2" destOrd="0" presId="urn:microsoft.com/office/officeart/2009/3/layout/StepUpProcess"/>
    <dgm:cxn modelId="{4A0B803C-1E88-42C1-A362-1C8BAF5BD51E}" type="presParOf" srcId="{E3051512-5A79-4AEF-8666-2451D37B6B75}" destId="{D96964F1-1618-4E31-A114-64C193A38216}" srcOrd="7" destOrd="0" presId="urn:microsoft.com/office/officeart/2009/3/layout/StepUpProcess"/>
    <dgm:cxn modelId="{8EFFAD6C-C67A-4A12-9293-890F195817CD}" type="presParOf" srcId="{D96964F1-1618-4E31-A114-64C193A38216}" destId="{1538CAA0-E29B-47F8-B860-84BAF235C058}" srcOrd="0" destOrd="0" presId="urn:microsoft.com/office/officeart/2009/3/layout/StepUpProcess"/>
    <dgm:cxn modelId="{03E8E286-FDCE-409C-B266-91ED633211B6}" type="presParOf" srcId="{E3051512-5A79-4AEF-8666-2451D37B6B75}" destId="{FC679715-D220-4716-8C0C-29FC6826CFBD}" srcOrd="8" destOrd="0" presId="urn:microsoft.com/office/officeart/2009/3/layout/StepUpProcess"/>
    <dgm:cxn modelId="{DCA15FB6-0EAE-4B7A-ACF0-77AB40B28E8E}" type="presParOf" srcId="{FC679715-D220-4716-8C0C-29FC6826CFBD}" destId="{6F4C9B26-68A7-4AC5-A452-91D70CBDFCF2}" srcOrd="0" destOrd="0" presId="urn:microsoft.com/office/officeart/2009/3/layout/StepUpProcess"/>
    <dgm:cxn modelId="{41E4A6E2-85D7-4626-9F15-B651FCF9D0DD}" type="presParOf" srcId="{FC679715-D220-4716-8C0C-29FC6826CFBD}" destId="{784D8B1F-CC82-4A10-9A48-AD76F2720B9A}" srcOrd="1" destOrd="0" presId="urn:microsoft.com/office/officeart/2009/3/layout/StepUpProcess"/>
    <dgm:cxn modelId="{54957694-5906-4560-B07C-1223E68CEEF4}" type="presParOf" srcId="{FC679715-D220-4716-8C0C-29FC6826CFBD}" destId="{65978A26-6970-48DD-99AE-D7FF5E2EF4BB}" srcOrd="2" destOrd="0" presId="urn:microsoft.com/office/officeart/2009/3/layout/StepUpProcess"/>
    <dgm:cxn modelId="{F9C69728-8EE3-4159-BF48-E2C4AA9C16A3}" type="presParOf" srcId="{E3051512-5A79-4AEF-8666-2451D37B6B75}" destId="{CA1BF824-0284-4EA7-BE55-111AD44E5CEB}" srcOrd="9" destOrd="0" presId="urn:microsoft.com/office/officeart/2009/3/layout/StepUpProcess"/>
    <dgm:cxn modelId="{DEFA3366-F687-4698-B499-0468A04E31C0}" type="presParOf" srcId="{CA1BF824-0284-4EA7-BE55-111AD44E5CEB}" destId="{03045A89-31EF-47D1-B646-815FB64FFAFB}" srcOrd="0" destOrd="0" presId="urn:microsoft.com/office/officeart/2009/3/layout/StepUpProcess"/>
    <dgm:cxn modelId="{B8160EF6-C01E-46EE-8B22-0F29D0A4D268}" type="presParOf" srcId="{E3051512-5A79-4AEF-8666-2451D37B6B75}" destId="{A26F21CC-40C0-4D6A-AB5C-1736DDEE9FC4}" srcOrd="10" destOrd="0" presId="urn:microsoft.com/office/officeart/2009/3/layout/StepUpProcess"/>
    <dgm:cxn modelId="{D7CBD2E4-108B-4D00-813F-25C3B7FF54F9}" type="presParOf" srcId="{A26F21CC-40C0-4D6A-AB5C-1736DDEE9FC4}" destId="{932BCCDB-EDF0-4155-8B65-42D8C6FB5501}" srcOrd="0" destOrd="0" presId="urn:microsoft.com/office/officeart/2009/3/layout/StepUpProcess"/>
    <dgm:cxn modelId="{F0B5C313-732F-4E0B-A792-0B227E8D2F83}" type="presParOf" srcId="{A26F21CC-40C0-4D6A-AB5C-1736DDEE9FC4}" destId="{C4484647-4DB6-4DDE-9E00-900A78DD16B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4B7E0-BB7D-4225-AD5A-B01AE9CF70AD}">
      <dsp:nvSpPr>
        <dsp:cNvPr id="0" name=""/>
        <dsp:cNvSpPr/>
      </dsp:nvSpPr>
      <dsp:spPr>
        <a:xfrm>
          <a:off x="3334742" y="2620"/>
          <a:ext cx="1458515" cy="948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Trigger Event</a:t>
          </a:r>
          <a:endParaRPr lang="en-US" sz="1700" kern="1200" dirty="0"/>
        </a:p>
      </dsp:txBody>
      <dsp:txXfrm>
        <a:off x="3381021" y="48899"/>
        <a:ext cx="1365957" cy="855477"/>
      </dsp:txXfrm>
    </dsp:sp>
    <dsp:sp modelId="{76FB3013-36D8-440C-8DAD-D2D7C22A9A35}">
      <dsp:nvSpPr>
        <dsp:cNvPr id="0" name=""/>
        <dsp:cNvSpPr/>
      </dsp:nvSpPr>
      <dsp:spPr>
        <a:xfrm>
          <a:off x="1831304" y="476638"/>
          <a:ext cx="4465390" cy="4465390"/>
        </a:xfrm>
        <a:custGeom>
          <a:avLst/>
          <a:gdLst/>
          <a:ahLst/>
          <a:cxnLst/>
          <a:rect l="0" t="0" r="0" b="0"/>
          <a:pathLst>
            <a:path>
              <a:moveTo>
                <a:pt x="3145250" y="195007"/>
              </a:moveTo>
              <a:arcTo wR="2232695" hR="2232695" stAng="17647481" swAng="92351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6C01E62-C6F4-4F3D-9428-EDF388B7194E}">
      <dsp:nvSpPr>
        <dsp:cNvPr id="0" name=""/>
        <dsp:cNvSpPr/>
      </dsp:nvSpPr>
      <dsp:spPr>
        <a:xfrm>
          <a:off x="5268312" y="1118968"/>
          <a:ext cx="1458515" cy="948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Worried Thought</a:t>
          </a:r>
          <a:endParaRPr lang="en-US" sz="1700" kern="1200" dirty="0"/>
        </a:p>
      </dsp:txBody>
      <dsp:txXfrm>
        <a:off x="5314591" y="1165247"/>
        <a:ext cx="1365957" cy="855477"/>
      </dsp:txXfrm>
    </dsp:sp>
    <dsp:sp modelId="{9386B30A-3103-4579-BA92-233D14D74E21}">
      <dsp:nvSpPr>
        <dsp:cNvPr id="0" name=""/>
        <dsp:cNvSpPr/>
      </dsp:nvSpPr>
      <dsp:spPr>
        <a:xfrm>
          <a:off x="1831304" y="476638"/>
          <a:ext cx="4465390" cy="4465390"/>
        </a:xfrm>
        <a:custGeom>
          <a:avLst/>
          <a:gdLst/>
          <a:ahLst/>
          <a:cxnLst/>
          <a:rect l="0" t="0" r="0" b="0"/>
          <a:pathLst>
            <a:path>
              <a:moveTo>
                <a:pt x="4430609" y="1840140"/>
              </a:moveTo>
              <a:arcTo wR="2232695" hR="2232695" stAng="20992414" swAng="121517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2053FE8-7A18-4759-86F4-7C29A078727D}">
      <dsp:nvSpPr>
        <dsp:cNvPr id="0" name=""/>
        <dsp:cNvSpPr/>
      </dsp:nvSpPr>
      <dsp:spPr>
        <a:xfrm>
          <a:off x="5268312" y="3351663"/>
          <a:ext cx="1458515" cy="948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Amygdala activated</a:t>
          </a:r>
          <a:endParaRPr lang="en-US" sz="1700" kern="1200" dirty="0"/>
        </a:p>
      </dsp:txBody>
      <dsp:txXfrm>
        <a:off x="5314591" y="3397942"/>
        <a:ext cx="1365957" cy="855477"/>
      </dsp:txXfrm>
    </dsp:sp>
    <dsp:sp modelId="{D138338B-A10F-4CA4-818B-B93A46915321}">
      <dsp:nvSpPr>
        <dsp:cNvPr id="0" name=""/>
        <dsp:cNvSpPr/>
      </dsp:nvSpPr>
      <dsp:spPr>
        <a:xfrm>
          <a:off x="1831304" y="476638"/>
          <a:ext cx="4465390" cy="4465390"/>
        </a:xfrm>
        <a:custGeom>
          <a:avLst/>
          <a:gdLst/>
          <a:ahLst/>
          <a:cxnLst/>
          <a:rect l="0" t="0" r="0" b="0"/>
          <a:pathLst>
            <a:path>
              <a:moveTo>
                <a:pt x="3653360" y="3955088"/>
              </a:moveTo>
              <a:arcTo wR="2232695" hR="2232695" stAng="3029009" swAng="92351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35526C6-F606-43D2-BAD2-B33A3E80188A}">
      <dsp:nvSpPr>
        <dsp:cNvPr id="0" name=""/>
        <dsp:cNvSpPr/>
      </dsp:nvSpPr>
      <dsp:spPr>
        <a:xfrm>
          <a:off x="3334742" y="4468010"/>
          <a:ext cx="1458515" cy="948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Physical Response</a:t>
          </a:r>
          <a:endParaRPr lang="en-US" sz="1700" kern="1200" dirty="0"/>
        </a:p>
      </dsp:txBody>
      <dsp:txXfrm>
        <a:off x="3381021" y="4514289"/>
        <a:ext cx="1365957" cy="855477"/>
      </dsp:txXfrm>
    </dsp:sp>
    <dsp:sp modelId="{B1FA2BA9-2B0B-40E0-91ED-282DC4784430}">
      <dsp:nvSpPr>
        <dsp:cNvPr id="0" name=""/>
        <dsp:cNvSpPr/>
      </dsp:nvSpPr>
      <dsp:spPr>
        <a:xfrm>
          <a:off x="1831304" y="476638"/>
          <a:ext cx="4465390" cy="4465390"/>
        </a:xfrm>
        <a:custGeom>
          <a:avLst/>
          <a:gdLst/>
          <a:ahLst/>
          <a:cxnLst/>
          <a:rect l="0" t="0" r="0" b="0"/>
          <a:pathLst>
            <a:path>
              <a:moveTo>
                <a:pt x="1320139" y="4270382"/>
              </a:moveTo>
              <a:arcTo wR="2232695" hR="2232695" stAng="6847481" swAng="92351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A99BEA2-34D5-4A2E-AA3C-8464054DC7E3}">
      <dsp:nvSpPr>
        <dsp:cNvPr id="0" name=""/>
        <dsp:cNvSpPr/>
      </dsp:nvSpPr>
      <dsp:spPr>
        <a:xfrm>
          <a:off x="1401171" y="3351663"/>
          <a:ext cx="1458515" cy="948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More worried thoughts</a:t>
          </a:r>
          <a:endParaRPr lang="en-US" sz="1700" kern="1200" dirty="0"/>
        </a:p>
      </dsp:txBody>
      <dsp:txXfrm>
        <a:off x="1447450" y="3397942"/>
        <a:ext cx="1365957" cy="855477"/>
      </dsp:txXfrm>
    </dsp:sp>
    <dsp:sp modelId="{834FB381-6CAE-43C9-AF5B-ACB66E0FB7BD}">
      <dsp:nvSpPr>
        <dsp:cNvPr id="0" name=""/>
        <dsp:cNvSpPr/>
      </dsp:nvSpPr>
      <dsp:spPr>
        <a:xfrm>
          <a:off x="1831304" y="476638"/>
          <a:ext cx="4465390" cy="4465390"/>
        </a:xfrm>
        <a:custGeom>
          <a:avLst/>
          <a:gdLst/>
          <a:ahLst/>
          <a:cxnLst/>
          <a:rect l="0" t="0" r="0" b="0"/>
          <a:pathLst>
            <a:path>
              <a:moveTo>
                <a:pt x="34780" y="2625249"/>
              </a:moveTo>
              <a:arcTo wR="2232695" hR="2232695" stAng="10192414" swAng="1215173"/>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81BB8BC5-B052-495B-B917-D53D7F3A32F5}">
      <dsp:nvSpPr>
        <dsp:cNvPr id="0" name=""/>
        <dsp:cNvSpPr/>
      </dsp:nvSpPr>
      <dsp:spPr>
        <a:xfrm>
          <a:off x="1401171" y="1118968"/>
          <a:ext cx="1458515" cy="9480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Intensified Physical Reaction</a:t>
          </a:r>
          <a:endParaRPr lang="en-US" sz="1700" kern="1200" dirty="0"/>
        </a:p>
      </dsp:txBody>
      <dsp:txXfrm>
        <a:off x="1447450" y="1165247"/>
        <a:ext cx="1365957" cy="855477"/>
      </dsp:txXfrm>
    </dsp:sp>
    <dsp:sp modelId="{BB3D50A2-13E4-447C-AF82-11805D46E75D}">
      <dsp:nvSpPr>
        <dsp:cNvPr id="0" name=""/>
        <dsp:cNvSpPr/>
      </dsp:nvSpPr>
      <dsp:spPr>
        <a:xfrm>
          <a:off x="1831304" y="476638"/>
          <a:ext cx="4465390" cy="4465390"/>
        </a:xfrm>
        <a:custGeom>
          <a:avLst/>
          <a:gdLst/>
          <a:ahLst/>
          <a:cxnLst/>
          <a:rect l="0" t="0" r="0" b="0"/>
          <a:pathLst>
            <a:path>
              <a:moveTo>
                <a:pt x="812029" y="510302"/>
              </a:moveTo>
              <a:arcTo wR="2232695" hR="2232695" stAng="13829009" swAng="92351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04722-6B32-46AE-9A5E-375D9C3B8976}">
      <dsp:nvSpPr>
        <dsp:cNvPr id="0" name=""/>
        <dsp:cNvSpPr/>
      </dsp:nvSpPr>
      <dsp:spPr>
        <a:xfrm rot="5400000">
          <a:off x="252947" y="2757688"/>
          <a:ext cx="747370" cy="124360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44792A-AE96-4069-8A0A-A8F7343F6FBC}">
      <dsp:nvSpPr>
        <dsp:cNvPr id="0" name=""/>
        <dsp:cNvSpPr/>
      </dsp:nvSpPr>
      <dsp:spPr>
        <a:xfrm>
          <a:off x="128192" y="3129259"/>
          <a:ext cx="1122736" cy="98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Talk in front of a mirror</a:t>
          </a:r>
          <a:endParaRPr lang="en-US" sz="1500" kern="1200" dirty="0"/>
        </a:p>
      </dsp:txBody>
      <dsp:txXfrm>
        <a:off x="128192" y="3129259"/>
        <a:ext cx="1122736" cy="984144"/>
      </dsp:txXfrm>
    </dsp:sp>
    <dsp:sp modelId="{1AFA4C0D-EF9C-46B4-A3DC-17435DCD397D}">
      <dsp:nvSpPr>
        <dsp:cNvPr id="0" name=""/>
        <dsp:cNvSpPr/>
      </dsp:nvSpPr>
      <dsp:spPr>
        <a:xfrm>
          <a:off x="1039091" y="2666132"/>
          <a:ext cx="211837" cy="21183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9F82D5-B501-4E81-8E90-F9A9AA983757}">
      <dsp:nvSpPr>
        <dsp:cNvPr id="0" name=""/>
        <dsp:cNvSpPr/>
      </dsp:nvSpPr>
      <dsp:spPr>
        <a:xfrm rot="5400000">
          <a:off x="1627395" y="2417579"/>
          <a:ext cx="747370" cy="124360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2E1943-3EA1-4BA3-A626-36F75F59A390}">
      <dsp:nvSpPr>
        <dsp:cNvPr id="0" name=""/>
        <dsp:cNvSpPr/>
      </dsp:nvSpPr>
      <dsp:spPr>
        <a:xfrm>
          <a:off x="1502640" y="2789150"/>
          <a:ext cx="1122736" cy="98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Talk in front of my mom</a:t>
          </a:r>
          <a:endParaRPr lang="en-US" sz="1500" kern="1200" dirty="0"/>
        </a:p>
      </dsp:txBody>
      <dsp:txXfrm>
        <a:off x="1502640" y="2789150"/>
        <a:ext cx="1122736" cy="984144"/>
      </dsp:txXfrm>
    </dsp:sp>
    <dsp:sp modelId="{8330BE31-4399-4F63-A510-FEF7257846A0}">
      <dsp:nvSpPr>
        <dsp:cNvPr id="0" name=""/>
        <dsp:cNvSpPr/>
      </dsp:nvSpPr>
      <dsp:spPr>
        <a:xfrm>
          <a:off x="2413540" y="2326023"/>
          <a:ext cx="211837" cy="21183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8E9DC5-C600-4DEF-A643-6B6AC809E9FB}">
      <dsp:nvSpPr>
        <dsp:cNvPr id="0" name=""/>
        <dsp:cNvSpPr/>
      </dsp:nvSpPr>
      <dsp:spPr>
        <a:xfrm rot="5400000">
          <a:off x="3001844" y="2077470"/>
          <a:ext cx="747370" cy="124360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64B16A-2FBC-4ACE-A7C7-C9D4B1DDA870}">
      <dsp:nvSpPr>
        <dsp:cNvPr id="0" name=""/>
        <dsp:cNvSpPr/>
      </dsp:nvSpPr>
      <dsp:spPr>
        <a:xfrm>
          <a:off x="2877089" y="2449041"/>
          <a:ext cx="1122736" cy="98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Talk in front of mom and dad</a:t>
          </a:r>
          <a:endParaRPr lang="en-US" sz="1500" kern="1200" dirty="0"/>
        </a:p>
      </dsp:txBody>
      <dsp:txXfrm>
        <a:off x="2877089" y="2449041"/>
        <a:ext cx="1122736" cy="984144"/>
      </dsp:txXfrm>
    </dsp:sp>
    <dsp:sp modelId="{2A0106A7-3D93-44BC-A59E-B9D79D6B5963}">
      <dsp:nvSpPr>
        <dsp:cNvPr id="0" name=""/>
        <dsp:cNvSpPr/>
      </dsp:nvSpPr>
      <dsp:spPr>
        <a:xfrm>
          <a:off x="3787988" y="1985915"/>
          <a:ext cx="211837" cy="21183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EFFAB2-A9FC-4249-BA0C-F78C68EA90A0}">
      <dsp:nvSpPr>
        <dsp:cNvPr id="0" name=""/>
        <dsp:cNvSpPr/>
      </dsp:nvSpPr>
      <dsp:spPr>
        <a:xfrm rot="5400000">
          <a:off x="4376292" y="1737362"/>
          <a:ext cx="747370" cy="124360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50DA0C-3736-4603-B8F5-5C841B4307C1}">
      <dsp:nvSpPr>
        <dsp:cNvPr id="0" name=""/>
        <dsp:cNvSpPr/>
      </dsp:nvSpPr>
      <dsp:spPr>
        <a:xfrm>
          <a:off x="4251538" y="2108933"/>
          <a:ext cx="1122736" cy="98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Talk in front of my friend</a:t>
          </a:r>
          <a:endParaRPr lang="en-US" sz="1500" kern="1200" dirty="0"/>
        </a:p>
      </dsp:txBody>
      <dsp:txXfrm>
        <a:off x="4251538" y="2108933"/>
        <a:ext cx="1122736" cy="984144"/>
      </dsp:txXfrm>
    </dsp:sp>
    <dsp:sp modelId="{52B43BED-D2FD-43A6-AC35-28EE1596201A}">
      <dsp:nvSpPr>
        <dsp:cNvPr id="0" name=""/>
        <dsp:cNvSpPr/>
      </dsp:nvSpPr>
      <dsp:spPr>
        <a:xfrm>
          <a:off x="5162437" y="1645806"/>
          <a:ext cx="211837" cy="21183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4C9B26-68A7-4AC5-A452-91D70CBDFCF2}">
      <dsp:nvSpPr>
        <dsp:cNvPr id="0" name=""/>
        <dsp:cNvSpPr/>
      </dsp:nvSpPr>
      <dsp:spPr>
        <a:xfrm rot="5400000">
          <a:off x="5750741" y="1397253"/>
          <a:ext cx="747370" cy="124360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D8B1F-CC82-4A10-9A48-AD76F2720B9A}">
      <dsp:nvSpPr>
        <dsp:cNvPr id="0" name=""/>
        <dsp:cNvSpPr/>
      </dsp:nvSpPr>
      <dsp:spPr>
        <a:xfrm>
          <a:off x="5625986" y="1768824"/>
          <a:ext cx="1122736" cy="98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Talk in front of a few friends</a:t>
          </a:r>
          <a:endParaRPr lang="en-US" sz="1500" kern="1200" dirty="0"/>
        </a:p>
      </dsp:txBody>
      <dsp:txXfrm>
        <a:off x="5625986" y="1768824"/>
        <a:ext cx="1122736" cy="984144"/>
      </dsp:txXfrm>
    </dsp:sp>
    <dsp:sp modelId="{65978A26-6970-48DD-99AE-D7FF5E2EF4BB}">
      <dsp:nvSpPr>
        <dsp:cNvPr id="0" name=""/>
        <dsp:cNvSpPr/>
      </dsp:nvSpPr>
      <dsp:spPr>
        <a:xfrm>
          <a:off x="6536885" y="1305697"/>
          <a:ext cx="211837" cy="21183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2BCCDB-EDF0-4155-8B65-42D8C6FB5501}">
      <dsp:nvSpPr>
        <dsp:cNvPr id="0" name=""/>
        <dsp:cNvSpPr/>
      </dsp:nvSpPr>
      <dsp:spPr>
        <a:xfrm rot="5400000">
          <a:off x="7125190" y="1057144"/>
          <a:ext cx="747370" cy="124360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484647-4DB6-4DDE-9E00-900A78DD16B7}">
      <dsp:nvSpPr>
        <dsp:cNvPr id="0" name=""/>
        <dsp:cNvSpPr/>
      </dsp:nvSpPr>
      <dsp:spPr>
        <a:xfrm>
          <a:off x="7000435" y="1428715"/>
          <a:ext cx="1122736" cy="9841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Talk in front of the class.</a:t>
          </a:r>
          <a:endParaRPr lang="en-US" sz="1500" kern="1200" dirty="0"/>
        </a:p>
      </dsp:txBody>
      <dsp:txXfrm>
        <a:off x="7000435" y="1428715"/>
        <a:ext cx="1122736" cy="984144"/>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en-US" smtClean="0"/>
              <a:t>4/27/2018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en-US" smtClean="0"/>
              <a:t>‹#›</a:t>
            </a:fld>
            <a:endParaRPr lang="en-US"/>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en-US" smtClean="0"/>
              <a:t>4/27/2018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en-US" smtClean="0"/>
              <a:t>‹#›</a:t>
            </a:fld>
            <a:endParaRPr lang="en-US"/>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oup 103"/>
          <p:cNvGrpSpPr/>
          <p:nvPr/>
        </p:nvGrpSpPr>
        <p:grpSpPr>
          <a:xfrm>
            <a:off x="286013" y="4191000"/>
            <a:ext cx="11616798" cy="2513417"/>
            <a:chOff x="286013" y="4191000"/>
            <a:chExt cx="11616798" cy="2513417"/>
          </a:xfrm>
        </p:grpSpPr>
        <p:sp>
          <p:nvSpPr>
            <p:cNvPr id="8" name="Freeform 5"/>
            <p:cNvSpPr>
              <a:spLocks/>
            </p:cNvSpPr>
            <p:nvPr/>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p:cNvSpPr>
            <p:nvPr/>
          </p:nvSpPr>
          <p:spPr bwMode="auto">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rot="20793512">
              <a:off x="445930" y="5452235"/>
              <a:ext cx="365582" cy="421970"/>
              <a:chOff x="1457010" y="1673260"/>
              <a:chExt cx="617538" cy="712788"/>
            </a:xfrm>
          </p:grpSpPr>
          <p:sp>
            <p:nvSpPr>
              <p:cNvPr id="12" name="Freeform 8"/>
              <p:cNvSpPr>
                <a:spLocks/>
              </p:cNvSpPr>
              <p:nvPr/>
            </p:nvSpPr>
            <p:spPr bwMode="auto">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3" name="Freeform 9"/>
              <p:cNvSpPr>
                <a:spLocks/>
              </p:cNvSpPr>
              <p:nvPr/>
            </p:nvSpPr>
            <p:spPr bwMode="auto">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4" name="Freeform 10"/>
            <p:cNvSpPr>
              <a:spLocks/>
            </p:cNvSpPr>
            <p:nvPr/>
          </p:nvSpPr>
          <p:spPr bwMode="auto">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5" name="Freeform 23"/>
            <p:cNvSpPr>
              <a:spLocks/>
            </p:cNvSpPr>
            <p:nvPr/>
          </p:nvSpPr>
          <p:spPr bwMode="auto">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4"/>
            <p:cNvSpPr>
              <a:spLocks/>
            </p:cNvSpPr>
            <p:nvPr/>
          </p:nvSpPr>
          <p:spPr bwMode="auto">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25"/>
            <p:cNvSpPr>
              <a:spLocks/>
            </p:cNvSpPr>
            <p:nvPr/>
          </p:nvSpPr>
          <p:spPr bwMode="auto">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Freeform 26"/>
            <p:cNvSpPr>
              <a:spLocks/>
            </p:cNvSpPr>
            <p:nvPr/>
          </p:nvSpPr>
          <p:spPr bwMode="auto">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auto">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grpSp>
          <p:nvGrpSpPr>
            <p:cNvPr id="20" name="Group 19"/>
            <p:cNvGrpSpPr/>
            <p:nvPr/>
          </p:nvGrpSpPr>
          <p:grpSpPr>
            <a:xfrm>
              <a:off x="749894" y="5783561"/>
              <a:ext cx="325521" cy="364355"/>
              <a:chOff x="2114915" y="2460535"/>
              <a:chExt cx="452438" cy="506413"/>
            </a:xfrm>
          </p:grpSpPr>
          <p:sp>
            <p:nvSpPr>
              <p:cNvPr id="21" name="Freeform 28"/>
              <p:cNvSpPr>
                <a:spLocks/>
              </p:cNvSpPr>
              <p:nvPr/>
            </p:nvSpPr>
            <p:spPr bwMode="auto">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9"/>
              <p:cNvSpPr>
                <a:spLocks/>
              </p:cNvSpPr>
              <p:nvPr/>
            </p:nvSpPr>
            <p:spPr bwMode="auto">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 name="Freeform 30"/>
            <p:cNvSpPr>
              <a:spLocks noEditPoints="1"/>
            </p:cNvSpPr>
            <p:nvPr/>
          </p:nvSpPr>
          <p:spPr bwMode="auto">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31"/>
            <p:cNvSpPr>
              <a:spLocks/>
            </p:cNvSpPr>
            <p:nvPr/>
          </p:nvSpPr>
          <p:spPr bwMode="auto">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32"/>
            <p:cNvSpPr>
              <a:spLocks/>
            </p:cNvSpPr>
            <p:nvPr/>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3"/>
            <p:cNvSpPr>
              <a:spLocks/>
            </p:cNvSpPr>
            <p:nvPr/>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4"/>
            <p:cNvSpPr>
              <a:spLocks/>
            </p:cNvSpPr>
            <p:nvPr/>
          </p:nvSpPr>
          <p:spPr bwMode="auto">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3"/>
            <p:cNvSpPr>
              <a:spLocks/>
            </p:cNvSpPr>
            <p:nvPr/>
          </p:nvSpPr>
          <p:spPr bwMode="auto">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4"/>
            <p:cNvSpPr>
              <a:spLocks/>
            </p:cNvSpPr>
            <p:nvPr/>
          </p:nvSpPr>
          <p:spPr bwMode="auto">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0" name="Freeform 75"/>
            <p:cNvSpPr>
              <a:spLocks/>
            </p:cNvSpPr>
            <p:nvPr/>
          </p:nvSpPr>
          <p:spPr bwMode="auto">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76"/>
            <p:cNvSpPr>
              <a:spLocks noChangeShapeType="1"/>
            </p:cNvSpPr>
            <p:nvPr/>
          </p:nvSpPr>
          <p:spPr bwMode="auto">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8"/>
            <p:cNvSpPr>
              <a:spLocks/>
            </p:cNvSpPr>
            <p:nvPr/>
          </p:nvSpPr>
          <p:spPr bwMode="auto">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79"/>
            <p:cNvSpPr>
              <a:spLocks/>
            </p:cNvSpPr>
            <p:nvPr/>
          </p:nvSpPr>
          <p:spPr bwMode="auto">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Freeform 82"/>
            <p:cNvSpPr>
              <a:spLocks/>
            </p:cNvSpPr>
            <p:nvPr/>
          </p:nvSpPr>
          <p:spPr bwMode="auto">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Freeform 83"/>
            <p:cNvSpPr>
              <a:spLocks/>
            </p:cNvSpPr>
            <p:nvPr/>
          </p:nvSpPr>
          <p:spPr bwMode="auto">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p:cNvSpPr>
              <a:spLocks/>
            </p:cNvSpPr>
            <p:nvPr/>
          </p:nvSpPr>
          <p:spPr bwMode="auto">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80"/>
            <p:cNvSpPr>
              <a:spLocks/>
            </p:cNvSpPr>
            <p:nvPr/>
          </p:nvSpPr>
          <p:spPr bwMode="auto">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Oval 37"/>
            <p:cNvSpPr/>
            <p:nvPr/>
          </p:nvSpPr>
          <p:spPr>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803704" y="4858573"/>
              <a:ext cx="1154448" cy="1149586"/>
              <a:chOff x="4277517" y="3752400"/>
              <a:chExt cx="1154448" cy="1149586"/>
            </a:xfrm>
          </p:grpSpPr>
          <p:sp>
            <p:nvSpPr>
              <p:cNvPr id="42" name="Freeform 41"/>
              <p:cNvSpPr>
                <a:spLocks/>
              </p:cNvSpPr>
              <p:nvPr/>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p:cNvSpPr>
                <a:spLocks/>
              </p:cNvSpPr>
              <p:nvPr/>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sp>
          <p:nvSpPr>
            <p:cNvPr id="47" name="Freeform 32"/>
            <p:cNvSpPr>
              <a:spLocks/>
            </p:cNvSpPr>
            <p:nvPr/>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80"/>
            <p:cNvSpPr>
              <a:spLocks/>
            </p:cNvSpPr>
            <p:nvPr/>
          </p:nvSpPr>
          <p:spPr bwMode="auto">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9" name="Freeform 80"/>
            <p:cNvSpPr>
              <a:spLocks/>
            </p:cNvSpPr>
            <p:nvPr/>
          </p:nvSpPr>
          <p:spPr bwMode="auto">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0" name="Freeform 84"/>
            <p:cNvSpPr>
              <a:spLocks/>
            </p:cNvSpPr>
            <p:nvPr/>
          </p:nvSpPr>
          <p:spPr bwMode="auto">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1" name="Freeform 84"/>
            <p:cNvSpPr>
              <a:spLocks/>
            </p:cNvSpPr>
            <p:nvPr/>
          </p:nvSpPr>
          <p:spPr bwMode="auto">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2" name="Oval 51"/>
            <p:cNvSpPr/>
            <p:nvPr/>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
            <p:cNvSpPr>
              <a:spLocks/>
            </p:cNvSpPr>
            <p:nvPr/>
          </p:nvSpPr>
          <p:spPr bwMode="auto">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6"/>
            <p:cNvSpPr>
              <a:spLocks noChangeShapeType="1"/>
            </p:cNvSpPr>
            <p:nvPr/>
          </p:nvSpPr>
          <p:spPr bwMode="auto">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
            <p:cNvSpPr>
              <a:spLocks/>
            </p:cNvSpPr>
            <p:nvPr/>
          </p:nvSpPr>
          <p:spPr bwMode="auto">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56" name="Group 55"/>
            <p:cNvGrpSpPr/>
            <p:nvPr/>
          </p:nvGrpSpPr>
          <p:grpSpPr>
            <a:xfrm rot="806488" flipH="1">
              <a:off x="11377312" y="5452235"/>
              <a:ext cx="365582" cy="421970"/>
              <a:chOff x="1457010" y="1673260"/>
              <a:chExt cx="617538" cy="712788"/>
            </a:xfrm>
          </p:grpSpPr>
          <p:sp>
            <p:nvSpPr>
              <p:cNvPr id="57" name="Freeform 8"/>
              <p:cNvSpPr>
                <a:spLocks/>
              </p:cNvSpPr>
              <p:nvPr/>
            </p:nvSpPr>
            <p:spPr bwMode="auto">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58" name="Freeform 9"/>
              <p:cNvSpPr>
                <a:spLocks/>
              </p:cNvSpPr>
              <p:nvPr/>
            </p:nvSpPr>
            <p:spPr bwMode="auto">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59" name="Freeform 10"/>
            <p:cNvSpPr>
              <a:spLocks/>
            </p:cNvSpPr>
            <p:nvPr/>
          </p:nvSpPr>
          <p:spPr bwMode="auto">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60" name="Freeform 23"/>
            <p:cNvSpPr>
              <a:spLocks/>
            </p:cNvSpPr>
            <p:nvPr/>
          </p:nvSpPr>
          <p:spPr bwMode="auto">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24"/>
            <p:cNvSpPr>
              <a:spLocks/>
            </p:cNvSpPr>
            <p:nvPr/>
          </p:nvSpPr>
          <p:spPr bwMode="auto">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2" name="Freeform 25"/>
            <p:cNvSpPr>
              <a:spLocks/>
            </p:cNvSpPr>
            <p:nvPr/>
          </p:nvSpPr>
          <p:spPr bwMode="auto">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3" name="Freeform 26"/>
            <p:cNvSpPr>
              <a:spLocks/>
            </p:cNvSpPr>
            <p:nvPr/>
          </p:nvSpPr>
          <p:spPr bwMode="auto">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Freeform 27"/>
            <p:cNvSpPr>
              <a:spLocks/>
            </p:cNvSpPr>
            <p:nvPr/>
          </p:nvSpPr>
          <p:spPr bwMode="auto">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grpSp>
          <p:nvGrpSpPr>
            <p:cNvPr id="65" name="Group 64"/>
            <p:cNvGrpSpPr/>
            <p:nvPr/>
          </p:nvGrpSpPr>
          <p:grpSpPr>
            <a:xfrm flipH="1">
              <a:off x="11113409" y="5783561"/>
              <a:ext cx="325521" cy="364355"/>
              <a:chOff x="2114915" y="2460535"/>
              <a:chExt cx="452438" cy="506413"/>
            </a:xfrm>
          </p:grpSpPr>
          <p:sp>
            <p:nvSpPr>
              <p:cNvPr id="66" name="Freeform 28"/>
              <p:cNvSpPr>
                <a:spLocks/>
              </p:cNvSpPr>
              <p:nvPr/>
            </p:nvSpPr>
            <p:spPr bwMode="auto">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29"/>
              <p:cNvSpPr>
                <a:spLocks/>
              </p:cNvSpPr>
              <p:nvPr/>
            </p:nvSpPr>
            <p:spPr bwMode="auto">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8" name="Freeform 30"/>
            <p:cNvSpPr>
              <a:spLocks noEditPoints="1"/>
            </p:cNvSpPr>
            <p:nvPr/>
          </p:nvSpPr>
          <p:spPr bwMode="auto">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9" name="Freeform 31"/>
            <p:cNvSpPr>
              <a:spLocks/>
            </p:cNvSpPr>
            <p:nvPr/>
          </p:nvSpPr>
          <p:spPr bwMode="auto">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32"/>
            <p:cNvSpPr>
              <a:spLocks/>
            </p:cNvSpPr>
            <p:nvPr/>
          </p:nvSpPr>
          <p:spPr bwMode="auto">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3"/>
            <p:cNvSpPr>
              <a:spLocks/>
            </p:cNvSpPr>
            <p:nvPr/>
          </p:nvSpPr>
          <p:spPr bwMode="auto">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4"/>
            <p:cNvSpPr>
              <a:spLocks/>
            </p:cNvSpPr>
            <p:nvPr/>
          </p:nvSpPr>
          <p:spPr bwMode="auto">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3"/>
            <p:cNvSpPr>
              <a:spLocks/>
            </p:cNvSpPr>
            <p:nvPr/>
          </p:nvSpPr>
          <p:spPr bwMode="auto">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4"/>
            <p:cNvSpPr>
              <a:spLocks/>
            </p:cNvSpPr>
            <p:nvPr/>
          </p:nvSpPr>
          <p:spPr bwMode="auto">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5" name="Freeform 75"/>
            <p:cNvSpPr>
              <a:spLocks/>
            </p:cNvSpPr>
            <p:nvPr/>
          </p:nvSpPr>
          <p:spPr bwMode="auto">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76"/>
            <p:cNvSpPr>
              <a:spLocks noChangeShapeType="1"/>
            </p:cNvSpPr>
            <p:nvPr/>
          </p:nvSpPr>
          <p:spPr bwMode="auto">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8"/>
            <p:cNvSpPr>
              <a:spLocks/>
            </p:cNvSpPr>
            <p:nvPr/>
          </p:nvSpPr>
          <p:spPr bwMode="auto">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8" name="Freeform 79"/>
            <p:cNvSpPr>
              <a:spLocks/>
            </p:cNvSpPr>
            <p:nvPr/>
          </p:nvSpPr>
          <p:spPr bwMode="auto">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9" name="Freeform 82"/>
            <p:cNvSpPr>
              <a:spLocks/>
            </p:cNvSpPr>
            <p:nvPr/>
          </p:nvSpPr>
          <p:spPr bwMode="auto">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0" name="Freeform 83"/>
            <p:cNvSpPr>
              <a:spLocks/>
            </p:cNvSpPr>
            <p:nvPr/>
          </p:nvSpPr>
          <p:spPr bwMode="auto">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p:cNvSpPr>
              <a:spLocks/>
            </p:cNvSpPr>
            <p:nvPr/>
          </p:nvSpPr>
          <p:spPr bwMode="auto">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82" name="Freeform 80"/>
            <p:cNvSpPr>
              <a:spLocks/>
            </p:cNvSpPr>
            <p:nvPr/>
          </p:nvSpPr>
          <p:spPr bwMode="auto">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Oval 82"/>
            <p:cNvSpPr/>
            <p:nvPr/>
          </p:nvSpPr>
          <p:spPr>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a:xfrm flipH="1">
              <a:off x="10230672" y="4858573"/>
              <a:ext cx="1154448" cy="1149586"/>
              <a:chOff x="4277517" y="3752400"/>
              <a:chExt cx="1154448" cy="1149586"/>
            </a:xfrm>
          </p:grpSpPr>
          <p:sp>
            <p:nvSpPr>
              <p:cNvPr id="87" name="Freeform 86"/>
              <p:cNvSpPr>
                <a:spLocks/>
              </p:cNvSpPr>
              <p:nvPr/>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1"/>
              <p:cNvSpPr>
                <a:spLocks/>
              </p:cNvSpPr>
              <p:nvPr/>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0" name="Freeform 41"/>
              <p:cNvSpPr>
                <a:spLocks/>
              </p:cNvSpPr>
              <p:nvPr/>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1"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sp>
          <p:nvSpPr>
            <p:cNvPr id="92" name="Freeform 32"/>
            <p:cNvSpPr>
              <a:spLocks/>
            </p:cNvSpPr>
            <p:nvPr/>
          </p:nvSpPr>
          <p:spPr bwMode="auto">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3" name="Freeform 80"/>
            <p:cNvSpPr>
              <a:spLocks/>
            </p:cNvSpPr>
            <p:nvPr/>
          </p:nvSpPr>
          <p:spPr bwMode="auto">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4" name="Freeform 80"/>
            <p:cNvSpPr>
              <a:spLocks/>
            </p:cNvSpPr>
            <p:nvPr/>
          </p:nvSpPr>
          <p:spPr bwMode="auto">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5" name="Freeform 84"/>
            <p:cNvSpPr>
              <a:spLocks/>
            </p:cNvSpPr>
            <p:nvPr/>
          </p:nvSpPr>
          <p:spPr bwMode="auto">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6" name="Freeform 84"/>
            <p:cNvSpPr>
              <a:spLocks/>
            </p:cNvSpPr>
            <p:nvPr/>
          </p:nvSpPr>
          <p:spPr bwMode="auto">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7" name="Oval 96"/>
            <p:cNvSpPr/>
            <p:nvPr/>
          </p:nvSpPr>
          <p:spPr>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4803790" y="5319186"/>
              <a:ext cx="2690707" cy="1385231"/>
              <a:chOff x="5184534" y="1125344"/>
              <a:chExt cx="2690707" cy="1385231"/>
            </a:xfrm>
          </p:grpSpPr>
          <p:sp>
            <p:nvSpPr>
              <p:cNvPr id="99" name="Freeform 67"/>
              <p:cNvSpPr>
                <a:spLocks/>
              </p:cNvSpPr>
              <p:nvPr/>
            </p:nvSpPr>
            <p:spPr bwMode="auto">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0" name="Freeform 67"/>
              <p:cNvSpPr>
                <a:spLocks/>
              </p:cNvSpPr>
              <p:nvPr/>
            </p:nvSpPr>
            <p:spPr bwMode="auto">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1" name="Freeform 105"/>
              <p:cNvSpPr>
                <a:spLocks/>
              </p:cNvSpPr>
              <p:nvPr/>
            </p:nvSpPr>
            <p:spPr bwMode="auto">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6"/>
              <p:cNvSpPr>
                <a:spLocks/>
              </p:cNvSpPr>
              <p:nvPr/>
            </p:nvSpPr>
            <p:spPr bwMode="auto">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03" name="Freeform 106"/>
              <p:cNvSpPr>
                <a:spLocks/>
              </p:cNvSpPr>
              <p:nvPr/>
            </p:nvSpPr>
            <p:spPr bwMode="auto">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p:nvPr>
        </p:nvSpPr>
        <p:spPr>
          <a:xfrm>
            <a:off x="1524000" y="1005840"/>
            <a:ext cx="9144000" cy="2651760"/>
          </a:xfrm>
        </p:spPr>
        <p:txBody>
          <a:bodyPr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8038D-A533-4232-9027-FA76A8648FFE}" type="datetime1">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FA6684-D08A-4996-B2B7-9E8AD2F23263}" type="datetime1">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FA8D6-61CB-47CF-BA93-9D77189827BB}" type="datetime1">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4" name="Group 83"/>
          <p:cNvGrpSpPr/>
          <p:nvPr/>
        </p:nvGrpSpPr>
        <p:grpSpPr>
          <a:xfrm>
            <a:off x="-111192" y="56187"/>
            <a:ext cx="1187090" cy="6801813"/>
            <a:chOff x="-111192" y="56187"/>
            <a:chExt cx="1187090" cy="6801813"/>
          </a:xfrm>
        </p:grpSpPr>
        <p:sp>
          <p:nvSpPr>
            <p:cNvPr id="7" name="Freeform 6"/>
            <p:cNvSpPr>
              <a:spLocks/>
            </p:cNvSpPr>
            <p:nvPr/>
          </p:nvSpPr>
          <p:spPr bwMode="auto">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Oval 33"/>
            <p:cNvSpPr>
              <a:spLocks noChangeArrowheads="1"/>
            </p:cNvSpPr>
            <p:nvPr/>
          </p:nvSpPr>
          <p:spPr bwMode="auto">
            <a:xfrm rot="21370907">
              <a:off x="156317" y="389499"/>
              <a:ext cx="107325" cy="9081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a:xfrm rot="21351673">
              <a:off x="188910" y="3285460"/>
              <a:ext cx="886988" cy="656333"/>
              <a:chOff x="452438" y="3540125"/>
              <a:chExt cx="750888" cy="555625"/>
            </a:xfrm>
          </p:grpSpPr>
          <p:sp>
            <p:nvSpPr>
              <p:cNvPr id="10" name="Freeform 9"/>
              <p:cNvSpPr>
                <a:spLocks/>
              </p:cNvSpPr>
              <p:nvPr/>
            </p:nvSpPr>
            <p:spPr bwMode="auto">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2" name="Freeform 11"/>
            <p:cNvSpPr>
              <a:spLocks/>
            </p:cNvSpPr>
            <p:nvPr/>
          </p:nvSpPr>
          <p:spPr bwMode="auto">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14" name="Freeform 13"/>
            <p:cNvSpPr>
              <a:spLocks/>
            </p:cNvSpPr>
            <p:nvPr/>
          </p:nvSpPr>
          <p:spPr bwMode="auto">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Oval 33"/>
            <p:cNvSpPr>
              <a:spLocks noChangeArrowheads="1"/>
            </p:cNvSpPr>
            <p:nvPr/>
          </p:nvSpPr>
          <p:spPr bwMode="auto">
            <a:xfrm rot="21540920" flipH="1">
              <a:off x="77245" y="2006726"/>
              <a:ext cx="107325" cy="908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auto">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20" name="Freeform 19"/>
            <p:cNvSpPr/>
            <p:nvPr/>
          </p:nvSpPr>
          <p:spPr>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9"/>
            <p:cNvSpPr>
              <a:spLocks/>
            </p:cNvSpPr>
            <p:nvPr/>
          </p:nvSpPr>
          <p:spPr bwMode="auto">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p:nvPr/>
          </p:nvSpPr>
          <p:spPr>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rot="399179" flipH="1">
              <a:off x="322913" y="912037"/>
              <a:ext cx="740803" cy="743600"/>
              <a:chOff x="2051052" y="5522596"/>
              <a:chExt cx="892175" cy="895542"/>
            </a:xfrm>
          </p:grpSpPr>
          <p:sp>
            <p:nvSpPr>
              <p:cNvPr id="24" name="Freeform 5"/>
              <p:cNvSpPr>
                <a:spLocks/>
              </p:cNvSpPr>
              <p:nvPr/>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Line 6"/>
              <p:cNvSpPr>
                <a:spLocks noChangeShapeType="1"/>
              </p:cNvSpPr>
              <p:nvPr/>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
              <p:cNvSpPr>
                <a:spLocks/>
              </p:cNvSpPr>
              <p:nvPr/>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3"/>
              <p:cNvSpPr>
                <a:spLocks/>
              </p:cNvSpPr>
              <p:nvPr/>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
              <p:cNvSpPr>
                <a:spLocks/>
              </p:cNvSpPr>
              <p:nvPr/>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9" name="Oval 28"/>
              <p:cNvSpPr/>
              <p:nvPr/>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29"/>
            <p:cNvSpPr>
              <a:spLocks/>
            </p:cNvSpPr>
            <p:nvPr/>
          </p:nvSpPr>
          <p:spPr bwMode="auto">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1" name="Freeform 30"/>
            <p:cNvSpPr/>
            <p:nvPr/>
          </p:nvSpPr>
          <p:spPr>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rot="16304340" flipH="1">
              <a:off x="178634" y="4276817"/>
              <a:ext cx="888787" cy="885044"/>
              <a:chOff x="4277517" y="3752400"/>
              <a:chExt cx="1154448" cy="1149586"/>
            </a:xfrm>
          </p:grpSpPr>
          <p:sp>
            <p:nvSpPr>
              <p:cNvPr id="34" name="Freeform 33"/>
              <p:cNvSpPr>
                <a:spLocks/>
              </p:cNvSpPr>
              <p:nvPr/>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p:cNvSpPr>
                <a:spLocks/>
              </p:cNvSpPr>
              <p:nvPr/>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41"/>
              <p:cNvSpPr>
                <a:spLocks/>
              </p:cNvSpPr>
              <p:nvPr/>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p:cNvSpPr>
              <p:nvPr/>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grpSp>
      <p:grpSp>
        <p:nvGrpSpPr>
          <p:cNvPr id="83" name="Group 82"/>
          <p:cNvGrpSpPr/>
          <p:nvPr/>
        </p:nvGrpSpPr>
        <p:grpSpPr>
          <a:xfrm>
            <a:off x="10666412" y="2618021"/>
            <a:ext cx="1376735" cy="4239979"/>
            <a:chOff x="10666412" y="2618021"/>
            <a:chExt cx="1376735" cy="4239979"/>
          </a:xfrm>
        </p:grpSpPr>
        <p:sp>
          <p:nvSpPr>
            <p:cNvPr id="82" name="Freeform 13"/>
            <p:cNvSpPr>
              <a:spLocks noEditPoints="1"/>
            </p:cNvSpPr>
            <p:nvPr/>
          </p:nvSpPr>
          <p:spPr bwMode="auto">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23"/>
            <p:cNvSpPr>
              <a:spLocks/>
            </p:cNvSpPr>
            <p:nvPr/>
          </p:nvSpPr>
          <p:spPr bwMode="auto">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27"/>
            <p:cNvSpPr>
              <a:spLocks/>
            </p:cNvSpPr>
            <p:nvPr/>
          </p:nvSpPr>
          <p:spPr bwMode="auto">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43" name="Freeform 5"/>
            <p:cNvSpPr>
              <a:spLocks/>
            </p:cNvSpPr>
            <p:nvPr/>
          </p:nvSpPr>
          <p:spPr bwMode="auto">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6"/>
            <p:cNvSpPr>
              <a:spLocks noChangeShapeType="1"/>
            </p:cNvSpPr>
            <p:nvPr/>
          </p:nvSpPr>
          <p:spPr bwMode="auto">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p:cNvSpPr>
              <a:spLocks/>
            </p:cNvSpPr>
            <p:nvPr/>
          </p:nvSpPr>
          <p:spPr bwMode="auto">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46" name="Freeform 25"/>
            <p:cNvSpPr>
              <a:spLocks/>
            </p:cNvSpPr>
            <p:nvPr/>
          </p:nvSpPr>
          <p:spPr bwMode="auto">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7" name="Freeform 26"/>
            <p:cNvSpPr>
              <a:spLocks/>
            </p:cNvSpPr>
            <p:nvPr/>
          </p:nvSpPr>
          <p:spPr bwMode="auto">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31"/>
            <p:cNvSpPr>
              <a:spLocks/>
            </p:cNvSpPr>
            <p:nvPr/>
          </p:nvSpPr>
          <p:spPr bwMode="auto">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4"/>
            <p:cNvSpPr>
              <a:spLocks/>
            </p:cNvSpPr>
            <p:nvPr/>
          </p:nvSpPr>
          <p:spPr bwMode="auto">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76"/>
            <p:cNvSpPr>
              <a:spLocks noChangeShapeType="1"/>
            </p:cNvSpPr>
            <p:nvPr/>
          </p:nvSpPr>
          <p:spPr bwMode="auto">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78"/>
            <p:cNvSpPr>
              <a:spLocks/>
            </p:cNvSpPr>
            <p:nvPr/>
          </p:nvSpPr>
          <p:spPr bwMode="auto">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4" name="Freeform 79"/>
            <p:cNvSpPr>
              <a:spLocks/>
            </p:cNvSpPr>
            <p:nvPr/>
          </p:nvSpPr>
          <p:spPr bwMode="auto">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Freeform 82"/>
            <p:cNvSpPr>
              <a:spLocks/>
            </p:cNvSpPr>
            <p:nvPr/>
          </p:nvSpPr>
          <p:spPr bwMode="auto">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6" name="Freeform 84"/>
            <p:cNvSpPr>
              <a:spLocks/>
            </p:cNvSpPr>
            <p:nvPr/>
          </p:nvSpPr>
          <p:spPr bwMode="auto">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57" name="Freeform 80"/>
            <p:cNvSpPr>
              <a:spLocks/>
            </p:cNvSpPr>
            <p:nvPr/>
          </p:nvSpPr>
          <p:spPr bwMode="auto">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8" name="Freeform 84"/>
            <p:cNvSpPr>
              <a:spLocks/>
            </p:cNvSpPr>
            <p:nvPr/>
          </p:nvSpPr>
          <p:spPr bwMode="auto">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p:nvPr/>
          </p:nvGrpSpPr>
          <p:grpSpPr>
            <a:xfrm rot="21311827">
              <a:off x="11197677" y="5664822"/>
              <a:ext cx="407354" cy="408816"/>
              <a:chOff x="11057071" y="5480091"/>
              <a:chExt cx="473402" cy="475102"/>
            </a:xfrm>
          </p:grpSpPr>
          <p:sp>
            <p:nvSpPr>
              <p:cNvPr id="65" name="Freeform 83"/>
              <p:cNvSpPr>
                <a:spLocks/>
              </p:cNvSpPr>
              <p:nvPr/>
            </p:nvSpPr>
            <p:spPr bwMode="auto">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0"/>
              <p:cNvSpPr>
                <a:spLocks/>
              </p:cNvSpPr>
              <p:nvPr/>
            </p:nvSpPr>
            <p:spPr bwMode="auto">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7" name="Freeform 84"/>
              <p:cNvSpPr>
                <a:spLocks/>
              </p:cNvSpPr>
              <p:nvPr/>
            </p:nvSpPr>
            <p:spPr bwMode="auto">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p:cNvGrpSpPr/>
            <p:nvPr/>
          </p:nvGrpSpPr>
          <p:grpSpPr>
            <a:xfrm rot="21311827">
              <a:off x="10666412" y="5053297"/>
              <a:ext cx="643645" cy="641225"/>
              <a:chOff x="10472909" y="4641517"/>
              <a:chExt cx="895542" cy="892175"/>
            </a:xfrm>
          </p:grpSpPr>
          <p:sp>
            <p:nvSpPr>
              <p:cNvPr id="61" name="Freeform 32"/>
              <p:cNvSpPr>
                <a:spLocks/>
              </p:cNvSpPr>
              <p:nvPr/>
            </p:nvSpPr>
            <p:spPr bwMode="auto">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3"/>
              <p:cNvSpPr>
                <a:spLocks/>
              </p:cNvSpPr>
              <p:nvPr/>
            </p:nvSpPr>
            <p:spPr bwMode="auto">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2"/>
              <p:cNvSpPr>
                <a:spLocks/>
              </p:cNvSpPr>
              <p:nvPr/>
            </p:nvSpPr>
            <p:spPr bwMode="auto">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Oval 63"/>
              <p:cNvSpPr/>
              <p:nvPr/>
            </p:nvSpPr>
            <p:spPr>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1524000" y="1709738"/>
            <a:ext cx="9144000" cy="2862262"/>
          </a:xfrm>
        </p:spPr>
        <p:txBody>
          <a:bodyPr anchor="b">
            <a:normAutofit/>
          </a:bodyPr>
          <a:lstStyle>
            <a:lvl1pPr>
              <a:defRPr sz="5200"/>
            </a:lvl1pPr>
          </a:lstStyle>
          <a:p>
            <a:r>
              <a:rPr lang="en-US" smtClean="0"/>
              <a:t>Click to edit Master title style</a:t>
            </a:r>
            <a:endParaRPr lang="en-US"/>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B7E7D-B1C3-4D38-A3E7-DB661474DFA3}" type="datetime1">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665A98-BAEE-4D67-82E9-CE341A8B1BD7}" type="datetime1">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F3676-3175-4B01-98B5-6DAE028379AE}" type="datetime1">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0FE93-8C9D-445F-8DF8-8B1CC97CC7C0}" type="datetime1">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6440"/>
            <a:ext cx="3200400" cy="2194560"/>
          </a:xfrm>
        </p:spPr>
        <p:txBody>
          <a:bodyPr anchor="b">
            <a:normAutofit/>
          </a:bodyPr>
          <a:lstStyle>
            <a:lvl1pPr>
              <a:defRPr sz="3400"/>
            </a:lvl1pPr>
          </a:lstStyle>
          <a:p>
            <a:r>
              <a:rPr lang="en-US" smtClean="0"/>
              <a:t>Click to edit Master title style</a:t>
            </a:r>
            <a:endParaRPr lang="en-US"/>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A4EF1E-763C-49B4-B17B-F97011BFC2C2}" type="datetime1">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3392"/>
            <a:ext cx="3200400" cy="2194560"/>
          </a:xfrm>
        </p:spPr>
        <p:txBody>
          <a:bodyPr anchor="b">
            <a:normAutofit/>
          </a:bodyPr>
          <a:lstStyle>
            <a:lvl1pPr>
              <a:defRPr sz="3400"/>
            </a:lvl1pPr>
          </a:lstStyle>
          <a:p>
            <a:r>
              <a:rPr lang="en-US" smtClean="0"/>
              <a:t>Click to edit Master title style</a:t>
            </a:r>
            <a:endParaRPr lang="en-US"/>
          </a:p>
        </p:txBody>
      </p:sp>
      <p:sp>
        <p:nvSpPr>
          <p:cNvPr id="3" name="Picture Placeholder 2"/>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800FDC-A43D-4B5A-B091-F5339D0144BE}" type="datetime1">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oup 62"/>
          <p:cNvGrpSpPr/>
          <p:nvPr userDrawn="1"/>
        </p:nvGrpSpPr>
        <p:grpSpPr>
          <a:xfrm>
            <a:off x="11123612" y="4051301"/>
            <a:ext cx="965215" cy="2807461"/>
            <a:chOff x="11123612" y="4051301"/>
            <a:chExt cx="965215" cy="2807461"/>
          </a:xfrm>
        </p:grpSpPr>
        <p:sp>
          <p:nvSpPr>
            <p:cNvPr id="38" name="Freeform 44"/>
            <p:cNvSpPr>
              <a:spLocks/>
            </p:cNvSpPr>
            <p:nvPr userDrawn="1"/>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45"/>
            <p:cNvSpPr>
              <a:spLocks noChangeShapeType="1"/>
            </p:cNvSpPr>
            <p:nvPr userDrawn="1"/>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6"/>
            <p:cNvSpPr>
              <a:spLocks/>
            </p:cNvSpPr>
            <p:nvPr userDrawn="1"/>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1" name="Freeform 47"/>
            <p:cNvSpPr>
              <a:spLocks/>
            </p:cNvSpPr>
            <p:nvPr userDrawn="1"/>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Freeform 48"/>
            <p:cNvSpPr>
              <a:spLocks/>
            </p:cNvSpPr>
            <p:nvPr userDrawn="1"/>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3" name="Freeform 49"/>
            <p:cNvSpPr>
              <a:spLocks/>
            </p:cNvSpPr>
            <p:nvPr userDrawn="1"/>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Freeform 10"/>
            <p:cNvSpPr>
              <a:spLocks/>
            </p:cNvSpPr>
            <p:nvPr userDrawn="1"/>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6"/>
            <p:cNvSpPr>
              <a:spLocks/>
            </p:cNvSpPr>
            <p:nvPr userDrawn="1"/>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userDrawn="1"/>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2" name="Group 61"/>
          <p:cNvGrpSpPr/>
          <p:nvPr userDrawn="1"/>
        </p:nvGrpSpPr>
        <p:grpSpPr>
          <a:xfrm>
            <a:off x="44450" y="1370013"/>
            <a:ext cx="1198563" cy="5487987"/>
            <a:chOff x="44450" y="1370013"/>
            <a:chExt cx="1198563" cy="5487987"/>
          </a:xfrm>
        </p:grpSpPr>
        <p:sp>
          <p:nvSpPr>
            <p:cNvPr id="9" name="Freeform 5"/>
            <p:cNvSpPr>
              <a:spLocks/>
            </p:cNvSpPr>
            <p:nvPr userDrawn="1"/>
          </p:nvSpPr>
          <p:spPr bwMode="auto">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userDrawn="1"/>
          </p:nvSpPr>
          <p:spPr bwMode="auto">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userDrawn="1"/>
          </p:nvSpPr>
          <p:spPr bwMode="auto">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auto">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userDrawn="1"/>
          </p:nvSpPr>
          <p:spPr bwMode="auto">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userDrawn="1"/>
          </p:nvSpPr>
          <p:spPr bwMode="auto">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userDrawn="1"/>
          </p:nvSpPr>
          <p:spPr bwMode="auto">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userDrawn="1"/>
          </p:nvSpPr>
          <p:spPr bwMode="auto">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userDrawn="1"/>
          </p:nvSpPr>
          <p:spPr bwMode="auto">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auto">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auto">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userDrawn="1"/>
          </p:nvSpPr>
          <p:spPr bwMode="auto">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userDrawn="1"/>
          </p:nvSpPr>
          <p:spPr bwMode="auto">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userDrawn="1"/>
          </p:nvSpPr>
          <p:spPr bwMode="auto">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userDrawn="1"/>
          </p:nvSpPr>
          <p:spPr bwMode="auto">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userDrawn="1"/>
          </p:nvSpPr>
          <p:spPr bwMode="auto">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userDrawn="1"/>
          </p:nvSpPr>
          <p:spPr bwMode="auto">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userDrawn="1"/>
          </p:nvSpPr>
          <p:spPr bwMode="auto">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userDrawn="1"/>
          </p:nvSpPr>
          <p:spPr bwMode="auto">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userDrawn="1"/>
          </p:nvGrpSpPr>
          <p:grpSpPr>
            <a:xfrm rot="21049918">
              <a:off x="516851" y="3319634"/>
              <a:ext cx="682233" cy="504823"/>
              <a:chOff x="452438" y="3540125"/>
              <a:chExt cx="750888" cy="555625"/>
            </a:xfrm>
          </p:grpSpPr>
          <p:sp>
            <p:nvSpPr>
              <p:cNvPr id="29" name="Freeform 28"/>
              <p:cNvSpPr>
                <a:spLocks/>
              </p:cNvSpPr>
              <p:nvPr userDrawn="1"/>
            </p:nvSpPr>
            <p:spPr bwMode="auto">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userDrawn="1"/>
            </p:nvSpPr>
            <p:spPr bwMode="auto">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1" name="Oval 30"/>
            <p:cNvSpPr>
              <a:spLocks noChangeArrowheads="1"/>
            </p:cNvSpPr>
            <p:nvPr userDrawn="1"/>
          </p:nvSpPr>
          <p:spPr bwMode="auto">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userDrawn="1"/>
          </p:nvSpPr>
          <p:spPr bwMode="auto">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userDrawn="1"/>
          </p:nvSpPr>
          <p:spPr bwMode="auto">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userDrawn="1"/>
          </p:nvSpPr>
          <p:spPr bwMode="auto">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userDrawn="1"/>
          </p:nvSpPr>
          <p:spPr bwMode="auto">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userDrawn="1"/>
          </p:nvSpPr>
          <p:spPr bwMode="auto">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userDrawn="1"/>
          </p:nvSpPr>
          <p:spPr bwMode="auto">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Oval 33"/>
            <p:cNvSpPr>
              <a:spLocks noChangeArrowheads="1"/>
            </p:cNvSpPr>
            <p:nvPr userDrawn="1"/>
          </p:nvSpPr>
          <p:spPr bwMode="auto">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8"/>
            <p:cNvSpPr>
              <a:spLocks/>
            </p:cNvSpPr>
            <p:nvPr userDrawn="1"/>
          </p:nvSpPr>
          <p:spPr bwMode="auto">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9" name="Group 48"/>
            <p:cNvGrpSpPr/>
            <p:nvPr userDrawn="1"/>
          </p:nvGrpSpPr>
          <p:grpSpPr>
            <a:xfrm>
              <a:off x="603252" y="4833897"/>
              <a:ext cx="607348" cy="609642"/>
              <a:chOff x="2051052" y="5522596"/>
              <a:chExt cx="892175" cy="895542"/>
            </a:xfrm>
          </p:grpSpPr>
          <p:sp>
            <p:nvSpPr>
              <p:cNvPr id="50" name="Freeform 5"/>
              <p:cNvSpPr>
                <a:spLocks/>
              </p:cNvSpPr>
              <p:nvPr userDrawn="1"/>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6"/>
              <p:cNvSpPr>
                <a:spLocks noChangeShapeType="1"/>
              </p:cNvSpPr>
              <p:nvPr userDrawn="1"/>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2"/>
              <p:cNvSpPr>
                <a:spLocks/>
              </p:cNvSpPr>
              <p:nvPr userDrawn="1"/>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3"/>
              <p:cNvSpPr>
                <a:spLocks/>
              </p:cNvSpPr>
              <p:nvPr userDrawn="1"/>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2"/>
              <p:cNvSpPr>
                <a:spLocks/>
              </p:cNvSpPr>
              <p:nvPr userDrawn="1"/>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Oval 54"/>
              <p:cNvSpPr/>
              <p:nvPr userDrawn="1"/>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userDrawn="1"/>
          </p:nvGrpSpPr>
          <p:grpSpPr>
            <a:xfrm rot="19876682">
              <a:off x="80098" y="1916305"/>
              <a:ext cx="878030" cy="874332"/>
              <a:chOff x="4277517" y="3752400"/>
              <a:chExt cx="1154448" cy="1149586"/>
            </a:xfrm>
          </p:grpSpPr>
          <p:sp>
            <p:nvSpPr>
              <p:cNvPr id="57" name="Freeform 56"/>
              <p:cNvSpPr>
                <a:spLocks/>
              </p:cNvSpPr>
              <p:nvPr userDrawn="1"/>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5"/>
              <p:cNvSpPr>
                <a:spLocks/>
              </p:cNvSpPr>
              <p:nvPr userDrawn="1"/>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p:cNvSpPr>
                <a:spLocks/>
              </p:cNvSpPr>
              <p:nvPr userDrawn="1"/>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0" name="Freeform 41"/>
              <p:cNvSpPr>
                <a:spLocks/>
              </p:cNvSpPr>
              <p:nvPr userDrawn="1"/>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1" name="Freeform 42"/>
              <p:cNvSpPr>
                <a:spLocks/>
              </p:cNvSpPr>
              <p:nvPr userDrawn="1"/>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grpSp>
      <p:sp>
        <p:nvSpPr>
          <p:cNvPr id="2" name="Title Placeholder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800">
                <a:solidFill>
                  <a:schemeClr val="tx1"/>
                </a:solidFill>
              </a:defRPr>
            </a:lvl1pPr>
          </a:lstStyle>
          <a:p>
            <a:fld id="{EAB6F22D-34FA-43A4-B48A-40A230D6062C}" type="datetime1">
              <a:rPr lang="en-US" smtClean="0"/>
              <a:t>4/27/2018</a:t>
            </a:fld>
            <a:endParaRPr lang="en-US"/>
          </a:p>
        </p:txBody>
      </p:sp>
      <p:sp>
        <p:nvSpPr>
          <p:cNvPr id="5" name="Footer Placeholder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800">
                <a:solidFill>
                  <a:schemeClr val="tx1"/>
                </a:solidFill>
              </a:defRPr>
            </a:lvl1pPr>
          </a:lstStyle>
          <a:p>
            <a:endParaRPr lang="en-US"/>
          </a:p>
        </p:txBody>
      </p:sp>
      <p:sp>
        <p:nvSpPr>
          <p:cNvPr id="6" name="Slide Number Placehold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800">
                <a:solidFill>
                  <a:schemeClr val="tx1"/>
                </a:solidFill>
              </a:defRPr>
            </a:lvl1pPr>
          </a:lstStyle>
          <a:p>
            <a:fld id="{484FD59D-33F1-4A76-843D-E67207CAFE54}" type="slidenum">
              <a:rPr lang="en-US" smtClean="0"/>
              <a:pPr/>
              <a:t>‹#›</a:t>
            </a:fld>
            <a:endParaRPr lang="en-US"/>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sychologytoday.com/basics/resilienc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anxietybc.com/" TargetMode="External"/><Relationship Id="rId2" Type="http://schemas.openxmlformats.org/officeDocument/2006/relationships/hyperlink" Target="http://www.lynnlyonsnh.com/" TargetMode="External"/><Relationship Id="rId1" Type="http://schemas.openxmlformats.org/officeDocument/2006/relationships/slideLayout" Target="../slideLayouts/slideLayout2.xml"/><Relationship Id="rId5" Type="http://schemas.openxmlformats.org/officeDocument/2006/relationships/hyperlink" Target="http://www.edu.gov.on.ca/eng/document/reports/health.html" TargetMode="External"/><Relationship Id="rId4" Type="http://schemas.openxmlformats.org/officeDocument/2006/relationships/hyperlink" Target="http://www.teenmentalhealth.org/"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4691" y="526472"/>
            <a:ext cx="9144000" cy="2641731"/>
          </a:xfrm>
        </p:spPr>
        <p:txBody>
          <a:bodyPr/>
          <a:lstStyle/>
          <a:p>
            <a:r>
              <a:rPr lang="en-US" dirty="0" smtClean="0"/>
              <a:t>WORRY ….. ??</a:t>
            </a:r>
            <a:br>
              <a:rPr lang="en-US" dirty="0" smtClean="0"/>
            </a:br>
            <a:endParaRPr lang="en-US" dirty="0"/>
          </a:p>
        </p:txBody>
      </p:sp>
      <p:sp>
        <p:nvSpPr>
          <p:cNvPr id="3" name="Subtitle 2"/>
          <p:cNvSpPr>
            <a:spLocks noGrp="1"/>
          </p:cNvSpPr>
          <p:nvPr>
            <p:ph type="subTitle" idx="1"/>
          </p:nvPr>
        </p:nvSpPr>
        <p:spPr>
          <a:xfrm>
            <a:off x="1524000" y="2533651"/>
            <a:ext cx="9144000" cy="2488054"/>
          </a:xfrm>
        </p:spPr>
        <p:txBody>
          <a:bodyPr>
            <a:normAutofit fontScale="85000" lnSpcReduction="20000"/>
          </a:bodyPr>
          <a:lstStyle/>
          <a:p>
            <a:r>
              <a:rPr lang="en-US" b="1" dirty="0" smtClean="0">
                <a:solidFill>
                  <a:schemeClr val="tx2">
                    <a:lumMod val="25000"/>
                  </a:schemeClr>
                </a:solidFill>
              </a:rPr>
              <a:t>Sue Mills</a:t>
            </a:r>
            <a:r>
              <a:rPr lang="en-US" b="1" dirty="0">
                <a:solidFill>
                  <a:schemeClr val="tx2">
                    <a:lumMod val="25000"/>
                  </a:schemeClr>
                </a:solidFill>
              </a:rPr>
              <a:t> </a:t>
            </a:r>
            <a:r>
              <a:rPr lang="en-US" b="1" dirty="0" smtClean="0">
                <a:solidFill>
                  <a:schemeClr val="tx2">
                    <a:lumMod val="25000"/>
                  </a:schemeClr>
                </a:solidFill>
              </a:rPr>
              <a:t>     MSW, BSW, RSW </a:t>
            </a:r>
          </a:p>
          <a:p>
            <a:r>
              <a:rPr lang="en-US" b="1" dirty="0" smtClean="0">
                <a:solidFill>
                  <a:schemeClr val="tx2">
                    <a:lumMod val="25000"/>
                  </a:schemeClr>
                </a:solidFill>
              </a:rPr>
              <a:t>Child and Youth Counselor Sun West School Division </a:t>
            </a:r>
          </a:p>
          <a:p>
            <a:r>
              <a:rPr lang="en-US" b="1" dirty="0" smtClean="0">
                <a:solidFill>
                  <a:schemeClr val="tx2">
                    <a:lumMod val="25000"/>
                  </a:schemeClr>
                </a:solidFill>
              </a:rPr>
              <a:t>Equine Facilitated Wellness Professional</a:t>
            </a:r>
          </a:p>
          <a:p>
            <a:endParaRPr lang="en-US" b="1" dirty="0" smtClean="0">
              <a:solidFill>
                <a:schemeClr val="tx2">
                  <a:lumMod val="25000"/>
                </a:schemeClr>
              </a:solidFill>
            </a:endParaRPr>
          </a:p>
          <a:p>
            <a:r>
              <a:rPr lang="en-US" b="1" dirty="0" smtClean="0">
                <a:solidFill>
                  <a:schemeClr val="tx2">
                    <a:lumMod val="25000"/>
                  </a:schemeClr>
                </a:solidFill>
              </a:rPr>
              <a:t>Based on the Book “</a:t>
            </a:r>
            <a:r>
              <a:rPr lang="en-US" b="1" i="1" dirty="0" smtClean="0">
                <a:solidFill>
                  <a:schemeClr val="tx2">
                    <a:lumMod val="25000"/>
                  </a:schemeClr>
                </a:solidFill>
              </a:rPr>
              <a:t>Anxious Kids, Anxious Parents</a:t>
            </a:r>
            <a:r>
              <a:rPr lang="en-US" b="1" dirty="0" smtClean="0">
                <a:solidFill>
                  <a:schemeClr val="tx2">
                    <a:lumMod val="25000"/>
                  </a:schemeClr>
                </a:solidFill>
              </a:rPr>
              <a:t>”</a:t>
            </a:r>
          </a:p>
          <a:p>
            <a:r>
              <a:rPr lang="en-US" b="1" dirty="0" smtClean="0">
                <a:solidFill>
                  <a:schemeClr val="tx2">
                    <a:lumMod val="25000"/>
                  </a:schemeClr>
                </a:solidFill>
              </a:rPr>
              <a:t> by: Dr. Reid </a:t>
            </a:r>
            <a:r>
              <a:rPr lang="en-US" b="1" dirty="0" smtClean="0">
                <a:solidFill>
                  <a:schemeClr val="tx2">
                    <a:lumMod val="25000"/>
                  </a:schemeClr>
                </a:solidFill>
              </a:rPr>
              <a:t>Wilson, PhD </a:t>
            </a:r>
            <a:r>
              <a:rPr lang="en-US" b="1" dirty="0" smtClean="0">
                <a:solidFill>
                  <a:schemeClr val="tx2">
                    <a:lumMod val="25000"/>
                  </a:schemeClr>
                </a:solidFill>
              </a:rPr>
              <a:t>and Lynn </a:t>
            </a:r>
            <a:r>
              <a:rPr lang="en-US" b="1" dirty="0" smtClean="0">
                <a:solidFill>
                  <a:schemeClr val="tx2">
                    <a:lumMod val="25000"/>
                  </a:schemeClr>
                </a:solidFill>
              </a:rPr>
              <a:t>Lyons, LICSW</a:t>
            </a:r>
          </a:p>
          <a:p>
            <a:r>
              <a:rPr lang="en-US" b="1" dirty="0" smtClean="0">
                <a:solidFill>
                  <a:schemeClr val="tx2">
                    <a:lumMod val="25000"/>
                  </a:schemeClr>
                </a:solidFill>
              </a:rPr>
              <a:t>(Sept. 3, 2013)</a:t>
            </a:r>
            <a:endParaRPr lang="en-US" b="1" dirty="0" smtClean="0">
              <a:solidFill>
                <a:schemeClr val="tx2">
                  <a:lumMod val="25000"/>
                </a:schemeClr>
              </a:solidFill>
            </a:endParaRPr>
          </a:p>
        </p:txBody>
      </p:sp>
    </p:spTree>
    <p:extLst>
      <p:ext uri="{BB962C8B-B14F-4D97-AF65-F5344CB8AC3E}">
        <p14:creationId xmlns:p14="http://schemas.microsoft.com/office/powerpoint/2010/main" val="3266759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Be Proactive instead of Reactive</a:t>
            </a:r>
            <a:endParaRPr lang="en-US" dirty="0">
              <a:solidFill>
                <a:schemeClr val="accent1"/>
              </a:solidFill>
            </a:endParaRPr>
          </a:p>
        </p:txBody>
      </p:sp>
      <p:sp>
        <p:nvSpPr>
          <p:cNvPr id="3" name="Content Placeholder 2"/>
          <p:cNvSpPr>
            <a:spLocks noGrp="1"/>
          </p:cNvSpPr>
          <p:nvPr>
            <p:ph idx="1"/>
          </p:nvPr>
        </p:nvSpPr>
        <p:spPr/>
        <p:txBody>
          <a:bodyPr>
            <a:normAutofit fontScale="92500"/>
          </a:bodyPr>
          <a:lstStyle/>
          <a:p>
            <a:r>
              <a:rPr lang="en-US" b="1" dirty="0" smtClean="0"/>
              <a:t>Do the opposite of what anxiety wants you to do</a:t>
            </a:r>
          </a:p>
          <a:p>
            <a:pPr marL="45720" indent="0">
              <a:buNone/>
            </a:pPr>
            <a:r>
              <a:rPr lang="en-US" dirty="0" smtClean="0"/>
              <a:t>Example: </a:t>
            </a:r>
          </a:p>
          <a:p>
            <a:pPr marL="45720" indent="0">
              <a:buNone/>
            </a:pPr>
            <a:r>
              <a:rPr lang="en-US" dirty="0"/>
              <a:t>	</a:t>
            </a:r>
            <a:r>
              <a:rPr lang="en-US" dirty="0" smtClean="0"/>
              <a:t>I don’t want to go to kindergarten (</a:t>
            </a:r>
            <a:r>
              <a:rPr lang="en-US" sz="1800" i="1" dirty="0" smtClean="0"/>
              <a:t>or Grade __ </a:t>
            </a:r>
            <a:r>
              <a:rPr lang="en-US" dirty="0" smtClean="0"/>
              <a:t>) and be in the classroom because the kids scare me or </a:t>
            </a:r>
            <a:r>
              <a:rPr lang="en-US" dirty="0" smtClean="0"/>
              <a:t>they are </a:t>
            </a:r>
            <a:r>
              <a:rPr lang="en-US" dirty="0" smtClean="0"/>
              <a:t>mean to me.  </a:t>
            </a:r>
          </a:p>
          <a:p>
            <a:pPr>
              <a:buFontTx/>
              <a:buChar char="-"/>
            </a:pPr>
            <a:r>
              <a:rPr lang="en-US" dirty="0" smtClean="0"/>
              <a:t>What do the parents do?  </a:t>
            </a:r>
            <a:r>
              <a:rPr lang="en-US" dirty="0" smtClean="0"/>
              <a:t>They pull their child out of school. </a:t>
            </a:r>
            <a:endParaRPr lang="en-US" dirty="0" smtClean="0"/>
          </a:p>
          <a:p>
            <a:pPr marL="45720" indent="0">
              <a:buNone/>
            </a:pPr>
            <a:r>
              <a:rPr lang="en-US" b="1" dirty="0" smtClean="0"/>
              <a:t>Result </a:t>
            </a:r>
            <a:r>
              <a:rPr lang="en-US" dirty="0" smtClean="0"/>
              <a:t> </a:t>
            </a:r>
          </a:p>
          <a:p>
            <a:pPr marL="45720" indent="0">
              <a:buNone/>
            </a:pPr>
            <a:r>
              <a:rPr lang="en-US" dirty="0"/>
              <a:t> </a:t>
            </a:r>
            <a:r>
              <a:rPr lang="en-US" dirty="0" smtClean="0"/>
              <a:t>  Mom and Dad have just proved to me that </a:t>
            </a:r>
            <a:r>
              <a:rPr lang="en-US" dirty="0" smtClean="0">
                <a:solidFill>
                  <a:schemeClr val="accent1"/>
                </a:solidFill>
              </a:rPr>
              <a:t>school </a:t>
            </a:r>
            <a:r>
              <a:rPr lang="en-US" b="1" dirty="0" smtClean="0">
                <a:solidFill>
                  <a:schemeClr val="accent1"/>
                </a:solidFill>
              </a:rPr>
              <a:t>is</a:t>
            </a:r>
            <a:r>
              <a:rPr lang="en-US" dirty="0" smtClean="0">
                <a:solidFill>
                  <a:schemeClr val="accent1"/>
                </a:solidFill>
              </a:rPr>
              <a:t> a scary place </a:t>
            </a:r>
            <a:r>
              <a:rPr lang="en-US" dirty="0" smtClean="0"/>
              <a:t>and they need to </a:t>
            </a:r>
            <a:r>
              <a:rPr lang="en-US" dirty="0" smtClean="0"/>
              <a:t>be at school with me, or keep </a:t>
            </a:r>
            <a:r>
              <a:rPr lang="en-US" dirty="0" smtClean="0"/>
              <a:t>me home to protect </a:t>
            </a:r>
            <a:r>
              <a:rPr lang="en-US" dirty="0" smtClean="0"/>
              <a:t>me.  </a:t>
            </a:r>
            <a:r>
              <a:rPr lang="en-US" dirty="0" smtClean="0"/>
              <a:t>They have also shown me that…</a:t>
            </a:r>
          </a:p>
          <a:p>
            <a:pPr marL="45720" indent="0">
              <a:buNone/>
            </a:pPr>
            <a:r>
              <a:rPr lang="en-US" b="1" i="1" dirty="0" smtClean="0">
                <a:solidFill>
                  <a:schemeClr val="accent1"/>
                </a:solidFill>
              </a:rPr>
              <a:t> I can’t handle this situation….I need someone else to handle it for me. </a:t>
            </a:r>
          </a:p>
          <a:p>
            <a:pPr marL="45720" indent="0">
              <a:buNone/>
            </a:pPr>
            <a:endParaRPr lang="en-US" dirty="0"/>
          </a:p>
        </p:txBody>
      </p:sp>
    </p:spTree>
    <p:extLst>
      <p:ext uri="{BB962C8B-B14F-4D97-AF65-F5344CB8AC3E}">
        <p14:creationId xmlns:p14="http://schemas.microsoft.com/office/powerpoint/2010/main" val="23008648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Adults</a:t>
            </a:r>
            <a:endParaRPr lang="en-US" dirty="0">
              <a:solidFill>
                <a:schemeClr val="accent1"/>
              </a:solidFill>
            </a:endParaRPr>
          </a:p>
        </p:txBody>
      </p:sp>
      <p:sp>
        <p:nvSpPr>
          <p:cNvPr id="3" name="Content Placeholder 2"/>
          <p:cNvSpPr>
            <a:spLocks noGrp="1"/>
          </p:cNvSpPr>
          <p:nvPr>
            <p:ph idx="1"/>
          </p:nvPr>
        </p:nvSpPr>
        <p:spPr/>
        <p:txBody>
          <a:bodyPr/>
          <a:lstStyle/>
          <a:p>
            <a:pPr marL="45720" indent="0">
              <a:buNone/>
            </a:pPr>
            <a:r>
              <a:rPr lang="en-US" dirty="0"/>
              <a:t>	</a:t>
            </a:r>
          </a:p>
          <a:p>
            <a:pPr marL="45720" indent="0" algn="ctr">
              <a:buNone/>
            </a:pPr>
            <a:r>
              <a:rPr lang="en-US" dirty="0">
                <a:solidFill>
                  <a:schemeClr val="accent1"/>
                </a:solidFill>
              </a:rPr>
              <a:t>Start </a:t>
            </a:r>
            <a:r>
              <a:rPr lang="en-US" dirty="0"/>
              <a:t>by saying, “You’re right to be scared,”   </a:t>
            </a:r>
            <a:endParaRPr lang="en-US" dirty="0" smtClean="0"/>
          </a:p>
          <a:p>
            <a:pPr marL="45720" indent="0" algn="ctr">
              <a:buNone/>
            </a:pPr>
            <a:r>
              <a:rPr lang="en-US" dirty="0" smtClean="0"/>
              <a:t>instead </a:t>
            </a:r>
            <a:r>
              <a:rPr lang="en-US" dirty="0"/>
              <a:t>of, “You’re wrong to be scared.”   </a:t>
            </a:r>
            <a:endParaRPr lang="en-US" dirty="0" smtClean="0"/>
          </a:p>
          <a:p>
            <a:pPr marL="45720" indent="0">
              <a:buNone/>
            </a:pPr>
            <a:endParaRPr lang="en-US" dirty="0"/>
          </a:p>
          <a:p>
            <a:pPr marL="45720" indent="0">
              <a:buNone/>
            </a:pPr>
            <a:r>
              <a:rPr lang="en-US" dirty="0" smtClean="0"/>
              <a:t>Adult should say, “Of </a:t>
            </a:r>
            <a:r>
              <a:rPr lang="en-US" dirty="0"/>
              <a:t>course you are scared. </a:t>
            </a:r>
            <a:r>
              <a:rPr lang="en-US" dirty="0" smtClean="0"/>
              <a:t> </a:t>
            </a:r>
            <a:r>
              <a:rPr lang="en-US" dirty="0"/>
              <a:t>You’re not sure if you’re going to be able to handle [</a:t>
            </a:r>
            <a:r>
              <a:rPr lang="en-US" i="1" dirty="0"/>
              <a:t>that upcoming event.] </a:t>
            </a:r>
            <a:r>
              <a:rPr lang="en-US" dirty="0"/>
              <a:t>It’s perfectly natural to have worries in that situation.”</a:t>
            </a:r>
          </a:p>
        </p:txBody>
      </p:sp>
    </p:spTree>
    <p:extLst>
      <p:ext uri="{BB962C8B-B14F-4D97-AF65-F5344CB8AC3E}">
        <p14:creationId xmlns:p14="http://schemas.microsoft.com/office/powerpoint/2010/main" val="3505861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05840"/>
            <a:ext cx="9144000" cy="3439160"/>
          </a:xfrm>
        </p:spPr>
        <p:txBody>
          <a:bodyPr>
            <a:normAutofit/>
          </a:bodyPr>
          <a:lstStyle/>
          <a:p>
            <a:r>
              <a:rPr lang="en-US" dirty="0" smtClean="0"/>
              <a:t>Steps to Help Kids</a:t>
            </a:r>
            <a:br>
              <a:rPr lang="en-US" dirty="0" smtClean="0"/>
            </a:br>
            <a:r>
              <a:rPr lang="en-US" dirty="0" smtClean="0"/>
              <a:t/>
            </a:r>
            <a:br>
              <a:rPr lang="en-US" dirty="0" smtClean="0"/>
            </a:br>
            <a:r>
              <a:rPr lang="en-US" dirty="0" smtClean="0"/>
              <a:t> Overcome Anxiety</a:t>
            </a:r>
            <a:endParaRPr lang="en-US" dirty="0"/>
          </a:p>
        </p:txBody>
      </p:sp>
    </p:spTree>
    <p:extLst>
      <p:ext uri="{BB962C8B-B14F-4D97-AF65-F5344CB8AC3E}">
        <p14:creationId xmlns:p14="http://schemas.microsoft.com/office/powerpoint/2010/main" val="2429857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Expect to Worry</a:t>
            </a:r>
            <a:endParaRPr lang="en-US" dirty="0"/>
          </a:p>
        </p:txBody>
      </p:sp>
      <p:sp>
        <p:nvSpPr>
          <p:cNvPr id="5" name="Content Placeholder 4"/>
          <p:cNvSpPr>
            <a:spLocks noGrp="1"/>
          </p:cNvSpPr>
          <p:nvPr>
            <p:ph idx="1"/>
          </p:nvPr>
        </p:nvSpPr>
        <p:spPr/>
        <p:txBody>
          <a:bodyPr/>
          <a:lstStyle/>
          <a:p>
            <a:pPr marL="45720" indent="0">
              <a:buNone/>
            </a:pPr>
            <a:r>
              <a:rPr lang="en-US" dirty="0"/>
              <a:t>  </a:t>
            </a:r>
            <a:r>
              <a:rPr lang="en-US" dirty="0" smtClean="0"/>
              <a:t>Stop </a:t>
            </a:r>
            <a:r>
              <a:rPr lang="en-US" dirty="0"/>
              <a:t>acting startled by each new occurrence of worry </a:t>
            </a:r>
            <a:r>
              <a:rPr lang="en-US" dirty="0" smtClean="0"/>
              <a:t>and </a:t>
            </a:r>
            <a:endParaRPr lang="en-US" dirty="0"/>
          </a:p>
          <a:p>
            <a:pPr marL="45720" indent="0">
              <a:buNone/>
            </a:pPr>
            <a:r>
              <a:rPr lang="en-US" dirty="0" smtClean="0"/>
              <a:t> </a:t>
            </a:r>
            <a:r>
              <a:rPr lang="en-US" b="1" u="sng" dirty="0">
                <a:solidFill>
                  <a:schemeClr val="accent1"/>
                </a:solidFill>
              </a:rPr>
              <a:t>expect</a:t>
            </a:r>
            <a:r>
              <a:rPr lang="en-US" dirty="0"/>
              <a:t> worry to appear in certain </a:t>
            </a:r>
            <a:r>
              <a:rPr lang="en-US" dirty="0" smtClean="0"/>
              <a:t>situations. It is okay to worry! </a:t>
            </a:r>
          </a:p>
          <a:p>
            <a:pPr marL="45720" indent="0">
              <a:buNone/>
            </a:pPr>
            <a:r>
              <a:rPr lang="en-US" dirty="0" smtClean="0"/>
              <a:t> </a:t>
            </a:r>
          </a:p>
          <a:p>
            <a:pPr marL="45720" indent="0">
              <a:buNone/>
            </a:pPr>
            <a:r>
              <a:rPr lang="en-US" dirty="0" smtClean="0"/>
              <a:t> </a:t>
            </a:r>
            <a:r>
              <a:rPr lang="en-US" dirty="0"/>
              <a:t>F</a:t>
            </a:r>
            <a:r>
              <a:rPr lang="en-US" dirty="0" smtClean="0"/>
              <a:t>igure </a:t>
            </a:r>
            <a:r>
              <a:rPr lang="en-US" dirty="0"/>
              <a:t>out  </a:t>
            </a:r>
            <a:r>
              <a:rPr lang="en-US" i="1" dirty="0"/>
              <a:t>when to ignore </a:t>
            </a:r>
            <a:r>
              <a:rPr lang="en-US" dirty="0"/>
              <a:t>those normal, expected worried thoughts </a:t>
            </a:r>
            <a:endParaRPr lang="en-US" dirty="0" smtClean="0"/>
          </a:p>
          <a:p>
            <a:pPr marL="45720" indent="0">
              <a:buNone/>
            </a:pPr>
            <a:r>
              <a:rPr lang="en-US" dirty="0" smtClean="0"/>
              <a:t>and</a:t>
            </a:r>
            <a:r>
              <a:rPr lang="en-US" dirty="0"/>
              <a:t> </a:t>
            </a:r>
            <a:r>
              <a:rPr lang="en-US" i="1" dirty="0"/>
              <a:t>when to pay attention </a:t>
            </a:r>
            <a:r>
              <a:rPr lang="en-US" dirty="0"/>
              <a:t>to </a:t>
            </a:r>
            <a:r>
              <a:rPr lang="en-US" dirty="0" smtClean="0"/>
              <a:t>them. </a:t>
            </a:r>
            <a:endParaRPr lang="en-US" dirty="0"/>
          </a:p>
        </p:txBody>
      </p:sp>
    </p:spTree>
    <p:extLst>
      <p:ext uri="{BB962C8B-B14F-4D97-AF65-F5344CB8AC3E}">
        <p14:creationId xmlns:p14="http://schemas.microsoft.com/office/powerpoint/2010/main" val="1493342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Talk to Your Worry</a:t>
            </a:r>
            <a:endParaRPr lang="en-US" dirty="0"/>
          </a:p>
        </p:txBody>
      </p:sp>
      <p:sp>
        <p:nvSpPr>
          <p:cNvPr id="3" name="Content Placeholder 2"/>
          <p:cNvSpPr>
            <a:spLocks noGrp="1"/>
          </p:cNvSpPr>
          <p:nvPr>
            <p:ph idx="1"/>
          </p:nvPr>
        </p:nvSpPr>
        <p:spPr/>
        <p:txBody>
          <a:bodyPr/>
          <a:lstStyle/>
          <a:p>
            <a:pPr marL="45720" indent="0">
              <a:buNone/>
            </a:pPr>
            <a:r>
              <a:rPr lang="en-US" dirty="0" smtClean="0"/>
              <a:t>If you can expect it, then you can talk to it.</a:t>
            </a:r>
          </a:p>
          <a:p>
            <a:pPr lvl="1"/>
            <a:r>
              <a:rPr lang="en-US" dirty="0" smtClean="0"/>
              <a:t>“You usually show up at these times, so I am not surprised you are here.”</a:t>
            </a:r>
          </a:p>
          <a:p>
            <a:pPr marL="45720" indent="0">
              <a:buNone/>
            </a:pPr>
            <a:r>
              <a:rPr lang="en-US" dirty="0" smtClean="0"/>
              <a:t>Take Care of it</a:t>
            </a:r>
          </a:p>
          <a:p>
            <a:pPr marL="365760" lvl="1" indent="0">
              <a:buNone/>
            </a:pPr>
            <a:r>
              <a:rPr lang="en-US" dirty="0" smtClean="0"/>
              <a:t>“ I am safe, even though I feel scared”</a:t>
            </a:r>
          </a:p>
          <a:p>
            <a:pPr marL="45720" indent="0">
              <a:buNone/>
            </a:pPr>
            <a:r>
              <a:rPr lang="en-US" dirty="0" smtClean="0"/>
              <a:t>Boss it around</a:t>
            </a:r>
          </a:p>
          <a:p>
            <a:pPr marL="45720" indent="0">
              <a:buNone/>
            </a:pPr>
            <a:r>
              <a:rPr lang="en-US" dirty="0" smtClean="0"/>
              <a:t>	</a:t>
            </a:r>
            <a:r>
              <a:rPr lang="en-US" sz="1800" dirty="0" smtClean="0"/>
              <a:t>“Your not helping, I am going to ignore you”</a:t>
            </a:r>
            <a:endParaRPr lang="en-US" sz="1800" dirty="0"/>
          </a:p>
        </p:txBody>
      </p:sp>
      <p:pic>
        <p:nvPicPr>
          <p:cNvPr id="4" name="Picture 3"/>
          <p:cNvPicPr>
            <a:picLocks noChangeAspect="1"/>
          </p:cNvPicPr>
          <p:nvPr/>
        </p:nvPicPr>
        <p:blipFill>
          <a:blip r:embed="rId2"/>
          <a:stretch>
            <a:fillRect/>
          </a:stretch>
        </p:blipFill>
        <p:spPr>
          <a:xfrm>
            <a:off x="7868222" y="2878645"/>
            <a:ext cx="2799778" cy="3228452"/>
          </a:xfrm>
          <a:prstGeom prst="rect">
            <a:avLst/>
          </a:prstGeom>
        </p:spPr>
      </p:pic>
    </p:spTree>
    <p:extLst>
      <p:ext uri="{BB962C8B-B14F-4D97-AF65-F5344CB8AC3E}">
        <p14:creationId xmlns:p14="http://schemas.microsoft.com/office/powerpoint/2010/main" val="2527653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 Unsure &amp; Uncomfortable on Purpose</a:t>
            </a:r>
            <a:endParaRPr lang="en-US" dirty="0"/>
          </a:p>
        </p:txBody>
      </p:sp>
      <p:sp>
        <p:nvSpPr>
          <p:cNvPr id="3" name="Content Placeholder 2"/>
          <p:cNvSpPr>
            <a:spLocks noGrp="1"/>
          </p:cNvSpPr>
          <p:nvPr>
            <p:ph idx="1"/>
          </p:nvPr>
        </p:nvSpPr>
        <p:spPr/>
        <p:txBody>
          <a:bodyPr/>
          <a:lstStyle/>
          <a:p>
            <a:pPr marL="45720" indent="0">
              <a:buNone/>
            </a:pPr>
            <a:r>
              <a:rPr lang="en-US" dirty="0"/>
              <a:t> </a:t>
            </a:r>
            <a:r>
              <a:rPr lang="en-US" dirty="0" smtClean="0"/>
              <a:t>Worry </a:t>
            </a:r>
            <a:r>
              <a:rPr lang="en-US" dirty="0"/>
              <a:t>says </a:t>
            </a:r>
            <a:r>
              <a:rPr lang="en-US" dirty="0">
                <a:solidFill>
                  <a:schemeClr val="accent1"/>
                </a:solidFill>
              </a:rPr>
              <a:t>STOP</a:t>
            </a:r>
            <a:r>
              <a:rPr lang="en-US" dirty="0"/>
              <a:t>. </a:t>
            </a:r>
            <a:endParaRPr lang="en-US" dirty="0" smtClean="0"/>
          </a:p>
          <a:p>
            <a:pPr marL="45720" indent="0">
              <a:buNone/>
            </a:pPr>
            <a:r>
              <a:rPr lang="en-US" dirty="0" smtClean="0"/>
              <a:t>Worry </a:t>
            </a:r>
            <a:r>
              <a:rPr lang="en-US" dirty="0"/>
              <a:t>is not a big fan of moving forward.  </a:t>
            </a:r>
            <a:endParaRPr lang="en-US" dirty="0" smtClean="0"/>
          </a:p>
          <a:p>
            <a:pPr marL="45720" indent="0">
              <a:buNone/>
            </a:pPr>
            <a:r>
              <a:rPr lang="en-US" dirty="0" smtClean="0"/>
              <a:t> </a:t>
            </a:r>
            <a:r>
              <a:rPr lang="en-US" dirty="0"/>
              <a:t>Worry fires off your alarm system, usually way too much   </a:t>
            </a:r>
            <a:endParaRPr lang="en-US" dirty="0" smtClean="0"/>
          </a:p>
          <a:p>
            <a:pPr marL="45720" indent="0">
              <a:buNone/>
            </a:pPr>
            <a:endParaRPr lang="en-US" dirty="0" smtClean="0"/>
          </a:p>
          <a:p>
            <a:pPr marL="45720" indent="0">
              <a:buNone/>
            </a:pPr>
            <a:r>
              <a:rPr lang="en-US" dirty="0" smtClean="0"/>
              <a:t>Anxious </a:t>
            </a:r>
            <a:r>
              <a:rPr lang="en-US" dirty="0"/>
              <a:t>kids </a:t>
            </a:r>
            <a:r>
              <a:rPr lang="en-US" dirty="0" smtClean="0"/>
              <a:t>&amp; their parents, </a:t>
            </a:r>
            <a:r>
              <a:rPr lang="en-US" dirty="0"/>
              <a:t>try to stay comfortable &amp; </a:t>
            </a:r>
            <a:r>
              <a:rPr lang="en-US" dirty="0" smtClean="0"/>
              <a:t>try to control things so that there will be no anxiety occurring which is attached to an event, circumstance or situation. </a:t>
            </a:r>
          </a:p>
          <a:p>
            <a:pPr marL="45720" indent="0">
              <a:buNone/>
            </a:pPr>
            <a:r>
              <a:rPr lang="en-US" dirty="0" smtClean="0"/>
              <a:t>The problem is…..we cannot </a:t>
            </a:r>
            <a:r>
              <a:rPr lang="en-US" dirty="0" smtClean="0">
                <a:solidFill>
                  <a:schemeClr val="accent1"/>
                </a:solidFill>
              </a:rPr>
              <a:t>control</a:t>
            </a:r>
            <a:r>
              <a:rPr lang="en-US" dirty="0" smtClean="0"/>
              <a:t> EVERYTHING !</a:t>
            </a:r>
            <a:endParaRPr lang="en-US" dirty="0"/>
          </a:p>
        </p:txBody>
      </p:sp>
    </p:spTree>
    <p:extLst>
      <p:ext uri="{BB962C8B-B14F-4D97-AF65-F5344CB8AC3E}">
        <p14:creationId xmlns:p14="http://schemas.microsoft.com/office/powerpoint/2010/main" val="18390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Critical Attitude Shift</a:t>
            </a:r>
            <a:endParaRPr lang="en-US" dirty="0"/>
          </a:p>
        </p:txBody>
      </p:sp>
      <p:sp>
        <p:nvSpPr>
          <p:cNvPr id="3" name="Content Placeholder 2"/>
          <p:cNvSpPr>
            <a:spLocks noGrp="1"/>
          </p:cNvSpPr>
          <p:nvPr>
            <p:ph idx="1"/>
          </p:nvPr>
        </p:nvSpPr>
        <p:spPr/>
        <p:txBody>
          <a:bodyPr/>
          <a:lstStyle/>
          <a:p>
            <a:pPr marL="45720" indent="0">
              <a:buNone/>
            </a:pPr>
            <a:endParaRPr lang="en-US" dirty="0" smtClean="0"/>
          </a:p>
          <a:p>
            <a:pPr marL="45720" indent="0" algn="ctr">
              <a:buNone/>
            </a:pPr>
            <a:r>
              <a:rPr lang="en-US" dirty="0" smtClean="0"/>
              <a:t>If </a:t>
            </a:r>
            <a:r>
              <a:rPr lang="en-US" dirty="0"/>
              <a:t> I’m  uncomfortable  or  unsure  or  </a:t>
            </a:r>
            <a:r>
              <a:rPr lang="en-US" dirty="0" smtClean="0"/>
              <a:t>nervous ….</a:t>
            </a:r>
          </a:p>
          <a:p>
            <a:pPr marL="45720" indent="0" algn="ctr">
              <a:buNone/>
            </a:pPr>
            <a:r>
              <a:rPr lang="en-US" dirty="0" smtClean="0"/>
              <a:t> </a:t>
            </a:r>
            <a:r>
              <a:rPr lang="en-US" dirty="0"/>
              <a:t>   I’m  learning  something  </a:t>
            </a:r>
            <a:r>
              <a:rPr lang="en-US" dirty="0" smtClean="0"/>
              <a:t>new …. </a:t>
            </a:r>
          </a:p>
          <a:p>
            <a:pPr marL="45720" indent="0" algn="ctr">
              <a:buNone/>
            </a:pPr>
            <a:r>
              <a:rPr lang="en-US" dirty="0"/>
              <a:t> I’m  on  the   right  </a:t>
            </a:r>
            <a:r>
              <a:rPr lang="en-US" dirty="0" smtClean="0"/>
              <a:t>track …</a:t>
            </a:r>
            <a:r>
              <a:rPr lang="en-US" dirty="0"/>
              <a:t>	</a:t>
            </a:r>
          </a:p>
          <a:p>
            <a:endParaRPr lang="en-US" dirty="0"/>
          </a:p>
          <a:p>
            <a:endParaRPr lang="en-US" dirty="0"/>
          </a:p>
        </p:txBody>
      </p:sp>
    </p:spTree>
    <p:extLst>
      <p:ext uri="{BB962C8B-B14F-4D97-AF65-F5344CB8AC3E}">
        <p14:creationId xmlns:p14="http://schemas.microsoft.com/office/powerpoint/2010/main" val="1434848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Shifting Attitudes</a:t>
            </a:r>
            <a:endParaRPr lang="en-US" dirty="0"/>
          </a:p>
        </p:txBody>
      </p:sp>
      <p:sp>
        <p:nvSpPr>
          <p:cNvPr id="3" name="Content Placeholder 2"/>
          <p:cNvSpPr>
            <a:spLocks noGrp="1"/>
          </p:cNvSpPr>
          <p:nvPr>
            <p:ph idx="1"/>
          </p:nvPr>
        </p:nvSpPr>
        <p:spPr/>
        <p:txBody>
          <a:bodyPr>
            <a:normAutofit fontScale="92500" lnSpcReduction="20000"/>
          </a:bodyPr>
          <a:lstStyle/>
          <a:p>
            <a:pPr marL="45720" indent="0">
              <a:buNone/>
            </a:pPr>
            <a:r>
              <a:rPr lang="en-US" dirty="0"/>
              <a:t>We are NOT eliminating or avoiding physical </a:t>
            </a:r>
            <a:r>
              <a:rPr lang="en-US" dirty="0" smtClean="0"/>
              <a:t>symptoms. </a:t>
            </a:r>
          </a:p>
          <a:p>
            <a:pPr marL="45720" indent="0">
              <a:buNone/>
            </a:pPr>
            <a:r>
              <a:rPr lang="en-US" dirty="0" smtClean="0"/>
              <a:t>We </a:t>
            </a:r>
            <a:r>
              <a:rPr lang="en-US" dirty="0"/>
              <a:t>are perceiving &amp; managing them through a different </a:t>
            </a:r>
            <a:r>
              <a:rPr lang="en-US" dirty="0" smtClean="0"/>
              <a:t>lens. </a:t>
            </a:r>
            <a:endParaRPr lang="en-US" dirty="0"/>
          </a:p>
          <a:p>
            <a:pPr marL="45720" indent="0">
              <a:buNone/>
            </a:pPr>
            <a:r>
              <a:rPr lang="en-US" dirty="0" smtClean="0"/>
              <a:t>If </a:t>
            </a:r>
            <a:r>
              <a:rPr lang="en-US" dirty="0"/>
              <a:t>you will stop telling your alarm center that there’s danger,  it will learn on its own not to push that danger </a:t>
            </a:r>
            <a:r>
              <a:rPr lang="en-US" dirty="0" smtClean="0"/>
              <a:t>button. </a:t>
            </a:r>
          </a:p>
          <a:p>
            <a:pPr marL="45720" indent="0">
              <a:buNone/>
            </a:pPr>
            <a:r>
              <a:rPr lang="en-US" dirty="0"/>
              <a:t>These  are  messages  to  try  out	</a:t>
            </a:r>
          </a:p>
          <a:p>
            <a:endParaRPr lang="en-US" dirty="0"/>
          </a:p>
          <a:p>
            <a:r>
              <a:rPr lang="en-US" dirty="0" smtClean="0"/>
              <a:t> </a:t>
            </a:r>
            <a:r>
              <a:rPr lang="en-US" dirty="0"/>
              <a:t>“I’m willing to feel uncomfortable” </a:t>
            </a:r>
          </a:p>
          <a:p>
            <a:r>
              <a:rPr lang="en-US" dirty="0"/>
              <a:t>  “I’m willing to feel unsure &amp; to not know what will happen” </a:t>
            </a:r>
          </a:p>
          <a:p>
            <a:r>
              <a:rPr lang="en-US" dirty="0" smtClean="0"/>
              <a:t> </a:t>
            </a:r>
            <a:r>
              <a:rPr lang="en-US" dirty="0"/>
              <a:t>“I’m willing to grab onto my courage &amp; do it”  </a:t>
            </a:r>
          </a:p>
          <a:p>
            <a:r>
              <a:rPr lang="en-US" dirty="0"/>
              <a:t>Reassurance and anxiety: short term decrease,  long term increase </a:t>
            </a:r>
          </a:p>
        </p:txBody>
      </p:sp>
    </p:spTree>
    <p:extLst>
      <p:ext uri="{BB962C8B-B14F-4D97-AF65-F5344CB8AC3E}">
        <p14:creationId xmlns:p14="http://schemas.microsoft.com/office/powerpoint/2010/main" val="1645199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into Unknown Territory</a:t>
            </a:r>
            <a:endParaRPr lang="en-US" dirty="0"/>
          </a:p>
        </p:txBody>
      </p:sp>
      <p:sp>
        <p:nvSpPr>
          <p:cNvPr id="3" name="Content Placeholder 2"/>
          <p:cNvSpPr>
            <a:spLocks noGrp="1"/>
          </p:cNvSpPr>
          <p:nvPr>
            <p:ph idx="1"/>
          </p:nvPr>
        </p:nvSpPr>
        <p:spPr/>
        <p:txBody>
          <a:bodyPr/>
          <a:lstStyle/>
          <a:p>
            <a:pPr marL="45720" indent="0">
              <a:buNone/>
            </a:pPr>
            <a:endParaRPr lang="en-US" dirty="0" smtClean="0"/>
          </a:p>
          <a:p>
            <a:pPr marL="45720" indent="0">
              <a:buNone/>
            </a:pPr>
            <a:r>
              <a:rPr lang="en-US" dirty="0" smtClean="0"/>
              <a:t> </a:t>
            </a:r>
            <a:r>
              <a:rPr lang="en-US" dirty="0"/>
              <a:t>Stop saying, “I’ve GOT to know that everything will turn out just right”  </a:t>
            </a:r>
            <a:endParaRPr lang="en-US" dirty="0" smtClean="0"/>
          </a:p>
          <a:p>
            <a:pPr marL="45720" indent="0">
              <a:buNone/>
            </a:pPr>
            <a:r>
              <a:rPr lang="en-US" dirty="0" smtClean="0"/>
              <a:t> </a:t>
            </a:r>
            <a:r>
              <a:rPr lang="en-US" dirty="0"/>
              <a:t>Start saying, “I’m WILLING to NOT KNOW how things are going to turn out”  </a:t>
            </a:r>
            <a:endParaRPr lang="en-US" dirty="0" smtClean="0"/>
          </a:p>
          <a:p>
            <a:pPr marL="45720" indent="0">
              <a:buNone/>
            </a:pPr>
            <a:endParaRPr lang="en-US" dirty="0" smtClean="0"/>
          </a:p>
          <a:p>
            <a:pPr marL="45720" indent="0">
              <a:buNone/>
            </a:pPr>
            <a:r>
              <a:rPr lang="en-US" dirty="0" smtClean="0"/>
              <a:t> </a:t>
            </a:r>
            <a:r>
              <a:rPr lang="en-US" dirty="0"/>
              <a:t>Stop saying, “I’ve got to feel comfortable”  </a:t>
            </a:r>
            <a:endParaRPr lang="en-US" dirty="0" smtClean="0"/>
          </a:p>
          <a:p>
            <a:pPr marL="45720" indent="0">
              <a:buNone/>
            </a:pPr>
            <a:r>
              <a:rPr lang="en-US" dirty="0" smtClean="0"/>
              <a:t> </a:t>
            </a:r>
            <a:r>
              <a:rPr lang="en-US" dirty="0"/>
              <a:t>Start saying, “I’m WILLING to feel UNCOMFORTABLE</a:t>
            </a:r>
          </a:p>
        </p:txBody>
      </p:sp>
    </p:spTree>
    <p:extLst>
      <p:ext uri="{BB962C8B-B14F-4D97-AF65-F5344CB8AC3E}">
        <p14:creationId xmlns:p14="http://schemas.microsoft.com/office/powerpoint/2010/main" val="4165493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247" y="468052"/>
            <a:ext cx="9144000" cy="1143000"/>
          </a:xfrm>
        </p:spPr>
        <p:txBody>
          <a:bodyPr>
            <a:normAutofit fontScale="90000"/>
          </a:bodyPr>
          <a:lstStyle/>
          <a:p>
            <a:r>
              <a:rPr lang="en-US" b="1" dirty="0" smtClean="0"/>
              <a:t>10  10  10 </a:t>
            </a:r>
            <a:r>
              <a:rPr lang="en-US" b="1" dirty="0" smtClean="0"/>
              <a:t/>
            </a:r>
            <a:br>
              <a:rPr lang="en-US" b="1" dirty="0" smtClean="0"/>
            </a:br>
            <a:r>
              <a:rPr lang="en-US" b="1" dirty="0" smtClean="0"/>
              <a:t/>
            </a:r>
            <a:br>
              <a:rPr lang="en-US" b="1" dirty="0" smtClean="0"/>
            </a:br>
            <a:r>
              <a:rPr lang="en-US" b="1" dirty="0" smtClean="0"/>
              <a:t>- Will what I am worried about  </a:t>
            </a:r>
            <a:r>
              <a:rPr lang="en-US" b="1" i="1" u="sng" dirty="0" smtClean="0"/>
              <a:t>matter</a:t>
            </a:r>
            <a:r>
              <a:rPr lang="en-US" b="1" dirty="0" smtClean="0"/>
              <a:t>  in:</a:t>
            </a:r>
            <a:r>
              <a:rPr lang="en-US" b="1" dirty="0" smtClean="0"/>
              <a:t> </a:t>
            </a:r>
            <a:endParaRPr lang="en-US" b="1" dirty="0"/>
          </a:p>
        </p:txBody>
      </p:sp>
      <p:sp>
        <p:nvSpPr>
          <p:cNvPr id="3" name="Content Placeholder 2"/>
          <p:cNvSpPr>
            <a:spLocks noGrp="1"/>
          </p:cNvSpPr>
          <p:nvPr>
            <p:ph idx="1"/>
          </p:nvPr>
        </p:nvSpPr>
        <p:spPr/>
        <p:txBody>
          <a:bodyPr/>
          <a:lstStyle/>
          <a:p>
            <a:pPr marL="45720" indent="0">
              <a:buNone/>
            </a:pPr>
            <a:endParaRPr lang="en-US" dirty="0" smtClean="0"/>
          </a:p>
          <a:p>
            <a:r>
              <a:rPr lang="en-US" dirty="0" smtClean="0"/>
              <a:t>10 minutes   </a:t>
            </a:r>
          </a:p>
          <a:p>
            <a:r>
              <a:rPr lang="en-US" dirty="0" smtClean="0"/>
              <a:t>10 hours  </a:t>
            </a:r>
          </a:p>
          <a:p>
            <a:r>
              <a:rPr lang="en-US" dirty="0" smtClean="0"/>
              <a:t>10 days </a:t>
            </a:r>
            <a:endParaRPr lang="en-US" dirty="0"/>
          </a:p>
        </p:txBody>
      </p:sp>
      <p:pic>
        <p:nvPicPr>
          <p:cNvPr id="4" name="Picture 3" descr="mitten by spevi - mitten, gloves, winter, col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010" y="2028224"/>
            <a:ext cx="5658009" cy="3987399"/>
          </a:xfrm>
          <a:prstGeom prst="rect">
            <a:avLst/>
          </a:prstGeom>
        </p:spPr>
      </p:pic>
    </p:spTree>
    <p:extLst>
      <p:ext uri="{BB962C8B-B14F-4D97-AF65-F5344CB8AC3E}">
        <p14:creationId xmlns:p14="http://schemas.microsoft.com/office/powerpoint/2010/main" val="1684895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342900"/>
            <a:ext cx="9144000" cy="6337300"/>
          </a:xfrm>
        </p:spPr>
        <p:txBody>
          <a:bodyPr>
            <a:normAutofit/>
          </a:bodyPr>
          <a:lstStyle/>
          <a:p>
            <a:pPr marL="45720" indent="0">
              <a:buNone/>
            </a:pPr>
            <a:r>
              <a:rPr lang="en-US" dirty="0" smtClean="0"/>
              <a:t>     As humans we are continually in search of the quickest, easiest, most convenient and least uncomfortable path to any given end.  The trouble with our smooth, well-ironed environment is that the REAL world has bumps…</a:t>
            </a:r>
            <a:r>
              <a:rPr lang="en-US" b="1" i="1" dirty="0" smtClean="0"/>
              <a:t>life</a:t>
            </a:r>
            <a:r>
              <a:rPr lang="en-US" dirty="0" smtClean="0"/>
              <a:t> has bumps. We can continue to detour around every approaching pothole, or we can accept and embrace the uncertainty that comes with daily life.  By doing so we train our brains to deal with ever-changing circumstances and unexpected life events. </a:t>
            </a:r>
          </a:p>
          <a:p>
            <a:pPr marL="45720" indent="0">
              <a:buNone/>
            </a:pPr>
            <a:endParaRPr lang="en-US" dirty="0" smtClean="0"/>
          </a:p>
          <a:p>
            <a:pPr marL="45720" indent="0">
              <a:buNone/>
            </a:pPr>
            <a:r>
              <a:rPr lang="en-US" dirty="0"/>
              <a:t>When you work with trainers or fitness coaches, they do not put you on the elliptical machine on a steady incline at a constant </a:t>
            </a:r>
            <a:r>
              <a:rPr lang="en-US" dirty="0" smtClean="0"/>
              <a:t>pace.</a:t>
            </a:r>
          </a:p>
          <a:p>
            <a:pPr marL="45720" indent="0">
              <a:buNone/>
            </a:pPr>
            <a:r>
              <a:rPr lang="en-US" dirty="0" smtClean="0"/>
              <a:t>They </a:t>
            </a:r>
            <a:r>
              <a:rPr lang="en-US" dirty="0"/>
              <a:t>put you on the </a:t>
            </a:r>
            <a:r>
              <a:rPr lang="en-US" dirty="0" smtClean="0"/>
              <a:t>exercise </a:t>
            </a:r>
            <a:r>
              <a:rPr lang="en-US" dirty="0"/>
              <a:t>ball and do their best to make you a little unstable. </a:t>
            </a:r>
            <a:endParaRPr lang="en-US" dirty="0" smtClean="0"/>
          </a:p>
          <a:p>
            <a:pPr marL="45720" indent="0">
              <a:buNone/>
            </a:pPr>
            <a:r>
              <a:rPr lang="en-US" dirty="0" smtClean="0"/>
              <a:t>Why</a:t>
            </a:r>
            <a:r>
              <a:rPr lang="en-US" dirty="0"/>
              <a:t>? T</a:t>
            </a:r>
            <a:r>
              <a:rPr lang="en-US" dirty="0" smtClean="0"/>
              <a:t>o </a:t>
            </a:r>
            <a:r>
              <a:rPr lang="en-US" dirty="0"/>
              <a:t>promote </a:t>
            </a:r>
            <a:r>
              <a:rPr lang="en-US" i="1" dirty="0"/>
              <a:t>disruptive change</a:t>
            </a:r>
            <a:r>
              <a:rPr lang="en-US" dirty="0"/>
              <a:t>. </a:t>
            </a:r>
            <a:endParaRPr lang="en-US" dirty="0" smtClean="0"/>
          </a:p>
          <a:p>
            <a:pPr marL="45720" indent="0">
              <a:buNone/>
            </a:pPr>
            <a:r>
              <a:rPr lang="en-US" dirty="0" smtClean="0"/>
              <a:t>That’s </a:t>
            </a:r>
            <a:r>
              <a:rPr lang="en-US" dirty="0"/>
              <a:t>how you build strength, build muscles, increase stamina, and improve balance and performance.</a:t>
            </a:r>
          </a:p>
        </p:txBody>
      </p:sp>
    </p:spTree>
    <p:extLst>
      <p:ext uri="{BB962C8B-B14F-4D97-AF65-F5344CB8AC3E}">
        <p14:creationId xmlns:p14="http://schemas.microsoft.com/office/powerpoint/2010/main" val="4168789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Breathe</a:t>
            </a:r>
            <a:endParaRPr lang="en-US" dirty="0"/>
          </a:p>
        </p:txBody>
      </p:sp>
      <p:sp>
        <p:nvSpPr>
          <p:cNvPr id="3" name="Content Placeholder 2"/>
          <p:cNvSpPr>
            <a:spLocks noGrp="1"/>
          </p:cNvSpPr>
          <p:nvPr>
            <p:ph idx="1"/>
          </p:nvPr>
        </p:nvSpPr>
        <p:spPr>
          <a:xfrm>
            <a:off x="1524000" y="1900822"/>
            <a:ext cx="9144000" cy="4487785"/>
          </a:xfrm>
        </p:spPr>
        <p:txBody>
          <a:bodyPr>
            <a:normAutofit lnSpcReduction="10000"/>
          </a:bodyPr>
          <a:lstStyle/>
          <a:p>
            <a:pPr marL="45720" indent="0">
              <a:buNone/>
            </a:pPr>
            <a:r>
              <a:rPr lang="en-US" dirty="0"/>
              <a:t>	</a:t>
            </a:r>
          </a:p>
          <a:p>
            <a:pPr marL="45720" indent="0" algn="ctr">
              <a:buNone/>
            </a:pPr>
            <a:r>
              <a:rPr lang="en-US" dirty="0"/>
              <a:t>  Simple, brief relaxation skills </a:t>
            </a:r>
            <a:r>
              <a:rPr lang="en-US" i="1" dirty="0"/>
              <a:t>to manage discomfort </a:t>
            </a:r>
            <a:r>
              <a:rPr lang="en-US" dirty="0"/>
              <a:t>as brain </a:t>
            </a:r>
            <a:r>
              <a:rPr lang="en-US" dirty="0" smtClean="0"/>
              <a:t>relearns. </a:t>
            </a:r>
            <a:r>
              <a:rPr lang="en-US" sz="1600" dirty="0" smtClean="0"/>
              <a:t>Example: </a:t>
            </a:r>
            <a:r>
              <a:rPr lang="en-US" sz="1600" dirty="0" err="1" smtClean="0"/>
              <a:t>GoNoodle</a:t>
            </a:r>
            <a:r>
              <a:rPr lang="en-US" sz="1600" dirty="0" smtClean="0"/>
              <a:t>, progressive relaxation, body scan, guided meditations, yoga</a:t>
            </a:r>
          </a:p>
          <a:p>
            <a:pPr marL="45720" indent="0">
              <a:buNone/>
            </a:pPr>
            <a:r>
              <a:rPr lang="en-US" dirty="0" smtClean="0"/>
              <a:t> </a:t>
            </a:r>
          </a:p>
          <a:p>
            <a:pPr marL="45720" indent="0">
              <a:buNone/>
            </a:pPr>
            <a:r>
              <a:rPr lang="en-US" dirty="0"/>
              <a:t>  </a:t>
            </a:r>
            <a:r>
              <a:rPr lang="en-US" dirty="0" smtClean="0"/>
              <a:t>Parents &amp; Teachers </a:t>
            </a:r>
            <a:r>
              <a:rPr lang="en-US" dirty="0"/>
              <a:t>get to </a:t>
            </a:r>
            <a:r>
              <a:rPr lang="en-US" dirty="0" smtClean="0"/>
              <a:t>MODEL </a:t>
            </a:r>
            <a:r>
              <a:rPr lang="en-US" dirty="0"/>
              <a:t>staying calm when their </a:t>
            </a:r>
            <a:r>
              <a:rPr lang="en-US" dirty="0" smtClean="0"/>
              <a:t>child/student escalates through breathing in front of them. </a:t>
            </a:r>
          </a:p>
          <a:p>
            <a:pPr marL="45720" indent="0">
              <a:buNone/>
            </a:pPr>
            <a:r>
              <a:rPr lang="en-US" dirty="0" smtClean="0"/>
              <a:t> </a:t>
            </a:r>
            <a:r>
              <a:rPr lang="en-US" dirty="0"/>
              <a:t>E</a:t>
            </a:r>
            <a:r>
              <a:rPr lang="en-US" dirty="0" smtClean="0"/>
              <a:t>xperiment </a:t>
            </a:r>
            <a:r>
              <a:rPr lang="en-US" dirty="0"/>
              <a:t>with new </a:t>
            </a:r>
            <a:r>
              <a:rPr lang="en-US" dirty="0" smtClean="0"/>
              <a:t>activities until you find one that fits, adding variety also helps. </a:t>
            </a:r>
          </a:p>
          <a:p>
            <a:pPr marL="45720" indent="0" algn="ctr">
              <a:buNone/>
            </a:pPr>
            <a:r>
              <a:rPr lang="en-US" dirty="0" smtClean="0">
                <a:solidFill>
                  <a:schemeClr val="accent1"/>
                </a:solidFill>
              </a:rPr>
              <a:t> Integrate DAILY.. 10 minutes of breathing time dedicated to regulating body sensations. </a:t>
            </a:r>
          </a:p>
          <a:p>
            <a:pPr marL="45720" indent="0">
              <a:buNone/>
            </a:pPr>
            <a:r>
              <a:rPr lang="en-US" dirty="0" smtClean="0"/>
              <a:t>  This creates mastery of the skill of breathing/calming so that it can easily be used when needed in a “anxious moment.” </a:t>
            </a:r>
            <a:endParaRPr lang="en-US" dirty="0"/>
          </a:p>
        </p:txBody>
      </p:sp>
    </p:spTree>
    <p:extLst>
      <p:ext uri="{BB962C8B-B14F-4D97-AF65-F5344CB8AC3E}">
        <p14:creationId xmlns:p14="http://schemas.microsoft.com/office/powerpoint/2010/main" val="791616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Know What You Want</a:t>
            </a:r>
            <a:endParaRPr lang="en-US" dirty="0"/>
          </a:p>
        </p:txBody>
      </p:sp>
      <p:sp>
        <p:nvSpPr>
          <p:cNvPr id="3" name="Content Placeholder 2"/>
          <p:cNvSpPr>
            <a:spLocks noGrp="1"/>
          </p:cNvSpPr>
          <p:nvPr>
            <p:ph idx="1"/>
          </p:nvPr>
        </p:nvSpPr>
        <p:spPr/>
        <p:txBody>
          <a:bodyPr>
            <a:normAutofit/>
          </a:bodyPr>
          <a:lstStyle/>
          <a:p>
            <a:pPr marL="45720" indent="0">
              <a:buNone/>
            </a:pPr>
            <a:r>
              <a:rPr lang="en-US" dirty="0"/>
              <a:t>	</a:t>
            </a:r>
            <a:r>
              <a:rPr lang="en-US" dirty="0" smtClean="0"/>
              <a:t>Reaching </a:t>
            </a:r>
            <a:r>
              <a:rPr lang="en-US" dirty="0"/>
              <a:t>a goal requires finding a “WANT-TO” &amp; then figuring out steps that will get you </a:t>
            </a:r>
            <a:r>
              <a:rPr lang="en-US" dirty="0" smtClean="0"/>
              <a:t>there.</a:t>
            </a:r>
          </a:p>
          <a:p>
            <a:pPr marL="45720" indent="0">
              <a:buNone/>
            </a:pPr>
            <a:r>
              <a:rPr lang="en-US" dirty="0" smtClean="0"/>
              <a:t>ASK:</a:t>
            </a:r>
          </a:p>
          <a:p>
            <a:pPr marL="502920" indent="-457200">
              <a:buFont typeface="+mj-lt"/>
              <a:buAutoNum type="arabicPeriod"/>
            </a:pPr>
            <a:r>
              <a:rPr lang="en-US" dirty="0" smtClean="0"/>
              <a:t>What do I want?</a:t>
            </a:r>
          </a:p>
          <a:p>
            <a:pPr marL="502920" indent="-457200">
              <a:buFont typeface="+mj-lt"/>
              <a:buAutoNum type="arabicPeriod"/>
            </a:pPr>
            <a:r>
              <a:rPr lang="en-US" dirty="0" smtClean="0"/>
              <a:t>What am I doing to get what I want?</a:t>
            </a:r>
          </a:p>
          <a:p>
            <a:pPr marL="502920" indent="-457200">
              <a:buFont typeface="+mj-lt"/>
              <a:buAutoNum type="arabicPeriod"/>
            </a:pPr>
            <a:r>
              <a:rPr lang="en-US" dirty="0" smtClean="0"/>
              <a:t>Is it working?</a:t>
            </a:r>
          </a:p>
          <a:p>
            <a:pPr marL="502920" indent="-457200">
              <a:buFont typeface="+mj-lt"/>
              <a:buAutoNum type="arabicPeriod"/>
            </a:pPr>
            <a:r>
              <a:rPr lang="en-US" dirty="0" smtClean="0"/>
              <a:t>If it is not working, what do I need to do differently?</a:t>
            </a:r>
          </a:p>
          <a:p>
            <a:pPr marL="45720" indent="0">
              <a:buNone/>
            </a:pPr>
            <a:r>
              <a:rPr lang="en-US" dirty="0" smtClean="0"/>
              <a:t> </a:t>
            </a:r>
            <a:endParaRPr lang="en-US" dirty="0"/>
          </a:p>
        </p:txBody>
      </p:sp>
    </p:spTree>
    <p:extLst>
      <p:ext uri="{BB962C8B-B14F-4D97-AF65-F5344CB8AC3E}">
        <p14:creationId xmlns:p14="http://schemas.microsoft.com/office/powerpoint/2010/main" val="1115106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5720" indent="0">
              <a:buNone/>
            </a:pPr>
            <a:r>
              <a:rPr lang="en-US" dirty="0"/>
              <a:t>How  to  get  what  you  </a:t>
            </a:r>
            <a:r>
              <a:rPr lang="en-US" dirty="0" smtClean="0"/>
              <a:t>want.</a:t>
            </a:r>
            <a:r>
              <a:rPr lang="en-US" dirty="0"/>
              <a:t>	</a:t>
            </a:r>
          </a:p>
          <a:p>
            <a:pPr marL="45720" indent="0">
              <a:buNone/>
            </a:pPr>
            <a:r>
              <a:rPr lang="en-US" dirty="0"/>
              <a:t>-  Deliberately choose to do what’s hard &amp; </a:t>
            </a:r>
            <a:r>
              <a:rPr lang="en-US" dirty="0" smtClean="0"/>
              <a:t>uncomfortable. </a:t>
            </a:r>
            <a:endParaRPr lang="en-US" dirty="0"/>
          </a:p>
          <a:p>
            <a:pPr>
              <a:buFontTx/>
              <a:buChar char="-"/>
            </a:pPr>
            <a:r>
              <a:rPr lang="en-US" i="1" u="sng" dirty="0" smtClean="0"/>
              <a:t>Worry </a:t>
            </a:r>
            <a:r>
              <a:rPr lang="en-US" i="1" u="sng" dirty="0"/>
              <a:t>must show up </a:t>
            </a:r>
            <a:r>
              <a:rPr lang="en-US" dirty="0"/>
              <a:t>if you are to learn a new way to manage </a:t>
            </a:r>
            <a:r>
              <a:rPr lang="en-US" dirty="0" smtClean="0"/>
              <a:t>worry. </a:t>
            </a:r>
            <a:endParaRPr lang="en-US" dirty="0"/>
          </a:p>
          <a:p>
            <a:pPr>
              <a:buFontTx/>
              <a:buChar char="-"/>
            </a:pPr>
            <a:r>
              <a:rPr lang="en-US" dirty="0" smtClean="0"/>
              <a:t>Trying </a:t>
            </a:r>
            <a:r>
              <a:rPr lang="en-US" dirty="0"/>
              <a:t>new things is a good way to get worry to show </a:t>
            </a:r>
            <a:r>
              <a:rPr lang="en-US" dirty="0" smtClean="0"/>
              <a:t>up. </a:t>
            </a:r>
          </a:p>
          <a:p>
            <a:pPr>
              <a:buFontTx/>
              <a:buChar char="-"/>
            </a:pPr>
            <a:r>
              <a:rPr lang="en-US" dirty="0" smtClean="0"/>
              <a:t> </a:t>
            </a:r>
            <a:r>
              <a:rPr lang="en-US" dirty="0"/>
              <a:t>Pick </a:t>
            </a:r>
            <a:r>
              <a:rPr lang="en-US" i="1" u="sng" dirty="0"/>
              <a:t>goals</a:t>
            </a:r>
            <a:r>
              <a:rPr lang="en-US" dirty="0"/>
              <a:t> that you </a:t>
            </a:r>
            <a:r>
              <a:rPr lang="en-US" i="1" dirty="0"/>
              <a:t>really </a:t>
            </a:r>
            <a:r>
              <a:rPr lang="en-US" i="1" dirty="0" smtClean="0"/>
              <a:t>do want </a:t>
            </a:r>
            <a:r>
              <a:rPr lang="en-US" i="1" dirty="0"/>
              <a:t>to </a:t>
            </a:r>
            <a:r>
              <a:rPr lang="en-US" i="1" dirty="0" smtClean="0"/>
              <a:t>accomplish </a:t>
            </a:r>
            <a:r>
              <a:rPr lang="en-US" dirty="0" smtClean="0"/>
              <a:t>because then</a:t>
            </a:r>
            <a:r>
              <a:rPr lang="en-US" dirty="0"/>
              <a:t> </a:t>
            </a:r>
            <a:r>
              <a:rPr lang="en-US" dirty="0" smtClean="0"/>
              <a:t>you will </a:t>
            </a:r>
            <a:r>
              <a:rPr lang="en-US" dirty="0"/>
              <a:t>feel more motivated to face your worries </a:t>
            </a:r>
            <a:endParaRPr lang="en-US" dirty="0" smtClean="0"/>
          </a:p>
        </p:txBody>
      </p:sp>
    </p:spTree>
    <p:extLst>
      <p:ext uri="{BB962C8B-B14F-4D97-AF65-F5344CB8AC3E}">
        <p14:creationId xmlns:p14="http://schemas.microsoft.com/office/powerpoint/2010/main" val="2306829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Bridge Back to Your Successes</a:t>
            </a:r>
            <a:endParaRPr lang="en-US" dirty="0"/>
          </a:p>
        </p:txBody>
      </p:sp>
      <p:sp>
        <p:nvSpPr>
          <p:cNvPr id="3" name="Content Placeholder 2"/>
          <p:cNvSpPr>
            <a:spLocks noGrp="1"/>
          </p:cNvSpPr>
          <p:nvPr>
            <p:ph idx="1"/>
          </p:nvPr>
        </p:nvSpPr>
        <p:spPr>
          <a:xfrm>
            <a:off x="1524000" y="1900822"/>
            <a:ext cx="9144000" cy="4695049"/>
          </a:xfrm>
        </p:spPr>
        <p:txBody>
          <a:bodyPr>
            <a:normAutofit/>
          </a:bodyPr>
          <a:lstStyle/>
          <a:p>
            <a:pPr marL="45720" indent="0" algn="ctr">
              <a:buNone/>
            </a:pPr>
            <a:r>
              <a:rPr lang="en-US" dirty="0"/>
              <a:t> </a:t>
            </a:r>
            <a:endParaRPr lang="en-US" dirty="0" smtClean="0"/>
          </a:p>
          <a:p>
            <a:pPr marL="45720" indent="0" algn="ctr">
              <a:buNone/>
            </a:pPr>
            <a:r>
              <a:rPr lang="en-US" dirty="0" smtClean="0"/>
              <a:t> Anxious </a:t>
            </a:r>
            <a:r>
              <a:rPr lang="en-US" dirty="0"/>
              <a:t>children suffer from </a:t>
            </a:r>
            <a:r>
              <a:rPr lang="en-US" dirty="0" smtClean="0"/>
              <a:t>amnesia…. </a:t>
            </a:r>
          </a:p>
          <a:p>
            <a:pPr marL="45720" indent="0" algn="ctr">
              <a:buNone/>
            </a:pPr>
            <a:endParaRPr lang="en-US" dirty="0" smtClean="0"/>
          </a:p>
          <a:p>
            <a:pPr marL="45720" indent="0" algn="ctr">
              <a:buNone/>
            </a:pPr>
            <a:r>
              <a:rPr lang="en-US" dirty="0" smtClean="0"/>
              <a:t>When they are in a state of anxiousness they are not thinking</a:t>
            </a:r>
          </a:p>
          <a:p>
            <a:pPr marL="45720" indent="0" algn="ctr">
              <a:buNone/>
            </a:pPr>
            <a:r>
              <a:rPr lang="en-US" dirty="0" smtClean="0"/>
              <a:t> with their </a:t>
            </a:r>
            <a:r>
              <a:rPr lang="en-US" dirty="0" smtClean="0">
                <a:solidFill>
                  <a:schemeClr val="accent1"/>
                </a:solidFill>
              </a:rPr>
              <a:t>Cognitive Brain</a:t>
            </a:r>
            <a:r>
              <a:rPr lang="en-US" dirty="0" smtClean="0"/>
              <a:t>, </a:t>
            </a:r>
          </a:p>
          <a:p>
            <a:pPr marL="45720" indent="0" algn="ctr">
              <a:buNone/>
            </a:pPr>
            <a:r>
              <a:rPr lang="en-US" dirty="0" smtClean="0"/>
              <a:t>they are </a:t>
            </a:r>
            <a:r>
              <a:rPr lang="en-US" i="1" dirty="0" smtClean="0"/>
              <a:t>reacting</a:t>
            </a:r>
            <a:r>
              <a:rPr lang="en-US" dirty="0" smtClean="0"/>
              <a:t> </a:t>
            </a:r>
          </a:p>
          <a:p>
            <a:pPr marL="45720" indent="0" algn="ctr">
              <a:buNone/>
            </a:pPr>
            <a:r>
              <a:rPr lang="en-US" dirty="0" smtClean="0"/>
              <a:t>with their </a:t>
            </a:r>
            <a:r>
              <a:rPr lang="en-US" dirty="0" smtClean="0">
                <a:solidFill>
                  <a:schemeClr val="accent1"/>
                </a:solidFill>
              </a:rPr>
              <a:t>Emotional and Instinctual Brain </a:t>
            </a:r>
            <a:r>
              <a:rPr lang="en-US" dirty="0" smtClean="0"/>
              <a:t>(Fight, Flight or Freeze)</a:t>
            </a:r>
          </a:p>
          <a:p>
            <a:pPr marL="45720" indent="0" algn="ctr">
              <a:buNone/>
            </a:pPr>
            <a:endParaRPr lang="en-US" dirty="0" smtClean="0"/>
          </a:p>
        </p:txBody>
      </p:sp>
    </p:spTree>
    <p:extLst>
      <p:ext uri="{BB962C8B-B14F-4D97-AF65-F5344CB8AC3E}">
        <p14:creationId xmlns:p14="http://schemas.microsoft.com/office/powerpoint/2010/main" val="3506631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45720" indent="0">
              <a:buNone/>
            </a:pPr>
            <a:r>
              <a:rPr lang="en-US" dirty="0"/>
              <a:t>Help kids learn from new experiences &amp; create a pattern of remembering by</a:t>
            </a:r>
          </a:p>
          <a:p>
            <a:pPr marL="45720" indent="0">
              <a:buNone/>
            </a:pPr>
            <a:r>
              <a:rPr lang="en-US" dirty="0"/>
              <a:t> </a:t>
            </a:r>
            <a:r>
              <a:rPr lang="en-US" u="sng" dirty="0"/>
              <a:t>reminding them of  their past successes</a:t>
            </a:r>
            <a:r>
              <a:rPr lang="en-US" dirty="0"/>
              <a:t>:  	</a:t>
            </a:r>
          </a:p>
          <a:p>
            <a:pPr marL="45720" indent="0">
              <a:buNone/>
            </a:pPr>
            <a:r>
              <a:rPr lang="en-US" dirty="0" smtClean="0"/>
              <a:t>1.  </a:t>
            </a:r>
            <a:r>
              <a:rPr lang="en-US" dirty="0"/>
              <a:t>What can you do now (automatically) that you couldn’t do a few years ago?  </a:t>
            </a:r>
          </a:p>
          <a:p>
            <a:pPr marL="45720" indent="0">
              <a:buNone/>
            </a:pPr>
            <a:r>
              <a:rPr lang="en-US" dirty="0"/>
              <a:t> </a:t>
            </a:r>
            <a:r>
              <a:rPr lang="en-US" dirty="0" smtClean="0"/>
              <a:t>2. Can </a:t>
            </a:r>
            <a:r>
              <a:rPr lang="en-US" dirty="0"/>
              <a:t>you remember something that was really challenging when you first </a:t>
            </a:r>
            <a:r>
              <a:rPr lang="en-US" dirty="0" smtClean="0"/>
              <a:t>   tried </a:t>
            </a:r>
            <a:r>
              <a:rPr lang="en-US" dirty="0"/>
              <a:t>it but now seems simple?  </a:t>
            </a:r>
          </a:p>
          <a:p>
            <a:pPr marL="45720" indent="0">
              <a:buNone/>
            </a:pPr>
            <a:r>
              <a:rPr lang="en-US" dirty="0"/>
              <a:t>  </a:t>
            </a:r>
            <a:r>
              <a:rPr lang="en-US" dirty="0" smtClean="0"/>
              <a:t>3. Make </a:t>
            </a:r>
            <a:r>
              <a:rPr lang="en-US" dirty="0"/>
              <a:t>a list of accomplishments that make you proud.  </a:t>
            </a:r>
            <a:endParaRPr lang="en-US" dirty="0" smtClean="0"/>
          </a:p>
          <a:p>
            <a:pPr marL="45720" indent="0">
              <a:buNone/>
            </a:pPr>
            <a:r>
              <a:rPr lang="en-US" dirty="0"/>
              <a:t>	</a:t>
            </a:r>
            <a:r>
              <a:rPr lang="en-US" dirty="0" smtClean="0"/>
              <a:t>•</a:t>
            </a:r>
            <a:r>
              <a:rPr lang="en-US" dirty="0"/>
              <a:t>  Learned to ride a bike?  </a:t>
            </a:r>
            <a:endParaRPr lang="en-US" dirty="0" smtClean="0"/>
          </a:p>
          <a:p>
            <a:pPr marL="45720" indent="0">
              <a:buNone/>
            </a:pPr>
            <a:r>
              <a:rPr lang="en-US" dirty="0"/>
              <a:t>	</a:t>
            </a:r>
            <a:r>
              <a:rPr lang="en-US" dirty="0" smtClean="0"/>
              <a:t>•</a:t>
            </a:r>
            <a:r>
              <a:rPr lang="en-US" dirty="0"/>
              <a:t>  Mastered your times tables?  </a:t>
            </a:r>
            <a:endParaRPr lang="en-US" dirty="0" smtClean="0"/>
          </a:p>
          <a:p>
            <a:pPr marL="45720" indent="0">
              <a:buNone/>
            </a:pPr>
            <a:r>
              <a:rPr lang="en-US" dirty="0"/>
              <a:t>	</a:t>
            </a:r>
            <a:r>
              <a:rPr lang="en-US" dirty="0" smtClean="0"/>
              <a:t>•</a:t>
            </a:r>
            <a:r>
              <a:rPr lang="en-US" dirty="0"/>
              <a:t>  Went </a:t>
            </a:r>
            <a:r>
              <a:rPr lang="en-US" dirty="0" smtClean="0"/>
              <a:t>to </a:t>
            </a:r>
            <a:r>
              <a:rPr lang="en-US" dirty="0"/>
              <a:t>camp (and had fun!)? </a:t>
            </a:r>
          </a:p>
          <a:p>
            <a:endParaRPr lang="en-US" dirty="0"/>
          </a:p>
        </p:txBody>
      </p:sp>
    </p:spTree>
    <p:extLst>
      <p:ext uri="{BB962C8B-B14F-4D97-AF65-F5344CB8AC3E}">
        <p14:creationId xmlns:p14="http://schemas.microsoft.com/office/powerpoint/2010/main" val="3320416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Reminder Bridges</a:t>
            </a:r>
            <a:endParaRPr lang="en-US" dirty="0"/>
          </a:p>
        </p:txBody>
      </p:sp>
      <p:sp>
        <p:nvSpPr>
          <p:cNvPr id="3" name="Content Placeholder 2"/>
          <p:cNvSpPr>
            <a:spLocks noGrp="1"/>
          </p:cNvSpPr>
          <p:nvPr>
            <p:ph idx="1"/>
          </p:nvPr>
        </p:nvSpPr>
        <p:spPr/>
        <p:txBody>
          <a:bodyPr>
            <a:normAutofit fontScale="55000" lnSpcReduction="20000"/>
          </a:bodyPr>
          <a:lstStyle/>
          <a:p>
            <a:pPr marL="45720" indent="0">
              <a:buNone/>
            </a:pPr>
            <a:endParaRPr lang="en-US" dirty="0"/>
          </a:p>
          <a:p>
            <a:r>
              <a:rPr lang="en-US" dirty="0"/>
              <a:t>A month ago I bought a new pair of hiking boots. My old boots lasted a decade, and I loved them. But they fell apart this fall, and I said a sad goodbye.</a:t>
            </a:r>
          </a:p>
          <a:p>
            <a:r>
              <a:rPr lang="en-US" dirty="0"/>
              <a:t>Having comfortable boots is a big deal for hikers, so I was nervous about the purchase.</a:t>
            </a:r>
          </a:p>
          <a:p>
            <a:r>
              <a:rPr lang="en-US" dirty="0"/>
              <a:t>My new boots felt good when I wore them in the store, but the first time out, the arch felt a bit high and intrusive. I focused on this sensation as I hiked. I talked about it to my husband. I began to panic a bit inside. Then, miraculously, my foot somehow adjusted. It eased into the arch of the boot, and I relaxed into my purchase.</a:t>
            </a:r>
          </a:p>
          <a:p>
            <a:r>
              <a:rPr lang="en-US" dirty="0"/>
              <a:t>This past weekend, I put the boots on again to take a walk in the woods. And the arch in the right foot felt uncomfortably high.</a:t>
            </a:r>
          </a:p>
          <a:p>
            <a:r>
              <a:rPr lang="en-US" dirty="0"/>
              <a:t>I walked around the house, testing them out. I expressed my concern to my husband, who commented that the conversation sounded very familiar. I left for my walk, concerned about the fit, maybe even a bit obsessed.</a:t>
            </a:r>
          </a:p>
          <a:p>
            <a:r>
              <a:rPr lang="en-US" dirty="0"/>
              <a:t>And about two miles in, my foot made peace with the arch in the boot. It felt great. Again.</a:t>
            </a:r>
          </a:p>
          <a:p>
            <a:r>
              <a:rPr lang="en-US" dirty="0"/>
              <a:t>“Just like the last time,” my husband said when I came home and happily reported the outcome.</a:t>
            </a:r>
          </a:p>
          <a:p>
            <a:r>
              <a:rPr lang="en-US" dirty="0"/>
              <a:t>I am toying with the idea of putting a note to myself in my boot, reminding me of this process. I </a:t>
            </a:r>
            <a:r>
              <a:rPr lang="en-US" i="1" dirty="0"/>
              <a:t>think</a:t>
            </a:r>
            <a:r>
              <a:rPr lang="en-US" dirty="0"/>
              <a:t> I’ll remember they fit well, but I’m not convinced.</a:t>
            </a:r>
          </a:p>
          <a:p>
            <a:r>
              <a:rPr lang="en-US" dirty="0"/>
              <a:t>Why? Because worry makes you forget.</a:t>
            </a:r>
          </a:p>
          <a:p>
            <a:pPr marL="45720" indent="0">
              <a:buNone/>
            </a:pPr>
            <a:endParaRPr lang="en-US" dirty="0"/>
          </a:p>
        </p:txBody>
      </p:sp>
    </p:spTree>
    <p:extLst>
      <p:ext uri="{BB962C8B-B14F-4D97-AF65-F5344CB8AC3E}">
        <p14:creationId xmlns:p14="http://schemas.microsoft.com/office/powerpoint/2010/main" val="3013803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Take Action on Your Plan</a:t>
            </a:r>
            <a:endParaRPr lang="en-US" dirty="0"/>
          </a:p>
        </p:txBody>
      </p:sp>
      <p:sp>
        <p:nvSpPr>
          <p:cNvPr id="3" name="Content Placeholder 2"/>
          <p:cNvSpPr>
            <a:spLocks noGrp="1"/>
          </p:cNvSpPr>
          <p:nvPr>
            <p:ph idx="1"/>
          </p:nvPr>
        </p:nvSpPr>
        <p:spPr>
          <a:xfrm>
            <a:off x="1524000" y="1900822"/>
            <a:ext cx="9144000" cy="4780393"/>
          </a:xfrm>
        </p:spPr>
        <p:txBody>
          <a:bodyPr/>
          <a:lstStyle/>
          <a:p>
            <a:pPr marL="45720" indent="0">
              <a:buNone/>
            </a:pPr>
            <a:r>
              <a:rPr lang="en-US" dirty="0"/>
              <a:t>	</a:t>
            </a:r>
            <a:endParaRPr lang="en-US" dirty="0" smtClean="0"/>
          </a:p>
          <a:p>
            <a:pPr marL="45720" indent="0">
              <a:buNone/>
            </a:pPr>
            <a:r>
              <a:rPr lang="en-US" dirty="0" smtClean="0"/>
              <a:t>Have </a:t>
            </a:r>
            <a:r>
              <a:rPr lang="en-US" dirty="0"/>
              <a:t>a written, step-by-step </a:t>
            </a:r>
            <a:r>
              <a:rPr lang="en-US" dirty="0" smtClean="0"/>
              <a:t>plan for the child to handle a certain worry. </a:t>
            </a:r>
          </a:p>
          <a:p>
            <a:pPr marL="45720" indent="0">
              <a:buNone/>
            </a:pPr>
            <a:r>
              <a:rPr lang="en-US" dirty="0" smtClean="0"/>
              <a:t>The </a:t>
            </a:r>
            <a:r>
              <a:rPr lang="en-US" dirty="0"/>
              <a:t>emphasis is on </a:t>
            </a:r>
            <a:r>
              <a:rPr lang="en-US" dirty="0" smtClean="0"/>
              <a:t>the child’s ability to solve their problem.</a:t>
            </a:r>
          </a:p>
          <a:p>
            <a:pPr marL="45720" indent="0">
              <a:buNone/>
            </a:pPr>
            <a:r>
              <a:rPr lang="en-US" dirty="0" smtClean="0"/>
              <a:t> Example:  Do a speech in front of the class.</a:t>
            </a:r>
          </a:p>
          <a:p>
            <a:pPr marL="45720" indent="0">
              <a:buNone/>
            </a:pPr>
            <a:endParaRPr lang="en-US" dirty="0"/>
          </a:p>
        </p:txBody>
      </p:sp>
      <p:graphicFrame>
        <p:nvGraphicFramePr>
          <p:cNvPr id="4" name="Diagram 3"/>
          <p:cNvGraphicFramePr/>
          <p:nvPr>
            <p:extLst>
              <p:ext uri="{D42A27DB-BD31-4B8C-83A1-F6EECF244321}">
                <p14:modId xmlns:p14="http://schemas.microsoft.com/office/powerpoint/2010/main" val="1529198562"/>
              </p:ext>
            </p:extLst>
          </p:nvPr>
        </p:nvGraphicFramePr>
        <p:xfrm>
          <a:off x="1873504" y="208517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585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a:t>
            </a:r>
            <a:br>
              <a:rPr lang="en-US" dirty="0" smtClean="0"/>
            </a:br>
            <a:r>
              <a:rPr lang="en-US" dirty="0" smtClean="0"/>
              <a:t>Steps to Help Kids Overcome Anxiety</a:t>
            </a:r>
            <a:endParaRPr lang="en-US" dirty="0"/>
          </a:p>
        </p:txBody>
      </p:sp>
      <p:sp>
        <p:nvSpPr>
          <p:cNvPr id="3" name="Content Placeholder 2"/>
          <p:cNvSpPr>
            <a:spLocks noGrp="1"/>
          </p:cNvSpPr>
          <p:nvPr>
            <p:ph idx="1"/>
          </p:nvPr>
        </p:nvSpPr>
        <p:spPr>
          <a:xfrm>
            <a:off x="1524000" y="2193431"/>
            <a:ext cx="9144000" cy="4114800"/>
          </a:xfrm>
        </p:spPr>
        <p:txBody>
          <a:bodyPr>
            <a:normAutofit/>
          </a:bodyPr>
          <a:lstStyle/>
          <a:p>
            <a:pPr marL="502920" indent="-457200">
              <a:buAutoNum type="arabicPeriod"/>
            </a:pPr>
            <a:r>
              <a:rPr lang="en-US" dirty="0" smtClean="0"/>
              <a:t>Expect worry to show up</a:t>
            </a:r>
          </a:p>
          <a:p>
            <a:pPr marL="502920" indent="-457200">
              <a:buAutoNum type="arabicPeriod"/>
            </a:pPr>
            <a:r>
              <a:rPr lang="en-US" dirty="0" smtClean="0"/>
              <a:t>Talk to your worries so they can’t ruin/run the show</a:t>
            </a:r>
          </a:p>
          <a:p>
            <a:pPr marL="502920" indent="-457200">
              <a:buAutoNum type="arabicPeriod"/>
            </a:pPr>
            <a:r>
              <a:rPr lang="en-US" dirty="0" smtClean="0"/>
              <a:t>Be willing to feel unsure and uncomfortable along the way</a:t>
            </a:r>
          </a:p>
          <a:p>
            <a:pPr marL="502920" indent="-457200">
              <a:buAutoNum type="arabicPeriod"/>
            </a:pPr>
            <a:r>
              <a:rPr lang="en-US" dirty="0" smtClean="0"/>
              <a:t>Let your breathing skills support you</a:t>
            </a:r>
          </a:p>
          <a:p>
            <a:pPr marL="502920" indent="-457200">
              <a:buAutoNum type="arabicPeriod"/>
            </a:pPr>
            <a:r>
              <a:rPr lang="en-US" dirty="0" smtClean="0"/>
              <a:t>Know what you want to accomplish</a:t>
            </a:r>
          </a:p>
          <a:p>
            <a:pPr marL="502920" indent="-457200">
              <a:buAutoNum type="arabicPeriod"/>
            </a:pPr>
            <a:r>
              <a:rPr lang="en-US" dirty="0" smtClean="0"/>
              <a:t>Remember past successes that can help you</a:t>
            </a:r>
            <a:endParaRPr lang="en-US" dirty="0"/>
          </a:p>
        </p:txBody>
      </p:sp>
    </p:spTree>
    <p:extLst>
      <p:ext uri="{BB962C8B-B14F-4D97-AF65-F5344CB8AC3E}">
        <p14:creationId xmlns:p14="http://schemas.microsoft.com/office/powerpoint/2010/main" val="3751183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06880" y="297428"/>
            <a:ext cx="9144000" cy="2101347"/>
          </a:xfrm>
        </p:spPr>
        <p:txBody>
          <a:bodyPr/>
          <a:lstStyle/>
          <a:p>
            <a:pPr algn="ctr"/>
            <a:r>
              <a:rPr lang="en-US" dirty="0"/>
              <a:t>Parenting  </a:t>
            </a:r>
            <a:r>
              <a:rPr lang="en-US" dirty="0" smtClean="0"/>
              <a:t>Patterns </a:t>
            </a:r>
            <a:r>
              <a:rPr lang="en-US" dirty="0"/>
              <a:t> that   Make  Sense     …&amp;  DON’T  WORK	</a:t>
            </a:r>
            <a:br>
              <a:rPr lang="en-US" dirty="0"/>
            </a:br>
            <a:endParaRPr lang="en-US" dirty="0"/>
          </a:p>
        </p:txBody>
      </p:sp>
      <p:sp>
        <p:nvSpPr>
          <p:cNvPr id="5" name="Content Placeholder 4"/>
          <p:cNvSpPr>
            <a:spLocks noGrp="1"/>
          </p:cNvSpPr>
          <p:nvPr>
            <p:ph idx="1"/>
          </p:nvPr>
        </p:nvSpPr>
        <p:spPr>
          <a:xfrm>
            <a:off x="1524000" y="2260600"/>
            <a:ext cx="9144000" cy="4114800"/>
          </a:xfrm>
        </p:spPr>
        <p:txBody>
          <a:bodyPr/>
          <a:lstStyle/>
          <a:p>
            <a:pPr marL="45720" indent="0">
              <a:buNone/>
            </a:pPr>
            <a:r>
              <a:rPr lang="en-US" dirty="0" smtClean="0"/>
              <a:t>Reassuring</a:t>
            </a:r>
            <a:r>
              <a:rPr lang="en-US" dirty="0"/>
              <a:t>, rescuing &amp; overprotecting </a:t>
            </a:r>
            <a:endParaRPr lang="en-US" dirty="0" smtClean="0"/>
          </a:p>
          <a:p>
            <a:pPr marL="45720" indent="0">
              <a:buNone/>
            </a:pPr>
            <a:r>
              <a:rPr lang="en-US" dirty="0" smtClean="0"/>
              <a:t>Providing certainty in their child’s world </a:t>
            </a:r>
            <a:endParaRPr lang="en-US" dirty="0"/>
          </a:p>
          <a:p>
            <a:pPr marL="45720" indent="0">
              <a:buNone/>
            </a:pPr>
            <a:r>
              <a:rPr lang="en-US" dirty="0" smtClean="0"/>
              <a:t>Identifying their child </a:t>
            </a:r>
            <a:r>
              <a:rPr lang="en-US" dirty="0"/>
              <a:t>as </a:t>
            </a:r>
            <a:r>
              <a:rPr lang="en-US" dirty="0" smtClean="0"/>
              <a:t>a “worrier</a:t>
            </a:r>
            <a:r>
              <a:rPr lang="en-US" dirty="0"/>
              <a:t>” because it “runs in the family,” overplaying </a:t>
            </a:r>
            <a:r>
              <a:rPr lang="en-US" dirty="0" smtClean="0"/>
              <a:t>the genetic </a:t>
            </a:r>
            <a:r>
              <a:rPr lang="en-US" dirty="0"/>
              <a:t>card </a:t>
            </a:r>
            <a:endParaRPr lang="en-US" dirty="0" smtClean="0"/>
          </a:p>
          <a:p>
            <a:pPr marL="45720" indent="0">
              <a:buNone/>
            </a:pPr>
            <a:r>
              <a:rPr lang="en-US" dirty="0"/>
              <a:t> </a:t>
            </a:r>
            <a:r>
              <a:rPr lang="en-US" dirty="0" smtClean="0"/>
              <a:t>Allowing </a:t>
            </a:r>
            <a:r>
              <a:rPr lang="en-US" dirty="0"/>
              <a:t>“bad” behavior (yelling, swearing, tantrums, hitting) because it’s part of anxiety </a:t>
            </a:r>
            <a:endParaRPr lang="en-US" dirty="0" smtClean="0"/>
          </a:p>
          <a:p>
            <a:pPr marL="45720" indent="0">
              <a:buNone/>
            </a:pPr>
            <a:r>
              <a:rPr lang="en-US" dirty="0"/>
              <a:t> </a:t>
            </a:r>
            <a:r>
              <a:rPr lang="en-US" dirty="0" smtClean="0"/>
              <a:t>Modeling anxiety with their </a:t>
            </a:r>
            <a:r>
              <a:rPr lang="en-US" dirty="0"/>
              <a:t>own anxious behavior </a:t>
            </a:r>
            <a:endParaRPr lang="en-US" dirty="0" smtClean="0"/>
          </a:p>
          <a:p>
            <a:pPr marL="45720" indent="0">
              <a:buNone/>
            </a:pPr>
            <a:r>
              <a:rPr lang="en-US" dirty="0" smtClean="0"/>
              <a:t>Pushing </a:t>
            </a:r>
            <a:r>
              <a:rPr lang="en-US" dirty="0"/>
              <a:t>too hard, becoming angry &amp; explosive, punishing</a:t>
            </a:r>
          </a:p>
        </p:txBody>
      </p:sp>
    </p:spTree>
    <p:extLst>
      <p:ext uri="{BB962C8B-B14F-4D97-AF65-F5344CB8AC3E}">
        <p14:creationId xmlns:p14="http://schemas.microsoft.com/office/powerpoint/2010/main" val="851372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The NON-Anxious Parent</a:t>
            </a:r>
            <a:endParaRPr lang="en-US" dirty="0">
              <a:solidFill>
                <a:schemeClr val="tx1"/>
              </a:solidFill>
            </a:endParaRPr>
          </a:p>
        </p:txBody>
      </p:sp>
      <p:sp>
        <p:nvSpPr>
          <p:cNvPr id="3" name="Content Placeholder 2"/>
          <p:cNvSpPr>
            <a:spLocks noGrp="1"/>
          </p:cNvSpPr>
          <p:nvPr>
            <p:ph idx="1"/>
          </p:nvPr>
        </p:nvSpPr>
        <p:spPr/>
        <p:txBody>
          <a:bodyPr/>
          <a:lstStyle/>
          <a:p>
            <a:endParaRPr lang="en-US" dirty="0"/>
          </a:p>
          <a:p>
            <a:pPr marL="45720" indent="0">
              <a:buNone/>
            </a:pPr>
            <a:r>
              <a:rPr lang="en-US" dirty="0"/>
              <a:t>  </a:t>
            </a:r>
            <a:r>
              <a:rPr lang="en-US" dirty="0" smtClean="0"/>
              <a:t>Is often disregarded </a:t>
            </a:r>
            <a:r>
              <a:rPr lang="en-US" dirty="0"/>
              <a:t>by </a:t>
            </a:r>
            <a:r>
              <a:rPr lang="en-US" dirty="0" smtClean="0"/>
              <a:t>the anxious parent because … “they don’t know what it is like.”</a:t>
            </a:r>
            <a:endParaRPr lang="en-US" dirty="0"/>
          </a:p>
          <a:p>
            <a:pPr marL="45720" indent="0">
              <a:buNone/>
            </a:pPr>
            <a:r>
              <a:rPr lang="en-US" dirty="0" smtClean="0"/>
              <a:t>However, they are an important </a:t>
            </a:r>
            <a:r>
              <a:rPr lang="en-US" dirty="0"/>
              <a:t>role </a:t>
            </a:r>
            <a:r>
              <a:rPr lang="en-US" dirty="0" smtClean="0"/>
              <a:t>model for the anxious child.  </a:t>
            </a:r>
            <a:endParaRPr lang="en-US" dirty="0"/>
          </a:p>
          <a:p>
            <a:pPr marL="45720" indent="0">
              <a:buNone/>
            </a:pPr>
            <a:r>
              <a:rPr lang="en-US" dirty="0" smtClean="0"/>
              <a:t>This parent will </a:t>
            </a:r>
            <a:r>
              <a:rPr lang="en-US" dirty="0"/>
              <a:t>need </a:t>
            </a:r>
            <a:r>
              <a:rPr lang="en-US" dirty="0" smtClean="0"/>
              <a:t>coaching &amp; validation to become involved in the child’s anxiety issues.  However, this is often hard because the anxious parent will often over take their efforts. </a:t>
            </a:r>
            <a:endParaRPr lang="en-US" dirty="0"/>
          </a:p>
          <a:p>
            <a:pPr marL="45720" indent="0">
              <a:buNone/>
            </a:pPr>
            <a:r>
              <a:rPr lang="en-US" dirty="0" smtClean="0"/>
              <a:t>If we can get parents to </a:t>
            </a:r>
            <a:r>
              <a:rPr lang="en-US" dirty="0"/>
              <a:t>shift from </a:t>
            </a:r>
            <a:r>
              <a:rPr lang="en-US" dirty="0" smtClean="0"/>
              <a:t>overprotecting…. </a:t>
            </a:r>
            <a:r>
              <a:rPr lang="en-US" dirty="0"/>
              <a:t>to promoting </a:t>
            </a:r>
            <a:r>
              <a:rPr lang="en-US" dirty="0" smtClean="0"/>
              <a:t>competency…. We will see a </a:t>
            </a:r>
            <a:r>
              <a:rPr lang="en-US" dirty="0"/>
              <a:t>decrease in childhood </a:t>
            </a:r>
            <a:r>
              <a:rPr lang="en-US" dirty="0" smtClean="0"/>
              <a:t>anxiety.</a:t>
            </a:r>
            <a:endParaRPr lang="en-US" dirty="0"/>
          </a:p>
        </p:txBody>
      </p:sp>
    </p:spTree>
    <p:extLst>
      <p:ext uri="{BB962C8B-B14F-4D97-AF65-F5344CB8AC3E}">
        <p14:creationId xmlns:p14="http://schemas.microsoft.com/office/powerpoint/2010/main" val="979870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342900"/>
            <a:ext cx="9144000" cy="5672723"/>
          </a:xfrm>
        </p:spPr>
        <p:txBody>
          <a:bodyPr>
            <a:normAutofit fontScale="92500" lnSpcReduction="10000"/>
          </a:bodyPr>
          <a:lstStyle/>
          <a:p>
            <a:pPr marL="45720" indent="0">
              <a:buNone/>
            </a:pPr>
            <a:r>
              <a:rPr lang="en-US" b="1" dirty="0" smtClean="0">
                <a:solidFill>
                  <a:srgbClr val="7030A0"/>
                </a:solidFill>
                <a:hlinkClick r:id="rId2" tooltip="Psychology Today looks at resilience"/>
              </a:rPr>
              <a:t>To build resilience</a:t>
            </a:r>
            <a:r>
              <a:rPr lang="en-US" dirty="0"/>
              <a:t>,</a:t>
            </a:r>
            <a:r>
              <a:rPr lang="en-US" dirty="0" smtClean="0"/>
              <a:t> </a:t>
            </a:r>
            <a:r>
              <a:rPr lang="en-US" dirty="0"/>
              <a:t>we </a:t>
            </a:r>
            <a:r>
              <a:rPr lang="en-US" dirty="0" smtClean="0"/>
              <a:t>need to learn to </a:t>
            </a:r>
            <a:r>
              <a:rPr lang="en-US" dirty="0"/>
              <a:t>handle distress and rebound after </a:t>
            </a:r>
            <a:r>
              <a:rPr lang="en-US" dirty="0" smtClean="0"/>
              <a:t>an incident. </a:t>
            </a:r>
            <a:r>
              <a:rPr lang="en-US" dirty="0"/>
              <a:t>By </a:t>
            </a:r>
            <a:r>
              <a:rPr lang="en-US" dirty="0" smtClean="0"/>
              <a:t>doing </a:t>
            </a:r>
            <a:r>
              <a:rPr lang="en-US" dirty="0"/>
              <a:t>that, we will improve our performance</a:t>
            </a:r>
            <a:r>
              <a:rPr lang="en-US" dirty="0" smtClean="0"/>
              <a:t>.</a:t>
            </a:r>
          </a:p>
          <a:p>
            <a:pPr marL="45720" indent="0">
              <a:buNone/>
            </a:pPr>
            <a:r>
              <a:rPr lang="en-US" dirty="0" smtClean="0"/>
              <a:t>     We </a:t>
            </a:r>
            <a:r>
              <a:rPr lang="en-US" dirty="0"/>
              <a:t>need to get out of balance, out of our set routine, and </a:t>
            </a:r>
            <a:r>
              <a:rPr lang="en-US" b="1" dirty="0">
                <a:solidFill>
                  <a:schemeClr val="accent1"/>
                </a:solidFill>
              </a:rPr>
              <a:t>out of our comfort </a:t>
            </a:r>
            <a:r>
              <a:rPr lang="en-US" b="1" dirty="0" smtClean="0">
                <a:solidFill>
                  <a:schemeClr val="accent1"/>
                </a:solidFill>
              </a:rPr>
              <a:t>zone</a:t>
            </a:r>
            <a:r>
              <a:rPr lang="en-US" dirty="0" smtClean="0"/>
              <a:t>.</a:t>
            </a:r>
          </a:p>
          <a:p>
            <a:pPr marL="45720" indent="0">
              <a:buNone/>
            </a:pPr>
            <a:r>
              <a:rPr lang="en-US" dirty="0" smtClean="0"/>
              <a:t>We </a:t>
            </a:r>
            <a:r>
              <a:rPr lang="en-US" dirty="0"/>
              <a:t>must seek opportunities to feel clumsy, awkward, embarrassed, insecure, and self-conscious. </a:t>
            </a:r>
            <a:endParaRPr lang="en-US" dirty="0" smtClean="0"/>
          </a:p>
          <a:p>
            <a:pPr marL="45720" indent="0">
              <a:buNone/>
            </a:pPr>
            <a:endParaRPr lang="en-US" b="1" dirty="0" smtClean="0">
              <a:solidFill>
                <a:schemeClr val="accent1"/>
              </a:solidFill>
            </a:endParaRPr>
          </a:p>
          <a:p>
            <a:pPr marL="45720" indent="0">
              <a:buNone/>
            </a:pPr>
            <a:r>
              <a:rPr lang="en-US" dirty="0" smtClean="0"/>
              <a:t>     If </a:t>
            </a:r>
            <a:r>
              <a:rPr lang="en-US" dirty="0"/>
              <a:t>we’re truly interested in living in the real world—the world of cracks and </a:t>
            </a:r>
            <a:r>
              <a:rPr lang="en-US" dirty="0" smtClean="0"/>
              <a:t>crevices, </a:t>
            </a:r>
            <a:r>
              <a:rPr lang="en-US" dirty="0"/>
              <a:t>the world of instability and accidents and unexpected incidents—then we must train ourselves to </a:t>
            </a:r>
            <a:r>
              <a:rPr lang="en-US" b="1" dirty="0">
                <a:solidFill>
                  <a:schemeClr val="accent1"/>
                </a:solidFill>
              </a:rPr>
              <a:t>cope with the insecurity of not knowing</a:t>
            </a:r>
            <a:r>
              <a:rPr lang="en-US" dirty="0"/>
              <a:t> and </a:t>
            </a:r>
            <a:r>
              <a:rPr lang="en-US" b="1" dirty="0">
                <a:solidFill>
                  <a:schemeClr val="accent1"/>
                </a:solidFill>
              </a:rPr>
              <a:t>the sensations that come with awkwardness. </a:t>
            </a:r>
            <a:endParaRPr lang="en-US" b="1" dirty="0" smtClean="0">
              <a:solidFill>
                <a:schemeClr val="accent1"/>
              </a:solidFill>
            </a:endParaRPr>
          </a:p>
          <a:p>
            <a:pPr marL="45720" indent="0">
              <a:buNone/>
            </a:pPr>
            <a:r>
              <a:rPr lang="en-US" dirty="0" smtClean="0"/>
              <a:t>That </a:t>
            </a:r>
            <a:r>
              <a:rPr lang="en-US" dirty="0"/>
              <a:t>leads to </a:t>
            </a:r>
            <a:r>
              <a:rPr lang="en-US" b="1" dirty="0">
                <a:solidFill>
                  <a:srgbClr val="7030A0"/>
                </a:solidFill>
              </a:rPr>
              <a:t>resilience</a:t>
            </a:r>
            <a:r>
              <a:rPr lang="en-US" dirty="0"/>
              <a:t>—our ability to spring back from troubled times. </a:t>
            </a:r>
            <a:endParaRPr lang="en-US" dirty="0" smtClean="0"/>
          </a:p>
          <a:p>
            <a:pPr marL="45720" indent="0">
              <a:buNone/>
            </a:pPr>
            <a:r>
              <a:rPr lang="en-US" dirty="0" smtClean="0"/>
              <a:t>We </a:t>
            </a:r>
            <a:r>
              <a:rPr lang="en-US" dirty="0"/>
              <a:t>must learn to deal with </a:t>
            </a:r>
            <a:r>
              <a:rPr lang="en-US" i="1" dirty="0"/>
              <a:t>variability</a:t>
            </a:r>
            <a:r>
              <a:rPr lang="en-US" dirty="0"/>
              <a:t> in our environment, </a:t>
            </a:r>
            <a:r>
              <a:rPr lang="en-US" i="1" dirty="0"/>
              <a:t>unpredictability </a:t>
            </a:r>
            <a:r>
              <a:rPr lang="en-US" dirty="0"/>
              <a:t>in our lives, and </a:t>
            </a:r>
            <a:r>
              <a:rPr lang="en-US" i="1" dirty="0"/>
              <a:t>changes</a:t>
            </a:r>
            <a:r>
              <a:rPr lang="en-US" dirty="0"/>
              <a:t> in the nature of our circumstances. We must, first and foremost, learn to step on the cracks rather than stepping around, over, or between them</a:t>
            </a:r>
            <a:r>
              <a:rPr lang="en-US" dirty="0" smtClean="0"/>
              <a:t>.</a:t>
            </a:r>
          </a:p>
          <a:p>
            <a:pPr marL="45720" indent="0">
              <a:buNone/>
            </a:pPr>
            <a:r>
              <a:rPr lang="en-US" dirty="0"/>
              <a:t>D</a:t>
            </a:r>
            <a:r>
              <a:rPr lang="en-US" dirty="0" smtClean="0"/>
              <a:t>r. Reid Wilson</a:t>
            </a:r>
            <a:endParaRPr lang="en-US" dirty="0"/>
          </a:p>
        </p:txBody>
      </p:sp>
    </p:spTree>
    <p:extLst>
      <p:ext uri="{BB962C8B-B14F-4D97-AF65-F5344CB8AC3E}">
        <p14:creationId xmlns:p14="http://schemas.microsoft.com/office/powerpoint/2010/main" val="156955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Anxiety Enhancers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19520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solidFill>
              </a:rPr>
              <a:t>Avoidance</a:t>
            </a:r>
            <a:endParaRPr lang="en-US" sz="4000" b="1"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Strengthens anxiety</a:t>
            </a:r>
          </a:p>
          <a:p>
            <a:r>
              <a:rPr lang="en-US" dirty="0"/>
              <a:t>Overprotective,  Indulgent  Parents  	</a:t>
            </a:r>
          </a:p>
          <a:p>
            <a:r>
              <a:rPr lang="en-US" dirty="0" smtClean="0"/>
              <a:t>Adults (</a:t>
            </a:r>
            <a:r>
              <a:rPr lang="en-US" i="1" dirty="0" smtClean="0"/>
              <a:t>with anxiety</a:t>
            </a:r>
            <a:r>
              <a:rPr lang="en-US" dirty="0" smtClean="0"/>
              <a:t>) often </a:t>
            </a:r>
            <a:r>
              <a:rPr lang="en-US" dirty="0"/>
              <a:t>h</a:t>
            </a:r>
            <a:r>
              <a:rPr lang="en-US" dirty="0" smtClean="0"/>
              <a:t>ave a difficult </a:t>
            </a:r>
            <a:r>
              <a:rPr lang="en-US" dirty="0"/>
              <a:t>time with ignoring </a:t>
            </a:r>
            <a:r>
              <a:rPr lang="en-US" dirty="0" smtClean="0"/>
              <a:t>anxiety. They don’t </a:t>
            </a:r>
            <a:r>
              <a:rPr lang="en-US" dirty="0"/>
              <a:t>want </a:t>
            </a:r>
            <a:r>
              <a:rPr lang="en-US" dirty="0" smtClean="0"/>
              <a:t>their child </a:t>
            </a:r>
            <a:r>
              <a:rPr lang="en-US" dirty="0"/>
              <a:t>to feel what they </a:t>
            </a:r>
            <a:r>
              <a:rPr lang="en-US" dirty="0" smtClean="0"/>
              <a:t>feel, and </a:t>
            </a:r>
            <a:r>
              <a:rPr lang="en-US" dirty="0"/>
              <a:t>so </a:t>
            </a:r>
            <a:r>
              <a:rPr lang="en-US" dirty="0" smtClean="0"/>
              <a:t>they teach </a:t>
            </a:r>
            <a:r>
              <a:rPr lang="en-US" dirty="0"/>
              <a:t>avoidance </a:t>
            </a:r>
            <a:r>
              <a:rPr lang="en-US" dirty="0" smtClean="0"/>
              <a:t>to their child. </a:t>
            </a:r>
          </a:p>
          <a:p>
            <a:endParaRPr lang="en-US" dirty="0"/>
          </a:p>
          <a:p>
            <a:pPr marL="45720" indent="0">
              <a:buNone/>
            </a:pPr>
            <a:r>
              <a:rPr lang="en-US" u="sng" dirty="0" smtClean="0"/>
              <a:t>What should adults do instead ?</a:t>
            </a:r>
          </a:p>
          <a:p>
            <a:pPr marL="502920" indent="-457200">
              <a:buAutoNum type="arabicPeriod"/>
            </a:pPr>
            <a:r>
              <a:rPr lang="en-US" dirty="0" smtClean="0"/>
              <a:t>Model </a:t>
            </a:r>
            <a:r>
              <a:rPr lang="en-US" dirty="0"/>
              <a:t>calm </a:t>
            </a:r>
            <a:r>
              <a:rPr lang="en-US" dirty="0" smtClean="0"/>
              <a:t>postures and calm breathing</a:t>
            </a:r>
          </a:p>
          <a:p>
            <a:pPr marL="365760" lvl="1" indent="0">
              <a:buNone/>
            </a:pPr>
            <a:r>
              <a:rPr lang="en-US" dirty="0" smtClean="0"/>
              <a:t> ( fearful </a:t>
            </a:r>
            <a:r>
              <a:rPr lang="en-US" dirty="0"/>
              <a:t>facial expressions &amp; body language reinforce </a:t>
            </a:r>
            <a:r>
              <a:rPr lang="en-US" dirty="0" smtClean="0"/>
              <a:t>anxiety)  </a:t>
            </a:r>
          </a:p>
        </p:txBody>
      </p:sp>
    </p:spTree>
    <p:extLst>
      <p:ext uri="{BB962C8B-B14F-4D97-AF65-F5344CB8AC3E}">
        <p14:creationId xmlns:p14="http://schemas.microsoft.com/office/powerpoint/2010/main" val="1041243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solidFill>
              </a:rPr>
              <a:t>Accommodation</a:t>
            </a:r>
            <a:endParaRPr lang="en-US" sz="4000" b="1" dirty="0">
              <a:solidFill>
                <a:schemeClr val="accent1"/>
              </a:solidFill>
            </a:endParaRPr>
          </a:p>
        </p:txBody>
      </p:sp>
      <p:sp>
        <p:nvSpPr>
          <p:cNvPr id="3" name="Content Placeholder 2"/>
          <p:cNvSpPr>
            <a:spLocks noGrp="1"/>
          </p:cNvSpPr>
          <p:nvPr>
            <p:ph idx="1"/>
          </p:nvPr>
        </p:nvSpPr>
        <p:spPr/>
        <p:txBody>
          <a:bodyPr/>
          <a:lstStyle/>
          <a:p>
            <a:pPr marL="45720" indent="0">
              <a:buNone/>
            </a:pPr>
            <a:r>
              <a:rPr lang="en-US" dirty="0" smtClean="0"/>
              <a:t>Limits your range of what you are able to do</a:t>
            </a:r>
          </a:p>
          <a:p>
            <a:pPr marL="45720" indent="0">
              <a:buNone/>
            </a:pPr>
            <a:r>
              <a:rPr lang="en-US" dirty="0" smtClean="0"/>
              <a:t>Making accommodations (allowing avoidance</a:t>
            </a:r>
            <a:r>
              <a:rPr lang="en-US" dirty="0"/>
              <a:t>)</a:t>
            </a:r>
            <a:r>
              <a:rPr lang="en-US" dirty="0" smtClean="0"/>
              <a:t> does not allow </a:t>
            </a:r>
            <a:r>
              <a:rPr lang="en-US" dirty="0"/>
              <a:t>teaching or skill </a:t>
            </a:r>
            <a:r>
              <a:rPr lang="en-US" dirty="0" smtClean="0"/>
              <a:t>building to take place</a:t>
            </a:r>
          </a:p>
          <a:p>
            <a:pPr marL="45720" indent="0">
              <a:buNone/>
            </a:pPr>
            <a:r>
              <a:rPr lang="en-US" u="sng" dirty="0" smtClean="0"/>
              <a:t>What should adults do instead ?</a:t>
            </a:r>
          </a:p>
          <a:p>
            <a:pPr marL="502920" indent="-457200">
              <a:buAutoNum type="arabicPeriod"/>
            </a:pPr>
            <a:r>
              <a:rPr lang="en-US" dirty="0" smtClean="0"/>
              <a:t>Do not adjust </a:t>
            </a:r>
            <a:r>
              <a:rPr lang="en-US" dirty="0"/>
              <a:t>family routines or schedules </a:t>
            </a:r>
            <a:endParaRPr lang="en-US" dirty="0" smtClean="0"/>
          </a:p>
          <a:p>
            <a:pPr marL="502920" indent="-457200">
              <a:buAutoNum type="arabicPeriod"/>
            </a:pPr>
            <a:r>
              <a:rPr lang="en-US" dirty="0" smtClean="0"/>
              <a:t>Do not</a:t>
            </a:r>
            <a:r>
              <a:rPr lang="en-US" dirty="0"/>
              <a:t> </a:t>
            </a:r>
            <a:r>
              <a:rPr lang="en-US" dirty="0" smtClean="0"/>
              <a:t>allow </a:t>
            </a:r>
            <a:r>
              <a:rPr lang="en-US" dirty="0"/>
              <a:t>“unacceptable” behavior &amp; </a:t>
            </a:r>
            <a:r>
              <a:rPr lang="en-US" dirty="0" smtClean="0"/>
              <a:t>refer </a:t>
            </a:r>
            <a:r>
              <a:rPr lang="en-US" dirty="0"/>
              <a:t>to it as “anxiety” </a:t>
            </a:r>
            <a:endParaRPr lang="en-US" dirty="0" smtClean="0"/>
          </a:p>
          <a:p>
            <a:pPr marL="502920" indent="-457200">
              <a:buAutoNum type="arabicPeriod"/>
            </a:pPr>
            <a:r>
              <a:rPr lang="en-US" dirty="0" smtClean="0"/>
              <a:t>If </a:t>
            </a:r>
            <a:r>
              <a:rPr lang="en-US" dirty="0"/>
              <a:t>medication </a:t>
            </a:r>
            <a:r>
              <a:rPr lang="en-US" dirty="0" smtClean="0"/>
              <a:t>is used, it must be in conjunction with therapy and skill building. </a:t>
            </a:r>
            <a:endParaRPr lang="en-US" dirty="0"/>
          </a:p>
        </p:txBody>
      </p:sp>
    </p:spTree>
    <p:extLst>
      <p:ext uri="{BB962C8B-B14F-4D97-AF65-F5344CB8AC3E}">
        <p14:creationId xmlns:p14="http://schemas.microsoft.com/office/powerpoint/2010/main" val="905666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solidFill>
              </a:rPr>
              <a:t>Reassurance</a:t>
            </a:r>
            <a:endParaRPr lang="en-US" sz="4000" b="1" dirty="0">
              <a:solidFill>
                <a:schemeClr val="accent1"/>
              </a:solidFill>
            </a:endParaRPr>
          </a:p>
        </p:txBody>
      </p:sp>
      <p:sp>
        <p:nvSpPr>
          <p:cNvPr id="3" name="Content Placeholder 2"/>
          <p:cNvSpPr>
            <a:spLocks noGrp="1"/>
          </p:cNvSpPr>
          <p:nvPr>
            <p:ph idx="1"/>
          </p:nvPr>
        </p:nvSpPr>
        <p:spPr/>
        <p:txBody>
          <a:bodyPr/>
          <a:lstStyle/>
          <a:p>
            <a:pPr marL="45720" indent="0">
              <a:buNone/>
            </a:pPr>
            <a:r>
              <a:rPr lang="en-US" dirty="0" smtClean="0"/>
              <a:t>A child </a:t>
            </a:r>
            <a:r>
              <a:rPr lang="en-US" i="1" dirty="0" smtClean="0"/>
              <a:t>will not feel more secure</a:t>
            </a:r>
            <a:r>
              <a:rPr lang="en-US" dirty="0"/>
              <a:t> </a:t>
            </a:r>
            <a:r>
              <a:rPr lang="en-US" dirty="0" smtClean="0"/>
              <a:t>just because you are telling them they should.</a:t>
            </a:r>
          </a:p>
          <a:p>
            <a:pPr marL="45720" indent="0">
              <a:buNone/>
            </a:pPr>
            <a:r>
              <a:rPr lang="en-US" dirty="0"/>
              <a:t>T</a:t>
            </a:r>
            <a:r>
              <a:rPr lang="en-US" dirty="0" smtClean="0"/>
              <a:t>hey are not believing it within themselves. </a:t>
            </a:r>
          </a:p>
          <a:p>
            <a:pPr marL="45720" indent="0">
              <a:buNone/>
            </a:pPr>
            <a:r>
              <a:rPr lang="en-US" dirty="0" smtClean="0"/>
              <a:t>Example: </a:t>
            </a:r>
          </a:p>
          <a:p>
            <a:pPr marL="45720" indent="0">
              <a:buNone/>
            </a:pPr>
            <a:r>
              <a:rPr lang="en-US" dirty="0" smtClean="0"/>
              <a:t> “You will be safe in a fire.” </a:t>
            </a:r>
          </a:p>
          <a:p>
            <a:pPr marL="45720" indent="0">
              <a:buNone/>
            </a:pPr>
            <a:r>
              <a:rPr lang="en-US" u="sng" dirty="0"/>
              <a:t>What should adults do instead ?</a:t>
            </a:r>
          </a:p>
          <a:p>
            <a:pPr marL="45720" indent="0">
              <a:buNone/>
            </a:pPr>
            <a:r>
              <a:rPr lang="en-US" dirty="0" smtClean="0"/>
              <a:t>1. Help the child come up with </a:t>
            </a:r>
            <a:r>
              <a:rPr lang="en-US" i="1" dirty="0" smtClean="0">
                <a:solidFill>
                  <a:schemeClr val="accent1"/>
                </a:solidFill>
              </a:rPr>
              <a:t>their own ‘PLAN</a:t>
            </a:r>
            <a:r>
              <a:rPr lang="en-US" dirty="0" smtClean="0"/>
              <a:t>’ on how they could handle the situation. </a:t>
            </a:r>
            <a:endParaRPr lang="en-US" dirty="0"/>
          </a:p>
        </p:txBody>
      </p:sp>
    </p:spTree>
    <p:extLst>
      <p:ext uri="{BB962C8B-B14F-4D97-AF65-F5344CB8AC3E}">
        <p14:creationId xmlns:p14="http://schemas.microsoft.com/office/powerpoint/2010/main" val="39837257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Example of making </a:t>
            </a:r>
            <a:br>
              <a:rPr lang="en-US" dirty="0" smtClean="0">
                <a:solidFill>
                  <a:srgbClr val="7030A0"/>
                </a:solidFill>
              </a:rPr>
            </a:br>
            <a:r>
              <a:rPr lang="en-US" dirty="0" smtClean="0">
                <a:solidFill>
                  <a:srgbClr val="7030A0"/>
                </a:solidFill>
              </a:rPr>
              <a:t>Avoidances /Accommodations / and Reassurances</a:t>
            </a:r>
            <a:endParaRPr lang="en-US"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marL="45720" indent="0">
              <a:buNone/>
            </a:pPr>
            <a:r>
              <a:rPr lang="en-US" dirty="0" smtClean="0"/>
              <a:t>Child does not want to sleep alone. So </a:t>
            </a:r>
            <a:r>
              <a:rPr lang="en-US" dirty="0" smtClean="0"/>
              <a:t>the parent</a:t>
            </a:r>
            <a:r>
              <a:rPr lang="en-US" dirty="0" smtClean="0"/>
              <a:t>:</a:t>
            </a:r>
          </a:p>
          <a:p>
            <a:pPr marL="502920" indent="-457200">
              <a:buFont typeface="+mj-lt"/>
              <a:buAutoNum type="arabicPeriod"/>
            </a:pPr>
            <a:r>
              <a:rPr lang="en-US" dirty="0" smtClean="0"/>
              <a:t>Listens to </a:t>
            </a:r>
            <a:r>
              <a:rPr lang="en-US" i="1" dirty="0" smtClean="0"/>
              <a:t>all of the reasons why </a:t>
            </a:r>
            <a:r>
              <a:rPr lang="en-US" dirty="0" smtClean="0"/>
              <a:t>the child does not want to sleep alone. (Parent gets </a:t>
            </a:r>
            <a:r>
              <a:rPr lang="en-US" b="1" dirty="0" smtClean="0">
                <a:solidFill>
                  <a:srgbClr val="7030A0"/>
                </a:solidFill>
              </a:rPr>
              <a:t>into the details </a:t>
            </a:r>
            <a:r>
              <a:rPr lang="en-US" dirty="0" smtClean="0"/>
              <a:t>of a situation instead of just thinking of it as anxiety talking). </a:t>
            </a:r>
          </a:p>
          <a:p>
            <a:pPr marL="502920" indent="-457200">
              <a:buFont typeface="+mj-lt"/>
              <a:buAutoNum type="arabicPeriod"/>
            </a:pPr>
            <a:r>
              <a:rPr lang="en-US" dirty="0" smtClean="0"/>
              <a:t>Parent then tries to </a:t>
            </a:r>
            <a:r>
              <a:rPr lang="en-US" b="1" dirty="0" smtClean="0">
                <a:solidFill>
                  <a:srgbClr val="7030A0"/>
                </a:solidFill>
              </a:rPr>
              <a:t>reassure </a:t>
            </a:r>
            <a:r>
              <a:rPr lang="en-US" dirty="0" smtClean="0"/>
              <a:t>the child that they will be fine; </a:t>
            </a:r>
            <a:r>
              <a:rPr lang="en-US" dirty="0" smtClean="0"/>
              <a:t>“there </a:t>
            </a:r>
            <a:r>
              <a:rPr lang="en-US" dirty="0" smtClean="0"/>
              <a:t>are no monsters under the bed, the boogie man does not exist, a burglar will not come in the window, mom and dad are right outside the room</a:t>
            </a:r>
            <a:r>
              <a:rPr lang="en-US" dirty="0" smtClean="0"/>
              <a:t>.”</a:t>
            </a:r>
            <a:endParaRPr lang="en-US" dirty="0" smtClean="0"/>
          </a:p>
          <a:p>
            <a:pPr marL="502920" indent="-457200">
              <a:buFont typeface="+mj-lt"/>
              <a:buAutoNum type="arabicPeriod"/>
            </a:pPr>
            <a:r>
              <a:rPr lang="en-US" dirty="0" smtClean="0"/>
              <a:t>The child does not “buy it” and screams and cries and puts up a fuss. (Unacceptable behavior is </a:t>
            </a:r>
            <a:r>
              <a:rPr lang="en-US" b="1" dirty="0" smtClean="0">
                <a:solidFill>
                  <a:srgbClr val="7030A0"/>
                </a:solidFill>
              </a:rPr>
              <a:t>accommodated</a:t>
            </a:r>
            <a:r>
              <a:rPr lang="en-US" dirty="0" smtClean="0"/>
              <a:t> because child is protesting and that is uncomfortable for child and parent).</a:t>
            </a:r>
          </a:p>
          <a:p>
            <a:pPr marL="502920" indent="-457200">
              <a:buFont typeface="+mj-lt"/>
              <a:buAutoNum type="arabicPeriod"/>
            </a:pPr>
            <a:r>
              <a:rPr lang="en-US" dirty="0" smtClean="0"/>
              <a:t>Parent then lies down with the child and sleeps with the child. (family routine is adjusted in an effort to reduce anxiety and the child is </a:t>
            </a:r>
            <a:r>
              <a:rPr lang="en-US" b="1" dirty="0" smtClean="0">
                <a:solidFill>
                  <a:srgbClr val="7030A0"/>
                </a:solidFill>
              </a:rPr>
              <a:t>allowed to avoid </a:t>
            </a:r>
            <a:r>
              <a:rPr lang="en-US" dirty="0" smtClean="0"/>
              <a:t>sleeping by themselves.) </a:t>
            </a:r>
          </a:p>
          <a:p>
            <a:pPr marL="502920" indent="-457200">
              <a:buFont typeface="+mj-lt"/>
              <a:buAutoNum type="arabicPeriod"/>
            </a:pPr>
            <a:endParaRPr lang="en-US" dirty="0"/>
          </a:p>
        </p:txBody>
      </p:sp>
    </p:spTree>
    <p:extLst>
      <p:ext uri="{BB962C8B-B14F-4D97-AF65-F5344CB8AC3E}">
        <p14:creationId xmlns:p14="http://schemas.microsoft.com/office/powerpoint/2010/main" val="36397203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Building Emotional  Independence</a:t>
            </a:r>
            <a:endParaRPr lang="en-US" b="1" dirty="0">
              <a:solidFill>
                <a:srgbClr val="7030A0"/>
              </a:solidFill>
            </a:endParaRPr>
          </a:p>
        </p:txBody>
      </p:sp>
      <p:sp>
        <p:nvSpPr>
          <p:cNvPr id="3" name="Content Placeholder 2"/>
          <p:cNvSpPr>
            <a:spLocks noGrp="1"/>
          </p:cNvSpPr>
          <p:nvPr>
            <p:ph idx="1"/>
          </p:nvPr>
        </p:nvSpPr>
        <p:spPr>
          <a:xfrm>
            <a:off x="1524000" y="1900823"/>
            <a:ext cx="9144000" cy="4466726"/>
          </a:xfrm>
        </p:spPr>
        <p:txBody>
          <a:bodyPr>
            <a:normAutofit/>
          </a:bodyPr>
          <a:lstStyle/>
          <a:p>
            <a:pPr marL="45720" indent="0">
              <a:buNone/>
            </a:pPr>
            <a:r>
              <a:rPr lang="en-US" dirty="0"/>
              <a:t>	</a:t>
            </a:r>
          </a:p>
          <a:p>
            <a:pPr marL="502920" indent="-457200">
              <a:buFont typeface="+mj-lt"/>
              <a:buAutoNum type="arabicPeriod"/>
            </a:pPr>
            <a:r>
              <a:rPr lang="en-US" dirty="0" smtClean="0"/>
              <a:t> </a:t>
            </a:r>
            <a:r>
              <a:rPr lang="en-US" dirty="0"/>
              <a:t>Encourage </a:t>
            </a:r>
            <a:r>
              <a:rPr lang="en-US" dirty="0" smtClean="0"/>
              <a:t>children </a:t>
            </a:r>
            <a:r>
              <a:rPr lang="en-US" dirty="0"/>
              <a:t>to think independently </a:t>
            </a:r>
            <a:endParaRPr lang="en-US" dirty="0" smtClean="0"/>
          </a:p>
          <a:p>
            <a:pPr marL="365760" lvl="1" indent="0">
              <a:buNone/>
            </a:pPr>
            <a:r>
              <a:rPr lang="en-US" dirty="0"/>
              <a:t>	</a:t>
            </a:r>
            <a:r>
              <a:rPr lang="en-US" dirty="0" smtClean="0"/>
              <a:t>Ask – What could they do to make the situation better?</a:t>
            </a:r>
            <a:r>
              <a:rPr lang="en-US" dirty="0"/>
              <a:t> </a:t>
            </a:r>
            <a:endParaRPr lang="en-US" dirty="0" smtClean="0"/>
          </a:p>
          <a:p>
            <a:pPr marL="502920" indent="-457200">
              <a:buFont typeface="+mj-lt"/>
              <a:buAutoNum type="arabicPeriod"/>
            </a:pPr>
            <a:r>
              <a:rPr lang="en-US" dirty="0" smtClean="0"/>
              <a:t> </a:t>
            </a:r>
            <a:r>
              <a:rPr lang="en-US" dirty="0"/>
              <a:t>Ask for </a:t>
            </a:r>
            <a:r>
              <a:rPr lang="en-US" dirty="0" smtClean="0"/>
              <a:t>the child’s opinion</a:t>
            </a:r>
          </a:p>
          <a:p>
            <a:pPr marL="365760" lvl="1" indent="0">
              <a:buNone/>
            </a:pPr>
            <a:r>
              <a:rPr lang="en-US" dirty="0" smtClean="0"/>
              <a:t>	How do they think things will turn out? </a:t>
            </a:r>
          </a:p>
          <a:p>
            <a:pPr marL="502920" indent="-457200">
              <a:buFont typeface="+mj-lt"/>
              <a:buAutoNum type="arabicPeriod"/>
            </a:pPr>
            <a:r>
              <a:rPr lang="en-US" dirty="0"/>
              <a:t>  Acknowledge &amp; demonstrate respect for </a:t>
            </a:r>
            <a:r>
              <a:rPr lang="en-US" dirty="0" smtClean="0"/>
              <a:t>a child’s view</a:t>
            </a:r>
          </a:p>
          <a:p>
            <a:pPr marL="365760" lvl="1" indent="0">
              <a:buNone/>
            </a:pPr>
            <a:r>
              <a:rPr lang="en-US" dirty="0" smtClean="0"/>
              <a:t>	‘I understand that you are scared…I might be scared in that situation too.’  </a:t>
            </a:r>
          </a:p>
          <a:p>
            <a:pPr marL="502920" indent="-457200">
              <a:buFont typeface="+mj-lt"/>
              <a:buAutoNum type="arabicPeriod"/>
            </a:pPr>
            <a:r>
              <a:rPr lang="en-US" b="1" dirty="0" smtClean="0">
                <a:solidFill>
                  <a:schemeClr val="accent1"/>
                </a:solidFill>
              </a:rPr>
              <a:t> </a:t>
            </a:r>
            <a:r>
              <a:rPr lang="en-US" b="1" dirty="0">
                <a:solidFill>
                  <a:schemeClr val="accent1"/>
                </a:solidFill>
              </a:rPr>
              <a:t>Teach them how to talk themselves </a:t>
            </a:r>
            <a:r>
              <a:rPr lang="en-US" b="1" u="sng" dirty="0">
                <a:solidFill>
                  <a:schemeClr val="accent1"/>
                </a:solidFill>
              </a:rPr>
              <a:t>through fears</a:t>
            </a:r>
            <a:r>
              <a:rPr lang="en-US" b="1" dirty="0">
                <a:solidFill>
                  <a:schemeClr val="accent1"/>
                </a:solidFill>
              </a:rPr>
              <a:t>, not talk </a:t>
            </a:r>
            <a:r>
              <a:rPr lang="en-US" b="1" dirty="0" smtClean="0">
                <a:solidFill>
                  <a:schemeClr val="accent1"/>
                </a:solidFill>
              </a:rPr>
              <a:t>themselves </a:t>
            </a:r>
            <a:r>
              <a:rPr lang="en-US" b="1" dirty="0">
                <a:solidFill>
                  <a:schemeClr val="accent1"/>
                </a:solidFill>
              </a:rPr>
              <a:t>out of fears </a:t>
            </a:r>
            <a:r>
              <a:rPr lang="en-US" b="1" dirty="0" smtClean="0">
                <a:solidFill>
                  <a:schemeClr val="accent1"/>
                </a:solidFill>
              </a:rPr>
              <a:t>or situations that may cause them fears. </a:t>
            </a:r>
          </a:p>
          <a:p>
            <a:pPr marL="502920" indent="-457200">
              <a:buFont typeface="+mj-lt"/>
              <a:buAutoNum type="arabicPeriod"/>
            </a:pPr>
            <a:r>
              <a:rPr lang="en-US" dirty="0" smtClean="0"/>
              <a:t>Don’t </a:t>
            </a:r>
            <a:r>
              <a:rPr lang="en-US" dirty="0"/>
              <a:t>remove </a:t>
            </a:r>
            <a:r>
              <a:rPr lang="en-US" dirty="0" smtClean="0"/>
              <a:t>the hurdle</a:t>
            </a:r>
            <a:r>
              <a:rPr lang="en-US" dirty="0"/>
              <a:t>, teach them to jump over it </a:t>
            </a:r>
            <a:endParaRPr lang="en-US" dirty="0" smtClean="0"/>
          </a:p>
          <a:p>
            <a:pPr marL="45720" indent="0">
              <a:buNone/>
            </a:pPr>
            <a:endParaRPr lang="en-US" dirty="0"/>
          </a:p>
          <a:p>
            <a:endParaRPr lang="en-US" dirty="0" smtClean="0"/>
          </a:p>
          <a:p>
            <a:endParaRPr lang="en-US" dirty="0"/>
          </a:p>
        </p:txBody>
      </p:sp>
      <p:pic>
        <p:nvPicPr>
          <p:cNvPr id="5" name="Picture 4"/>
          <p:cNvPicPr>
            <a:picLocks noChangeAspect="1"/>
          </p:cNvPicPr>
          <p:nvPr/>
        </p:nvPicPr>
        <p:blipFill>
          <a:blip r:embed="rId2"/>
          <a:stretch>
            <a:fillRect/>
          </a:stretch>
        </p:blipFill>
        <p:spPr>
          <a:xfrm>
            <a:off x="8667750" y="1708653"/>
            <a:ext cx="2000250" cy="1914525"/>
          </a:xfrm>
          <a:prstGeom prst="rect">
            <a:avLst/>
          </a:prstGeom>
        </p:spPr>
      </p:pic>
    </p:spTree>
    <p:extLst>
      <p:ext uri="{BB962C8B-B14F-4D97-AF65-F5344CB8AC3E}">
        <p14:creationId xmlns:p14="http://schemas.microsoft.com/office/powerpoint/2010/main" val="2960705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Emotional Independence  </a:t>
            </a:r>
            <a:r>
              <a:rPr lang="en-US" b="1" dirty="0" err="1" smtClean="0">
                <a:solidFill>
                  <a:srgbClr val="7030A0"/>
                </a:solidFill>
              </a:rPr>
              <a:t>con’t</a:t>
            </a:r>
            <a:endParaRPr lang="en-US" b="1" dirty="0">
              <a:solidFill>
                <a:srgbClr val="7030A0"/>
              </a:solidFill>
            </a:endParaRPr>
          </a:p>
        </p:txBody>
      </p:sp>
      <p:sp>
        <p:nvSpPr>
          <p:cNvPr id="3" name="Content Placeholder 2"/>
          <p:cNvSpPr>
            <a:spLocks noGrp="1"/>
          </p:cNvSpPr>
          <p:nvPr>
            <p:ph idx="1"/>
          </p:nvPr>
        </p:nvSpPr>
        <p:spPr/>
        <p:txBody>
          <a:bodyPr/>
          <a:lstStyle/>
          <a:p>
            <a:pPr marL="45720" indent="0">
              <a:buNone/>
            </a:pPr>
            <a:r>
              <a:rPr lang="en-US" dirty="0" smtClean="0"/>
              <a:t>6. Tolerate </a:t>
            </a:r>
            <a:r>
              <a:rPr lang="en-US" dirty="0"/>
              <a:t>differences of opinion &amp; feelings (esp. anger &amp; sadness) </a:t>
            </a:r>
            <a:endParaRPr lang="en-US" dirty="0" smtClean="0"/>
          </a:p>
          <a:p>
            <a:pPr marL="45720" indent="0">
              <a:buNone/>
            </a:pPr>
            <a:r>
              <a:rPr lang="en-US" dirty="0" smtClean="0"/>
              <a:t>7. Focus </a:t>
            </a:r>
            <a:r>
              <a:rPr lang="en-US" dirty="0"/>
              <a:t>on </a:t>
            </a:r>
            <a:r>
              <a:rPr lang="en-US" dirty="0" smtClean="0"/>
              <a:t>problem-solving </a:t>
            </a:r>
            <a:r>
              <a:rPr lang="en-US" sz="1600" i="1" dirty="0" smtClean="0"/>
              <a:t>(they do the work) </a:t>
            </a:r>
            <a:r>
              <a:rPr lang="en-US" dirty="0"/>
              <a:t>&amp; negotiation of conflict </a:t>
            </a:r>
          </a:p>
          <a:p>
            <a:pPr marL="45720" indent="0">
              <a:buNone/>
            </a:pPr>
            <a:r>
              <a:rPr lang="en-US" dirty="0" smtClean="0"/>
              <a:t>8.  Learning the skill </a:t>
            </a:r>
            <a:r>
              <a:rPr lang="en-US" dirty="0"/>
              <a:t>of </a:t>
            </a:r>
            <a:r>
              <a:rPr lang="en-US" dirty="0" smtClean="0"/>
              <a:t>arguing/disagreeing respectfully and then </a:t>
            </a:r>
            <a:r>
              <a:rPr lang="en-US" dirty="0"/>
              <a:t>successfully managing conflict within family </a:t>
            </a:r>
            <a:r>
              <a:rPr lang="en-US" dirty="0" smtClean="0"/>
              <a:t>and school environments will result in </a:t>
            </a:r>
            <a:r>
              <a:rPr lang="en-US" dirty="0"/>
              <a:t>better handling peer pressure &amp; decision making </a:t>
            </a:r>
            <a:endParaRPr lang="en-US" dirty="0" smtClean="0"/>
          </a:p>
          <a:p>
            <a:pPr marL="45720" indent="0">
              <a:buNone/>
            </a:pPr>
            <a:r>
              <a:rPr lang="en-US" dirty="0"/>
              <a:t>  </a:t>
            </a:r>
            <a:r>
              <a:rPr lang="en-US" dirty="0" smtClean="0"/>
              <a:t>9. Let children </a:t>
            </a:r>
            <a:r>
              <a:rPr lang="en-US" i="1" u="sng" dirty="0">
                <a:solidFill>
                  <a:schemeClr val="accent1"/>
                </a:solidFill>
              </a:rPr>
              <a:t>think for </a:t>
            </a:r>
            <a:r>
              <a:rPr lang="en-US" i="1" u="sng" dirty="0" smtClean="0">
                <a:solidFill>
                  <a:schemeClr val="accent1"/>
                </a:solidFill>
              </a:rPr>
              <a:t>themselves and make their own mistakes</a:t>
            </a:r>
            <a:r>
              <a:rPr lang="en-US" dirty="0" smtClean="0"/>
              <a:t>… by doing this they will </a:t>
            </a:r>
            <a:r>
              <a:rPr lang="en-US" dirty="0"/>
              <a:t>gain confidence in </a:t>
            </a:r>
            <a:r>
              <a:rPr lang="en-US" dirty="0" smtClean="0"/>
              <a:t>their ability </a:t>
            </a:r>
            <a:r>
              <a:rPr lang="en-US" dirty="0"/>
              <a:t>to </a:t>
            </a:r>
            <a:r>
              <a:rPr lang="en-US" dirty="0" smtClean="0"/>
              <a:t>handle anxiety. </a:t>
            </a:r>
          </a:p>
          <a:p>
            <a:pPr marL="45720" indent="0">
              <a:buNone/>
            </a:pPr>
            <a:r>
              <a:rPr lang="en-US" dirty="0" smtClean="0"/>
              <a:t>10. They will develop an ….. “I </a:t>
            </a:r>
            <a:r>
              <a:rPr lang="en-US" b="1" u="sng" dirty="0">
                <a:solidFill>
                  <a:srgbClr val="7030A0"/>
                </a:solidFill>
              </a:rPr>
              <a:t>can</a:t>
            </a:r>
            <a:r>
              <a:rPr lang="en-US" dirty="0"/>
              <a:t> handle this” attitude </a:t>
            </a:r>
            <a:r>
              <a:rPr lang="en-US" dirty="0" smtClean="0"/>
              <a:t>!</a:t>
            </a:r>
            <a:endParaRPr lang="en-US" dirty="0"/>
          </a:p>
          <a:p>
            <a:pPr marL="45720" indent="0">
              <a:buNone/>
            </a:pPr>
            <a:endParaRPr lang="en-US" dirty="0"/>
          </a:p>
        </p:txBody>
      </p:sp>
    </p:spTree>
    <p:extLst>
      <p:ext uri="{BB962C8B-B14F-4D97-AF65-F5344CB8AC3E}">
        <p14:creationId xmlns:p14="http://schemas.microsoft.com/office/powerpoint/2010/main" val="525779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Many workbooks on anxiety for a variety of ages </a:t>
            </a:r>
          </a:p>
          <a:p>
            <a:r>
              <a:rPr lang="en-US" dirty="0" smtClean="0">
                <a:hlinkClick r:id="rId2"/>
              </a:rPr>
              <a:t>www.lynnlyonsnh.com</a:t>
            </a:r>
            <a:endParaRPr lang="en-US" dirty="0" smtClean="0"/>
          </a:p>
          <a:p>
            <a:r>
              <a:rPr lang="en-US" dirty="0" smtClean="0">
                <a:hlinkClick r:id="rId3"/>
              </a:rPr>
              <a:t>www.anxietybc.com</a:t>
            </a:r>
            <a:r>
              <a:rPr lang="en-US" dirty="0" smtClean="0"/>
              <a:t> </a:t>
            </a:r>
          </a:p>
          <a:p>
            <a:r>
              <a:rPr lang="en-US" dirty="0" smtClean="0">
                <a:hlinkClick r:id="rId4"/>
              </a:rPr>
              <a:t>www.teenmentalhealth.org</a:t>
            </a:r>
            <a:endParaRPr lang="en-US" dirty="0" smtClean="0"/>
          </a:p>
          <a:p>
            <a:r>
              <a:rPr lang="en-US" dirty="0" smtClean="0"/>
              <a:t>When Something is Wrong: Strategies for Teachers (Teen Mental Health)</a:t>
            </a:r>
          </a:p>
          <a:p>
            <a:r>
              <a:rPr lang="en-US" dirty="0" smtClean="0"/>
              <a:t>Supporting Minds: An Educators Guide to Promoting Student Mental Health and </a:t>
            </a:r>
            <a:r>
              <a:rPr lang="en-US" dirty="0"/>
              <a:t>Well Being. (</a:t>
            </a:r>
            <a:r>
              <a:rPr lang="en-US" dirty="0">
                <a:hlinkClick r:id="rId5"/>
              </a:rPr>
              <a:t>http://</a:t>
            </a:r>
            <a:r>
              <a:rPr lang="en-US" dirty="0" smtClean="0">
                <a:hlinkClick r:id="rId5"/>
              </a:rPr>
              <a:t>www.edu.gov.on.ca/eng/document/reports/health.html</a:t>
            </a:r>
            <a:r>
              <a:rPr lang="en-US" dirty="0" smtClean="0"/>
              <a:t>)</a:t>
            </a:r>
          </a:p>
          <a:p>
            <a:endParaRPr lang="en-US" dirty="0"/>
          </a:p>
        </p:txBody>
      </p:sp>
    </p:spTree>
    <p:extLst>
      <p:ext uri="{BB962C8B-B14F-4D97-AF65-F5344CB8AC3E}">
        <p14:creationId xmlns:p14="http://schemas.microsoft.com/office/powerpoint/2010/main" val="2558011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5921" y="565653"/>
            <a:ext cx="8736676" cy="6184669"/>
          </a:xfrm>
        </p:spPr>
      </p:pic>
    </p:spTree>
    <p:extLst>
      <p:ext uri="{BB962C8B-B14F-4D97-AF65-F5344CB8AC3E}">
        <p14:creationId xmlns:p14="http://schemas.microsoft.com/office/powerpoint/2010/main" val="589876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PREVALENCE</a:t>
            </a:r>
            <a:endParaRPr lang="en-US" dirty="0">
              <a:solidFill>
                <a:schemeClr val="accent1"/>
              </a:solidFill>
            </a:endParaRPr>
          </a:p>
        </p:txBody>
      </p:sp>
      <p:sp>
        <p:nvSpPr>
          <p:cNvPr id="3" name="Content Placeholder 2"/>
          <p:cNvSpPr>
            <a:spLocks noGrp="1"/>
          </p:cNvSpPr>
          <p:nvPr>
            <p:ph idx="1"/>
          </p:nvPr>
        </p:nvSpPr>
        <p:spPr/>
        <p:txBody>
          <a:bodyPr/>
          <a:lstStyle/>
          <a:p>
            <a:pPr marL="45720" indent="0">
              <a:buNone/>
            </a:pPr>
            <a:r>
              <a:rPr lang="en-US" dirty="0"/>
              <a:t>  Anxiety is #1 mental health problem in USA </a:t>
            </a:r>
            <a:r>
              <a:rPr lang="en-US" dirty="0" smtClean="0"/>
              <a:t>and CANADA </a:t>
            </a:r>
          </a:p>
          <a:p>
            <a:pPr marL="45720" indent="0">
              <a:buNone/>
            </a:pPr>
            <a:r>
              <a:rPr lang="en-US" dirty="0"/>
              <a:t>  1 in 5 kids </a:t>
            </a:r>
            <a:r>
              <a:rPr lang="en-US" dirty="0" smtClean="0"/>
              <a:t>have some form of anxiety (not necessarily diagnosed)</a:t>
            </a:r>
          </a:p>
          <a:p>
            <a:pPr marL="45720" indent="0">
              <a:buNone/>
            </a:pPr>
            <a:r>
              <a:rPr lang="en-US" dirty="0"/>
              <a:t>  </a:t>
            </a:r>
            <a:r>
              <a:rPr lang="en-US" dirty="0" smtClean="0"/>
              <a:t>It is the most </a:t>
            </a:r>
            <a:r>
              <a:rPr lang="en-US" dirty="0"/>
              <a:t>frequent reason parents bring children to </a:t>
            </a:r>
            <a:r>
              <a:rPr lang="en-US" dirty="0" smtClean="0"/>
              <a:t>a mental </a:t>
            </a:r>
            <a:r>
              <a:rPr lang="en-US" dirty="0"/>
              <a:t>health provider </a:t>
            </a:r>
          </a:p>
          <a:p>
            <a:pPr marL="45720" indent="0">
              <a:buNone/>
            </a:pPr>
            <a:r>
              <a:rPr lang="en-US" dirty="0"/>
              <a:t>Children  of  </a:t>
            </a:r>
            <a:r>
              <a:rPr lang="en-US" b="1" dirty="0">
                <a:solidFill>
                  <a:schemeClr val="accent1"/>
                </a:solidFill>
              </a:rPr>
              <a:t>parents</a:t>
            </a:r>
            <a:r>
              <a:rPr lang="en-US" dirty="0"/>
              <a:t> </a:t>
            </a:r>
            <a:r>
              <a:rPr lang="en-US" dirty="0" smtClean="0"/>
              <a:t> </a:t>
            </a:r>
            <a:r>
              <a:rPr lang="en-US" dirty="0"/>
              <a:t>with </a:t>
            </a:r>
            <a:r>
              <a:rPr lang="en-US" dirty="0" smtClean="0"/>
              <a:t>an </a:t>
            </a:r>
            <a:r>
              <a:rPr lang="en-US" dirty="0"/>
              <a:t> anxiety  disorder      </a:t>
            </a:r>
          </a:p>
          <a:p>
            <a:pPr marL="45720" indent="0">
              <a:buNone/>
            </a:pPr>
            <a:r>
              <a:rPr lang="en-US" dirty="0"/>
              <a:t>…are 6 to 7 times more likely to have anxiety </a:t>
            </a:r>
            <a:r>
              <a:rPr lang="en-US" dirty="0" smtClean="0"/>
              <a:t>disorder.</a:t>
            </a:r>
            <a:endParaRPr lang="en-US" dirty="0"/>
          </a:p>
        </p:txBody>
      </p:sp>
    </p:spTree>
    <p:extLst>
      <p:ext uri="{BB962C8B-B14F-4D97-AF65-F5344CB8AC3E}">
        <p14:creationId xmlns:p14="http://schemas.microsoft.com/office/powerpoint/2010/main" val="611571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15310"/>
            <a:ext cx="9144000" cy="1393343"/>
          </a:xfrm>
        </p:spPr>
        <p:txBody>
          <a:bodyPr>
            <a:normAutofit fontScale="90000"/>
          </a:bodyPr>
          <a:lstStyle/>
          <a:p>
            <a:r>
              <a:rPr lang="en-US" dirty="0" smtClean="0"/>
              <a:t/>
            </a:r>
            <a:br>
              <a:rPr lang="en-US" dirty="0" smtClean="0"/>
            </a:br>
            <a:r>
              <a:rPr lang="en-US" dirty="0" smtClean="0">
                <a:solidFill>
                  <a:schemeClr val="accent1"/>
                </a:solidFill>
              </a:rPr>
              <a:t>Children </a:t>
            </a:r>
            <a:r>
              <a:rPr lang="en-US" dirty="0">
                <a:solidFill>
                  <a:schemeClr val="accent1"/>
                </a:solidFill>
              </a:rPr>
              <a:t> of  anxious  parents  are </a:t>
            </a:r>
            <a:r>
              <a:rPr lang="en-US" dirty="0" smtClean="0">
                <a:solidFill>
                  <a:schemeClr val="accent1"/>
                </a:solidFill>
              </a:rPr>
              <a:t>more </a:t>
            </a:r>
            <a:r>
              <a:rPr lang="en-US" dirty="0">
                <a:solidFill>
                  <a:schemeClr val="accent1"/>
                </a:solidFill>
              </a:rPr>
              <a:t> likely  to…</a:t>
            </a:r>
            <a:r>
              <a:rPr lang="en-US" dirty="0"/>
              <a:t>	</a:t>
            </a:r>
            <a:br>
              <a:rPr lang="en-US" dirty="0"/>
            </a:br>
            <a:endParaRPr lang="en-US" dirty="0"/>
          </a:p>
        </p:txBody>
      </p:sp>
      <p:sp>
        <p:nvSpPr>
          <p:cNvPr id="3" name="Content Placeholder 2"/>
          <p:cNvSpPr>
            <a:spLocks noGrp="1"/>
          </p:cNvSpPr>
          <p:nvPr>
            <p:ph idx="1"/>
          </p:nvPr>
        </p:nvSpPr>
        <p:spPr/>
        <p:txBody>
          <a:bodyPr/>
          <a:lstStyle/>
          <a:p>
            <a:pPr>
              <a:buFontTx/>
              <a:buChar char="-"/>
            </a:pPr>
            <a:r>
              <a:rPr lang="en-US" dirty="0" smtClean="0"/>
              <a:t>perceive ‘uncertain’ </a:t>
            </a:r>
            <a:r>
              <a:rPr lang="en-US" dirty="0"/>
              <a:t>situations as more threatening  </a:t>
            </a:r>
          </a:p>
          <a:p>
            <a:pPr>
              <a:buFontTx/>
              <a:buChar char="-"/>
            </a:pPr>
            <a:r>
              <a:rPr lang="en-US" dirty="0" smtClean="0"/>
              <a:t> </a:t>
            </a:r>
            <a:r>
              <a:rPr lang="en-US" dirty="0"/>
              <a:t>have lower </a:t>
            </a:r>
            <a:r>
              <a:rPr lang="en-US" i="1" dirty="0"/>
              <a:t>estimates of their competency </a:t>
            </a:r>
            <a:r>
              <a:rPr lang="en-US" dirty="0"/>
              <a:t>to cope with </a:t>
            </a:r>
            <a:r>
              <a:rPr lang="en-US" dirty="0" smtClean="0"/>
              <a:t>uncertain </a:t>
            </a:r>
            <a:r>
              <a:rPr lang="en-US" dirty="0"/>
              <a:t>situations  </a:t>
            </a:r>
          </a:p>
          <a:p>
            <a:pPr>
              <a:buFontTx/>
              <a:buChar char="-"/>
            </a:pPr>
            <a:r>
              <a:rPr lang="en-US" dirty="0" smtClean="0"/>
              <a:t> </a:t>
            </a:r>
            <a:r>
              <a:rPr lang="en-US" dirty="0"/>
              <a:t>engage in all-or-nothing thinking (perfectionistic) </a:t>
            </a:r>
          </a:p>
          <a:p>
            <a:pPr>
              <a:buFontTx/>
              <a:buChar char="-"/>
            </a:pPr>
            <a:r>
              <a:rPr lang="en-US" dirty="0" smtClean="0"/>
              <a:t> </a:t>
            </a:r>
            <a:r>
              <a:rPr lang="en-US" dirty="0"/>
              <a:t>become masters of </a:t>
            </a:r>
            <a:r>
              <a:rPr lang="en-US" i="1" dirty="0"/>
              <a:t>negative </a:t>
            </a:r>
            <a:r>
              <a:rPr lang="en-US" i="1" dirty="0" smtClean="0"/>
              <a:t>expectancy</a:t>
            </a:r>
          </a:p>
          <a:p>
            <a:pPr>
              <a:buFontTx/>
              <a:buChar char="-"/>
            </a:pPr>
            <a:r>
              <a:rPr lang="en-US" dirty="0" smtClean="0"/>
              <a:t> have </a:t>
            </a:r>
            <a:r>
              <a:rPr lang="en-US" dirty="0"/>
              <a:t>more </a:t>
            </a:r>
            <a:r>
              <a:rPr lang="en-US" i="1" dirty="0"/>
              <a:t>somatic</a:t>
            </a:r>
            <a:r>
              <a:rPr lang="en-US" dirty="0"/>
              <a:t> complaints </a:t>
            </a:r>
            <a:endParaRPr lang="en-US" dirty="0" smtClean="0"/>
          </a:p>
          <a:p>
            <a:pPr>
              <a:buFontTx/>
              <a:buChar char="-"/>
            </a:pPr>
            <a:r>
              <a:rPr lang="en-US" dirty="0"/>
              <a:t>  </a:t>
            </a:r>
            <a:r>
              <a:rPr lang="en-US" dirty="0" smtClean="0"/>
              <a:t>are </a:t>
            </a:r>
            <a:r>
              <a:rPr lang="en-US" i="1" dirty="0"/>
              <a:t>fearful</a:t>
            </a:r>
            <a:r>
              <a:rPr lang="en-US" dirty="0"/>
              <a:t> of </a:t>
            </a:r>
            <a:r>
              <a:rPr lang="en-US" dirty="0" smtClean="0"/>
              <a:t>their physical/somatic </a:t>
            </a:r>
            <a:r>
              <a:rPr lang="en-US" dirty="0"/>
              <a:t>symptoms </a:t>
            </a:r>
            <a:endParaRPr lang="en-US" dirty="0" smtClean="0"/>
          </a:p>
        </p:txBody>
      </p:sp>
    </p:spTree>
    <p:extLst>
      <p:ext uri="{BB962C8B-B14F-4D97-AF65-F5344CB8AC3E}">
        <p14:creationId xmlns:p14="http://schemas.microsoft.com/office/powerpoint/2010/main" val="4171030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12800"/>
            <a:ext cx="9144000" cy="5202823"/>
          </a:xfrm>
        </p:spPr>
        <p:txBody>
          <a:bodyPr/>
          <a:lstStyle/>
          <a:p>
            <a:pPr marL="45720" indent="0" algn="ctr">
              <a:buNone/>
            </a:pPr>
            <a:r>
              <a:rPr lang="en-US" dirty="0"/>
              <a:t>Anxiety has figured out  how to be overwhelming   </a:t>
            </a:r>
          </a:p>
          <a:p>
            <a:pPr marL="45720" indent="0" algn="ctr">
              <a:buNone/>
            </a:pPr>
            <a:r>
              <a:rPr lang="en-US" dirty="0"/>
              <a:t>On the other hand,  anxiety is not that complex </a:t>
            </a:r>
            <a:endParaRPr lang="en-US" dirty="0" smtClean="0"/>
          </a:p>
          <a:p>
            <a:pPr marL="45720" indent="0">
              <a:buNone/>
            </a:pPr>
            <a:endParaRPr lang="en-US" dirty="0" smtClean="0"/>
          </a:p>
          <a:p>
            <a:pPr marL="45720" indent="0" algn="ctr">
              <a:buNone/>
            </a:pPr>
            <a:r>
              <a:rPr lang="en-US" b="1" i="1" u="sng" dirty="0">
                <a:solidFill>
                  <a:schemeClr val="accent1"/>
                </a:solidFill>
              </a:rPr>
              <a:t>Anxiety  Demands  TWO  Things:</a:t>
            </a:r>
            <a:r>
              <a:rPr lang="en-US" dirty="0">
                <a:solidFill>
                  <a:schemeClr val="accent1"/>
                </a:solidFill>
              </a:rPr>
              <a:t>	</a:t>
            </a:r>
          </a:p>
          <a:p>
            <a:pPr marL="45720" indent="0">
              <a:buNone/>
            </a:pPr>
            <a:r>
              <a:rPr lang="en-US" dirty="0" smtClean="0"/>
              <a:t> </a:t>
            </a:r>
            <a:r>
              <a:rPr lang="en-US" b="1" u="sng" dirty="0"/>
              <a:t>Certainty</a:t>
            </a:r>
            <a:r>
              <a:rPr lang="en-US" b="1" u="sng" dirty="0" smtClean="0"/>
              <a:t>:</a:t>
            </a:r>
          </a:p>
          <a:p>
            <a:pPr marL="45720" indent="0">
              <a:buNone/>
            </a:pPr>
            <a:r>
              <a:rPr lang="en-US" dirty="0" smtClean="0"/>
              <a:t> </a:t>
            </a:r>
            <a:r>
              <a:rPr lang="en-US" dirty="0"/>
              <a:t>“ I have to know what </a:t>
            </a:r>
            <a:r>
              <a:rPr lang="en-US" dirty="0" smtClean="0"/>
              <a:t>’s </a:t>
            </a:r>
            <a:r>
              <a:rPr lang="en-US" dirty="0"/>
              <a:t>going to happen next…and I want to control it! ” </a:t>
            </a:r>
            <a:r>
              <a:rPr lang="en-US" dirty="0" smtClean="0"/>
              <a:t> </a:t>
            </a:r>
          </a:p>
          <a:p>
            <a:pPr marL="45720" indent="0">
              <a:buNone/>
            </a:pPr>
            <a:r>
              <a:rPr lang="en-US" b="1" u="sng" dirty="0" smtClean="0"/>
              <a:t>Comfort</a:t>
            </a:r>
            <a:r>
              <a:rPr lang="en-US" b="1" u="sng" dirty="0"/>
              <a:t>: </a:t>
            </a:r>
            <a:endParaRPr lang="en-US" b="1" u="sng" dirty="0" smtClean="0"/>
          </a:p>
          <a:p>
            <a:pPr marL="45720" indent="0">
              <a:buNone/>
            </a:pPr>
            <a:r>
              <a:rPr lang="en-US" dirty="0" smtClean="0"/>
              <a:t>“ </a:t>
            </a:r>
            <a:r>
              <a:rPr lang="en-US" dirty="0"/>
              <a:t>I want to feel safe and comfortable…or else I want out</a:t>
            </a:r>
            <a:r>
              <a:rPr lang="en-US" dirty="0" smtClean="0"/>
              <a:t>!” </a:t>
            </a:r>
            <a:endParaRPr lang="en-US" dirty="0"/>
          </a:p>
        </p:txBody>
      </p:sp>
    </p:spTree>
    <p:extLst>
      <p:ext uri="{BB962C8B-B14F-4D97-AF65-F5344CB8AC3E}">
        <p14:creationId xmlns:p14="http://schemas.microsoft.com/office/powerpoint/2010/main" val="2892136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Fight,  Flight,  or Freeze </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Trigger </a:t>
            </a:r>
            <a:r>
              <a:rPr lang="en-US" dirty="0"/>
              <a:t>Event!</a:t>
            </a:r>
          </a:p>
          <a:p>
            <a:r>
              <a:rPr lang="en-US" dirty="0"/>
              <a:t>Worried Thoughts!</a:t>
            </a:r>
          </a:p>
          <a:p>
            <a:r>
              <a:rPr lang="en-US" dirty="0"/>
              <a:t>Amygdala Activated!</a:t>
            </a:r>
          </a:p>
          <a:p>
            <a:r>
              <a:rPr lang="en-US" dirty="0"/>
              <a:t>Physical Response!</a:t>
            </a:r>
          </a:p>
          <a:p>
            <a:r>
              <a:rPr lang="en-US" dirty="0"/>
              <a:t>More Worried Thoughts!</a:t>
            </a:r>
          </a:p>
          <a:p>
            <a:r>
              <a:rPr lang="en-US" dirty="0"/>
              <a:t>Intensiﬁed Physical Reactions</a:t>
            </a:r>
          </a:p>
        </p:txBody>
      </p:sp>
      <p:graphicFrame>
        <p:nvGraphicFramePr>
          <p:cNvPr id="4" name="Diagram 3"/>
          <p:cNvGraphicFramePr/>
          <p:nvPr>
            <p:extLst>
              <p:ext uri="{D42A27DB-BD31-4B8C-83A1-F6EECF244321}">
                <p14:modId xmlns:p14="http://schemas.microsoft.com/office/powerpoint/2010/main" val="2488607142"/>
              </p:ext>
            </p:extLst>
          </p:nvPr>
        </p:nvGraphicFramePr>
        <p:xfrm>
          <a:off x="4250944" y="98710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034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9144000" cy="1480053"/>
          </a:xfrm>
        </p:spPr>
        <p:txBody>
          <a:bodyPr>
            <a:normAutofit/>
          </a:bodyPr>
          <a:lstStyle/>
          <a:p>
            <a:pPr algn="ctr"/>
            <a:r>
              <a:rPr lang="en-US" dirty="0" smtClean="0">
                <a:solidFill>
                  <a:schemeClr val="accent1"/>
                </a:solidFill>
              </a:rPr>
              <a:t>WILD animals don’t get anxiety….</a:t>
            </a:r>
            <a:r>
              <a:rPr lang="en-US" dirty="0" smtClean="0"/>
              <a:t/>
            </a:r>
            <a:br>
              <a:rPr lang="en-US" dirty="0" smtClean="0"/>
            </a:br>
            <a:r>
              <a:rPr lang="en-US" sz="2200" dirty="0" smtClean="0"/>
              <a:t>(domestic animals can because humans thwart their ability to respond naturally) </a:t>
            </a:r>
            <a:endParaRPr lang="en-US" sz="2200" dirty="0"/>
          </a:p>
        </p:txBody>
      </p:sp>
      <p:sp>
        <p:nvSpPr>
          <p:cNvPr id="3" name="Content Placeholder 2"/>
          <p:cNvSpPr>
            <a:spLocks noGrp="1"/>
          </p:cNvSpPr>
          <p:nvPr>
            <p:ph idx="1"/>
          </p:nvPr>
        </p:nvSpPr>
        <p:spPr>
          <a:xfrm>
            <a:off x="1524000" y="1900822"/>
            <a:ext cx="9144000" cy="4957177"/>
          </a:xfrm>
        </p:spPr>
        <p:txBody>
          <a:bodyPr/>
          <a:lstStyle/>
          <a:p>
            <a:pPr marL="45720" indent="0">
              <a:buNone/>
            </a:pPr>
            <a:r>
              <a:rPr lang="en-US" dirty="0" smtClean="0"/>
              <a:t>     In </a:t>
            </a:r>
            <a:r>
              <a:rPr lang="en-US" dirty="0"/>
              <a:t>response to </a:t>
            </a:r>
            <a:r>
              <a:rPr lang="en-US" dirty="0" smtClean="0"/>
              <a:t>a threat</a:t>
            </a:r>
            <a:r>
              <a:rPr lang="en-US" dirty="0"/>
              <a:t>, the </a:t>
            </a:r>
            <a:r>
              <a:rPr lang="en-US" dirty="0" smtClean="0"/>
              <a:t>wild animal </a:t>
            </a:r>
            <a:r>
              <a:rPr lang="en-US" dirty="0"/>
              <a:t>can fight, flee, or freeze.  These responses exist as parts of </a:t>
            </a:r>
            <a:r>
              <a:rPr lang="en-US" dirty="0" smtClean="0"/>
              <a:t>a natural </a:t>
            </a:r>
            <a:r>
              <a:rPr lang="en-US" dirty="0"/>
              <a:t>defense system.  </a:t>
            </a:r>
          </a:p>
          <a:p>
            <a:pPr marL="45720" indent="0">
              <a:buNone/>
            </a:pPr>
            <a:r>
              <a:rPr lang="en-US" dirty="0" smtClean="0"/>
              <a:t>     If </a:t>
            </a:r>
            <a:r>
              <a:rPr lang="en-US" dirty="0"/>
              <a:t>an organism is unable to execute the fight,  flight or freeze response energy is amplified and bound up in the nervous system.  </a:t>
            </a:r>
            <a:r>
              <a:rPr lang="en-US" sz="1400" dirty="0"/>
              <a:t>(Levine, 1997).</a:t>
            </a:r>
          </a:p>
          <a:p>
            <a:pPr marL="45720" indent="0">
              <a:buNone/>
            </a:pPr>
            <a:r>
              <a:rPr lang="en-US" dirty="0" smtClean="0"/>
              <a:t>     In </a:t>
            </a:r>
            <a:r>
              <a:rPr lang="en-US" dirty="0"/>
              <a:t>this emotional and anxious state, </a:t>
            </a:r>
            <a:endParaRPr lang="en-US" dirty="0" smtClean="0"/>
          </a:p>
          <a:p>
            <a:pPr marL="45720" indent="0">
              <a:buNone/>
            </a:pPr>
            <a:r>
              <a:rPr lang="en-US" dirty="0" smtClean="0"/>
              <a:t>the </a:t>
            </a:r>
            <a:r>
              <a:rPr lang="en-US" dirty="0"/>
              <a:t>now-frustrated “fight response” may erupt into “rage” </a:t>
            </a:r>
            <a:endParaRPr lang="en-US" dirty="0" smtClean="0"/>
          </a:p>
          <a:p>
            <a:pPr marL="45720" indent="0">
              <a:buNone/>
            </a:pPr>
            <a:r>
              <a:rPr lang="en-US" dirty="0" smtClean="0"/>
              <a:t>and </a:t>
            </a:r>
            <a:r>
              <a:rPr lang="en-US" dirty="0"/>
              <a:t>the </a:t>
            </a:r>
            <a:r>
              <a:rPr lang="en-US" dirty="0" smtClean="0"/>
              <a:t>frustrated “flight </a:t>
            </a:r>
            <a:r>
              <a:rPr lang="en-US" dirty="0"/>
              <a:t>response” gives way to “helplessness.”</a:t>
            </a:r>
          </a:p>
          <a:p>
            <a:pPr marL="45720" indent="0">
              <a:buNone/>
            </a:pPr>
            <a:r>
              <a:rPr lang="en-US" dirty="0" smtClean="0"/>
              <a:t>    The </a:t>
            </a:r>
            <a:r>
              <a:rPr lang="en-US" dirty="0"/>
              <a:t>real dilemma is why humans don’t do what animals do when they have </a:t>
            </a:r>
            <a:r>
              <a:rPr lang="en-US" b="1" i="1" dirty="0">
                <a:solidFill>
                  <a:schemeClr val="accent1"/>
                </a:solidFill>
              </a:rPr>
              <a:t>survived</a:t>
            </a:r>
            <a:r>
              <a:rPr lang="en-US" dirty="0"/>
              <a:t>; shake, sweat, and breathe it all out.” </a:t>
            </a:r>
            <a:r>
              <a:rPr lang="en-US" sz="1400" dirty="0"/>
              <a:t>(</a:t>
            </a:r>
            <a:r>
              <a:rPr lang="en-US" sz="1400" dirty="0" err="1"/>
              <a:t>Scaer</a:t>
            </a:r>
            <a:r>
              <a:rPr lang="en-US" sz="1400" dirty="0"/>
              <a:t>, 2005</a:t>
            </a:r>
            <a:r>
              <a:rPr lang="en-US" sz="1400" dirty="0" smtClean="0"/>
              <a:t>).  </a:t>
            </a:r>
          </a:p>
          <a:p>
            <a:pPr marL="45720" indent="0" algn="ctr">
              <a:buNone/>
            </a:pPr>
            <a:r>
              <a:rPr lang="en-US" b="1" u="sng" dirty="0" smtClean="0">
                <a:solidFill>
                  <a:schemeClr val="accent1"/>
                </a:solidFill>
              </a:rPr>
              <a:t>We need to teach kids how to survive anxiety not avoid it. </a:t>
            </a:r>
            <a:endParaRPr lang="en-US" b="1" u="sng" dirty="0">
              <a:solidFill>
                <a:schemeClr val="accent1"/>
              </a:solidFill>
            </a:endParaRPr>
          </a:p>
          <a:p>
            <a:pPr marL="45720" indent="0">
              <a:buNone/>
            </a:pPr>
            <a:endParaRPr lang="en-US" dirty="0"/>
          </a:p>
        </p:txBody>
      </p:sp>
    </p:spTree>
    <p:extLst>
      <p:ext uri="{BB962C8B-B14F-4D97-AF65-F5344CB8AC3E}">
        <p14:creationId xmlns:p14="http://schemas.microsoft.com/office/powerpoint/2010/main" val="2523072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1800" y="514853"/>
            <a:ext cx="9144000" cy="1143000"/>
          </a:xfrm>
        </p:spPr>
        <p:txBody>
          <a:bodyPr/>
          <a:lstStyle/>
          <a:p>
            <a:pPr algn="ctr"/>
            <a:r>
              <a:rPr lang="en-US" dirty="0">
                <a:solidFill>
                  <a:schemeClr val="accent1"/>
                </a:solidFill>
              </a:rPr>
              <a:t>Instead  of  resisting  worry,  </a:t>
            </a:r>
            <a:r>
              <a:rPr lang="en-US" dirty="0" smtClean="0">
                <a:solidFill>
                  <a:schemeClr val="accent1"/>
                </a:solidFill>
              </a:rPr>
              <a:t>let’s </a:t>
            </a:r>
            <a:r>
              <a:rPr lang="en-US" dirty="0">
                <a:solidFill>
                  <a:schemeClr val="accent1"/>
                </a:solidFill>
              </a:rPr>
              <a:t> give  it </a:t>
            </a:r>
            <a:r>
              <a:rPr lang="en-US" dirty="0" smtClean="0">
                <a:solidFill>
                  <a:schemeClr val="accent1"/>
                </a:solidFill>
              </a:rPr>
              <a:t/>
            </a:r>
            <a:br>
              <a:rPr lang="en-US" dirty="0" smtClean="0">
                <a:solidFill>
                  <a:schemeClr val="accent1"/>
                </a:solidFill>
              </a:rPr>
            </a:br>
            <a:r>
              <a:rPr lang="en-US" dirty="0">
                <a:solidFill>
                  <a:schemeClr val="accent1"/>
                </a:solidFill>
              </a:rPr>
              <a:t>  respect  &amp;  appreciation </a:t>
            </a:r>
            <a:r>
              <a:rPr lang="en-US" dirty="0"/>
              <a:t> </a:t>
            </a:r>
          </a:p>
        </p:txBody>
      </p:sp>
      <p:sp>
        <p:nvSpPr>
          <p:cNvPr id="3" name="Content Placeholder 2"/>
          <p:cNvSpPr>
            <a:spLocks noGrp="1"/>
          </p:cNvSpPr>
          <p:nvPr>
            <p:ph idx="1"/>
          </p:nvPr>
        </p:nvSpPr>
        <p:spPr/>
        <p:txBody>
          <a:bodyPr/>
          <a:lstStyle/>
          <a:p>
            <a:pPr marL="45720" indent="0">
              <a:buNone/>
            </a:pPr>
            <a:r>
              <a:rPr lang="en-US" dirty="0"/>
              <a:t> Kids don’t need to stop being scared </a:t>
            </a:r>
          </a:p>
          <a:p>
            <a:pPr marL="45720" indent="0">
              <a:buNone/>
            </a:pPr>
            <a:r>
              <a:rPr lang="en-US" dirty="0" smtClean="0"/>
              <a:t> </a:t>
            </a:r>
            <a:r>
              <a:rPr lang="en-US" dirty="0"/>
              <a:t>They need to take action while they are </a:t>
            </a:r>
            <a:r>
              <a:rPr lang="en-US" dirty="0" smtClean="0"/>
              <a:t>scared</a:t>
            </a:r>
          </a:p>
          <a:p>
            <a:pPr marL="45720" indent="0">
              <a:buNone/>
            </a:pPr>
            <a:r>
              <a:rPr lang="en-US" dirty="0"/>
              <a:t>	</a:t>
            </a:r>
            <a:endParaRPr lang="en-US" dirty="0" smtClean="0"/>
          </a:p>
          <a:p>
            <a:pPr marL="45720" indent="0">
              <a:buNone/>
            </a:pPr>
            <a:r>
              <a:rPr lang="en-US" dirty="0" smtClean="0"/>
              <a:t>When </a:t>
            </a:r>
            <a:r>
              <a:rPr lang="en-US" dirty="0"/>
              <a:t>you </a:t>
            </a:r>
            <a:r>
              <a:rPr lang="en-US" dirty="0" smtClean="0"/>
              <a:t>avoid ….. </a:t>
            </a:r>
            <a:r>
              <a:rPr lang="en-US" dirty="0"/>
              <a:t>anxiety gets </a:t>
            </a:r>
            <a:r>
              <a:rPr lang="en-US" dirty="0" smtClean="0"/>
              <a:t>stronger. </a:t>
            </a:r>
          </a:p>
          <a:p>
            <a:pPr marL="45720" indent="0">
              <a:buNone/>
            </a:pPr>
            <a:r>
              <a:rPr lang="en-US" dirty="0" smtClean="0"/>
              <a:t>If a person goes towards fear</a:t>
            </a:r>
            <a:r>
              <a:rPr lang="en-US" dirty="0"/>
              <a:t> </a:t>
            </a:r>
            <a:r>
              <a:rPr lang="en-US" dirty="0" smtClean="0"/>
              <a:t>and is able to handle it… </a:t>
            </a:r>
            <a:r>
              <a:rPr lang="en-US" dirty="0"/>
              <a:t>anxiety gets </a:t>
            </a:r>
            <a:r>
              <a:rPr lang="en-US" dirty="0" smtClean="0"/>
              <a:t>weaker.</a:t>
            </a:r>
          </a:p>
          <a:p>
            <a:pPr marL="45720" indent="0">
              <a:buNone/>
            </a:pPr>
            <a:endParaRPr lang="en-US" dirty="0"/>
          </a:p>
          <a:p>
            <a:pPr marL="45720" indent="0">
              <a:buNone/>
            </a:pPr>
            <a:r>
              <a:rPr lang="en-US" dirty="0" smtClean="0"/>
              <a:t>During </a:t>
            </a:r>
            <a:r>
              <a:rPr lang="en-US" dirty="0"/>
              <a:t>treatment, anxiety will probably get stronger before it gets </a:t>
            </a:r>
            <a:r>
              <a:rPr lang="en-US" dirty="0" smtClean="0"/>
              <a:t>weaker. </a:t>
            </a:r>
          </a:p>
          <a:p>
            <a:pPr marL="45720" indent="0" algn="ctr">
              <a:buNone/>
            </a:pPr>
            <a:r>
              <a:rPr lang="en-US" dirty="0" smtClean="0"/>
              <a:t> </a:t>
            </a:r>
            <a:r>
              <a:rPr lang="en-US" dirty="0"/>
              <a:t>You </a:t>
            </a:r>
            <a:r>
              <a:rPr lang="en-US" b="1" i="1" dirty="0">
                <a:solidFill>
                  <a:schemeClr val="accent1"/>
                </a:solidFill>
              </a:rPr>
              <a:t>can</a:t>
            </a:r>
            <a:r>
              <a:rPr lang="en-US" dirty="0"/>
              <a:t> tolerate </a:t>
            </a:r>
            <a:r>
              <a:rPr lang="en-US" dirty="0" smtClean="0"/>
              <a:t>anxiety.  Anxiety will not physically harm you.  </a:t>
            </a:r>
            <a:endParaRPr lang="en-US" dirty="0"/>
          </a:p>
        </p:txBody>
      </p:sp>
    </p:spTree>
    <p:extLst>
      <p:ext uri="{BB962C8B-B14F-4D97-AF65-F5344CB8AC3E}">
        <p14:creationId xmlns:p14="http://schemas.microsoft.com/office/powerpoint/2010/main" val="2825064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LOWERS 16X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CB300F-524B-4030-A6B4-61DED4F50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Purple flowers on blue (widescreen)</Template>
  <TotalTime>0</TotalTime>
  <Words>1407</Words>
  <Application>Microsoft Office PowerPoint</Application>
  <PresentationFormat>Widescreen</PresentationFormat>
  <Paragraphs>267</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Century Schoolbook</vt:lpstr>
      <vt:lpstr>FLOWERS 16X9</vt:lpstr>
      <vt:lpstr>WORRY ….. ?? </vt:lpstr>
      <vt:lpstr>PowerPoint Presentation</vt:lpstr>
      <vt:lpstr>PowerPoint Presentation</vt:lpstr>
      <vt:lpstr>PREVALENCE</vt:lpstr>
      <vt:lpstr> Children  of  anxious  parents  are more  likely  to…  </vt:lpstr>
      <vt:lpstr>PowerPoint Presentation</vt:lpstr>
      <vt:lpstr>Fight,  Flight,  or Freeze </vt:lpstr>
      <vt:lpstr>WILD animals don’t get anxiety…. (domestic animals can because humans thwart their ability to respond naturally) </vt:lpstr>
      <vt:lpstr>Instead  of  resisting  worry,  let’s  give  it    respect  &amp;  appreciation  </vt:lpstr>
      <vt:lpstr>Be Proactive instead of Reactive</vt:lpstr>
      <vt:lpstr>Adults</vt:lpstr>
      <vt:lpstr>Steps to Help Kids   Overcome Anxiety</vt:lpstr>
      <vt:lpstr>1. Expect to Worry</vt:lpstr>
      <vt:lpstr>2. Talk to Your Worry</vt:lpstr>
      <vt:lpstr>3. Be Unsure &amp; Uncomfortable on Purpose</vt:lpstr>
      <vt:lpstr>The Critical Attitude Shift</vt:lpstr>
      <vt:lpstr>Shifting Attitudes</vt:lpstr>
      <vt:lpstr>Step into Unknown Territory</vt:lpstr>
      <vt:lpstr>10  10  10   - Will what I am worried about  matter  in: </vt:lpstr>
      <vt:lpstr>4. Breathe</vt:lpstr>
      <vt:lpstr>5. Know What You Want</vt:lpstr>
      <vt:lpstr>PowerPoint Presentation</vt:lpstr>
      <vt:lpstr>6. Bridge Back to Your Successes</vt:lpstr>
      <vt:lpstr>PowerPoint Presentation</vt:lpstr>
      <vt:lpstr>Building Reminder Bridges</vt:lpstr>
      <vt:lpstr>7. Take Action on Your Plan</vt:lpstr>
      <vt:lpstr>Review Steps to Help Kids Overcome Anxiety</vt:lpstr>
      <vt:lpstr>Parenting  Patterns  that   Make  Sense     …&amp;  DON’T  WORK  </vt:lpstr>
      <vt:lpstr>The NON-Anxious Parent</vt:lpstr>
      <vt:lpstr>Anxiety Enhancers</vt:lpstr>
      <vt:lpstr>Avoidance</vt:lpstr>
      <vt:lpstr>Accommodation</vt:lpstr>
      <vt:lpstr>Reassurance</vt:lpstr>
      <vt:lpstr>Example of making  Avoidances /Accommodations / and Reassurances</vt:lpstr>
      <vt:lpstr>Building Emotional  Independence</vt:lpstr>
      <vt:lpstr>Emotional Independence  con’t</vt:lpstr>
      <vt:lpstr>Resources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2017-01-11T19:48:14Z</dcterms:created>
  <dcterms:modified xsi:type="dcterms:W3CDTF">2018-04-27T16:23:48Z</dcterms:modified>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TC030988909991</vt:lpwstr>
  </property>
</Properties>
</file>