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handoutMasterIdLst>
    <p:handoutMasterId r:id="rId58"/>
  </p:handoutMasterIdLst>
  <p:sldIdLst>
    <p:sldId id="257" r:id="rId2"/>
    <p:sldId id="289" r:id="rId3"/>
    <p:sldId id="256" r:id="rId4"/>
    <p:sldId id="258" r:id="rId5"/>
    <p:sldId id="259" r:id="rId6"/>
    <p:sldId id="260" r:id="rId7"/>
    <p:sldId id="31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80" r:id="rId26"/>
    <p:sldId id="278" r:id="rId27"/>
    <p:sldId id="279" r:id="rId28"/>
    <p:sldId id="281" r:id="rId29"/>
    <p:sldId id="282" r:id="rId30"/>
    <p:sldId id="283" r:id="rId31"/>
    <p:sldId id="284" r:id="rId32"/>
    <p:sldId id="285" r:id="rId33"/>
    <p:sldId id="286" r:id="rId34"/>
    <p:sldId id="287" r:id="rId35"/>
    <p:sldId id="288" r:id="rId36"/>
    <p:sldId id="294"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1" r:id="rId52"/>
    <p:sldId id="312" r:id="rId53"/>
    <p:sldId id="316" r:id="rId54"/>
    <p:sldId id="313" r:id="rId55"/>
    <p:sldId id="314" r:id="rId56"/>
    <p:sldId id="315" r:id="rId5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ACC6"/>
    <a:srgbClr val="E2C2C2"/>
    <a:srgbClr val="D5E0C4"/>
    <a:srgbClr val="FBD3C1"/>
    <a:srgbClr val="C8C8C8"/>
    <a:srgbClr val="C9F1C0"/>
    <a:srgbClr val="C1DBE5"/>
    <a:srgbClr val="E1D8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115" d="100"/>
          <a:sy n="115" d="100"/>
        </p:scale>
        <p:origin x="1530" y="10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69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F9EE2F-BB6A-4BA0-9D0B-C74DB709B95F}" type="doc">
      <dgm:prSet loTypeId="urn:microsoft.com/office/officeart/2005/8/layout/hierarchy3" loCatId="list" qsTypeId="urn:microsoft.com/office/officeart/2005/8/quickstyle/3d2" qsCatId="3D" csTypeId="urn:microsoft.com/office/officeart/2005/8/colors/colorful5" csCatId="colorful" phldr="1"/>
      <dgm:spPr/>
      <dgm:t>
        <a:bodyPr/>
        <a:lstStyle/>
        <a:p>
          <a:endParaRPr lang="en-GB"/>
        </a:p>
      </dgm:t>
    </dgm:pt>
    <dgm:pt modelId="{4860EE70-CD4C-4434-A2F9-E50BD8D13825}">
      <dgm:prSet phldrT="[Text]"/>
      <dgm:spPr>
        <a:solidFill>
          <a:srgbClr val="FF0000"/>
        </a:solidFill>
        <a:ln>
          <a:solidFill>
            <a:srgbClr val="FF0000"/>
          </a:solidFill>
        </a:ln>
      </dgm:spPr>
      <dgm:t>
        <a:bodyPr/>
        <a:lstStyle/>
        <a:p>
          <a:r>
            <a:rPr lang="en-GB" dirty="0"/>
            <a:t>Prime</a:t>
          </a:r>
        </a:p>
      </dgm:t>
    </dgm:pt>
    <dgm:pt modelId="{2E118572-CC2D-4051-B8E7-C04E2154EA52}" type="parTrans" cxnId="{6494CAD9-2D42-4ECA-9BD2-96CF54AEEB4A}">
      <dgm:prSet/>
      <dgm:spPr/>
      <dgm:t>
        <a:bodyPr/>
        <a:lstStyle/>
        <a:p>
          <a:endParaRPr lang="en-GB"/>
        </a:p>
      </dgm:t>
    </dgm:pt>
    <dgm:pt modelId="{B6783735-9911-4021-ABB3-294C6B41F96A}" type="sibTrans" cxnId="{6494CAD9-2D42-4ECA-9BD2-96CF54AEEB4A}">
      <dgm:prSet/>
      <dgm:spPr/>
      <dgm:t>
        <a:bodyPr/>
        <a:lstStyle/>
        <a:p>
          <a:endParaRPr lang="en-GB"/>
        </a:p>
      </dgm:t>
    </dgm:pt>
    <dgm:pt modelId="{7825B2F7-1709-4BAC-859D-1C2FD433D3A5}">
      <dgm:prSet phldrT="[Text]"/>
      <dgm:spPr>
        <a:solidFill>
          <a:schemeClr val="bg1">
            <a:lumMod val="50000"/>
            <a:lumOff val="50000"/>
            <a:alpha val="90000"/>
          </a:schemeClr>
        </a:solidFill>
        <a:ln>
          <a:solidFill>
            <a:srgbClr val="FF0000"/>
          </a:solidFill>
        </a:ln>
      </dgm:spPr>
      <dgm:t>
        <a:bodyPr/>
        <a:lstStyle/>
        <a:p>
          <a:r>
            <a:rPr lang="en-GB" dirty="0"/>
            <a:t>Rehearse</a:t>
          </a:r>
        </a:p>
      </dgm:t>
    </dgm:pt>
    <dgm:pt modelId="{789C2CFA-028A-4308-9ACC-692A438E0A98}" type="parTrans" cxnId="{069E3DA0-2230-4F03-8B58-FBA3B0B54D22}">
      <dgm:prSet/>
      <dgm:spPr/>
      <dgm:t>
        <a:bodyPr/>
        <a:lstStyle/>
        <a:p>
          <a:endParaRPr lang="en-GB"/>
        </a:p>
      </dgm:t>
    </dgm:pt>
    <dgm:pt modelId="{D18D1AE2-F8EA-4EDE-932B-74FDDB12E998}" type="sibTrans" cxnId="{069E3DA0-2230-4F03-8B58-FBA3B0B54D22}">
      <dgm:prSet/>
      <dgm:spPr/>
      <dgm:t>
        <a:bodyPr/>
        <a:lstStyle/>
        <a:p>
          <a:endParaRPr lang="en-GB"/>
        </a:p>
      </dgm:t>
    </dgm:pt>
    <dgm:pt modelId="{EC1E569A-26F1-41C5-B6D6-FFBE40E45C7F}">
      <dgm:prSet phldrT="[Text]"/>
      <dgm:spPr>
        <a:solidFill>
          <a:schemeClr val="tx1">
            <a:lumMod val="85000"/>
            <a:alpha val="90000"/>
          </a:schemeClr>
        </a:solidFill>
        <a:ln>
          <a:solidFill>
            <a:srgbClr val="FF0000"/>
          </a:solidFill>
        </a:ln>
      </dgm:spPr>
      <dgm:t>
        <a:bodyPr/>
        <a:lstStyle/>
        <a:p>
          <a:r>
            <a:rPr lang="en-GB" dirty="0"/>
            <a:t>Share</a:t>
          </a:r>
        </a:p>
      </dgm:t>
    </dgm:pt>
    <dgm:pt modelId="{78B69AFB-98C4-4F54-9D8C-ADD381DAB45A}" type="parTrans" cxnId="{131F5A18-8A4B-4E1F-9AE3-62C921DAC748}">
      <dgm:prSet/>
      <dgm:spPr/>
      <dgm:t>
        <a:bodyPr/>
        <a:lstStyle/>
        <a:p>
          <a:endParaRPr lang="en-GB"/>
        </a:p>
      </dgm:t>
    </dgm:pt>
    <dgm:pt modelId="{C91D0AEE-ABD4-49BC-AC28-35D869A04154}" type="sibTrans" cxnId="{131F5A18-8A4B-4E1F-9AE3-62C921DAC748}">
      <dgm:prSet/>
      <dgm:spPr/>
      <dgm:t>
        <a:bodyPr/>
        <a:lstStyle/>
        <a:p>
          <a:endParaRPr lang="en-GB"/>
        </a:p>
      </dgm:t>
    </dgm:pt>
    <dgm:pt modelId="{2C790214-02F9-4ED9-B964-FC079D9AC302}" type="pres">
      <dgm:prSet presAssocID="{60F9EE2F-BB6A-4BA0-9D0B-C74DB709B95F}" presName="diagram" presStyleCnt="0">
        <dgm:presLayoutVars>
          <dgm:chPref val="1"/>
          <dgm:dir/>
          <dgm:animOne val="branch"/>
          <dgm:animLvl val="lvl"/>
          <dgm:resizeHandles/>
        </dgm:presLayoutVars>
      </dgm:prSet>
      <dgm:spPr/>
      <dgm:t>
        <a:bodyPr/>
        <a:lstStyle/>
        <a:p>
          <a:endParaRPr lang="en-US"/>
        </a:p>
      </dgm:t>
    </dgm:pt>
    <dgm:pt modelId="{C876807B-BE01-4893-B1CB-E4BB00961D74}" type="pres">
      <dgm:prSet presAssocID="{4860EE70-CD4C-4434-A2F9-E50BD8D13825}" presName="root" presStyleCnt="0"/>
      <dgm:spPr/>
    </dgm:pt>
    <dgm:pt modelId="{FF051275-7946-4AA3-96CB-B111C072D125}" type="pres">
      <dgm:prSet presAssocID="{4860EE70-CD4C-4434-A2F9-E50BD8D13825}" presName="rootComposite" presStyleCnt="0"/>
      <dgm:spPr/>
    </dgm:pt>
    <dgm:pt modelId="{C06D4243-D7A5-4172-931F-042132E7CFC4}" type="pres">
      <dgm:prSet presAssocID="{4860EE70-CD4C-4434-A2F9-E50BD8D13825}" presName="rootText" presStyleLbl="node1" presStyleIdx="0" presStyleCnt="1"/>
      <dgm:spPr/>
      <dgm:t>
        <a:bodyPr/>
        <a:lstStyle/>
        <a:p>
          <a:endParaRPr lang="en-US"/>
        </a:p>
      </dgm:t>
    </dgm:pt>
    <dgm:pt modelId="{4BABDF86-0B73-4499-86D9-D3CA9F79E1EA}" type="pres">
      <dgm:prSet presAssocID="{4860EE70-CD4C-4434-A2F9-E50BD8D13825}" presName="rootConnector" presStyleLbl="node1" presStyleIdx="0" presStyleCnt="1"/>
      <dgm:spPr/>
      <dgm:t>
        <a:bodyPr/>
        <a:lstStyle/>
        <a:p>
          <a:endParaRPr lang="en-US"/>
        </a:p>
      </dgm:t>
    </dgm:pt>
    <dgm:pt modelId="{1FB538FA-0407-468A-91D1-5B0CD9ADBFBB}" type="pres">
      <dgm:prSet presAssocID="{4860EE70-CD4C-4434-A2F9-E50BD8D13825}" presName="childShape" presStyleCnt="0"/>
      <dgm:spPr/>
    </dgm:pt>
    <dgm:pt modelId="{D421258D-386C-40DD-96F4-5B0CFEEA8F1A}" type="pres">
      <dgm:prSet presAssocID="{789C2CFA-028A-4308-9ACC-692A438E0A98}" presName="Name13" presStyleLbl="parChTrans1D2" presStyleIdx="0" presStyleCnt="2"/>
      <dgm:spPr/>
      <dgm:t>
        <a:bodyPr/>
        <a:lstStyle/>
        <a:p>
          <a:endParaRPr lang="en-US"/>
        </a:p>
      </dgm:t>
    </dgm:pt>
    <dgm:pt modelId="{AEC86B41-82D9-43F4-AAC4-46D589C11BDD}" type="pres">
      <dgm:prSet presAssocID="{7825B2F7-1709-4BAC-859D-1C2FD433D3A5}" presName="childText" presStyleLbl="bgAcc1" presStyleIdx="0" presStyleCnt="2">
        <dgm:presLayoutVars>
          <dgm:bulletEnabled val="1"/>
        </dgm:presLayoutVars>
      </dgm:prSet>
      <dgm:spPr/>
      <dgm:t>
        <a:bodyPr/>
        <a:lstStyle/>
        <a:p>
          <a:endParaRPr lang="en-US"/>
        </a:p>
      </dgm:t>
    </dgm:pt>
    <dgm:pt modelId="{ABAC3D07-D794-46FB-A24C-4BC1C087E7AD}" type="pres">
      <dgm:prSet presAssocID="{78B69AFB-98C4-4F54-9D8C-ADD381DAB45A}" presName="Name13" presStyleLbl="parChTrans1D2" presStyleIdx="1" presStyleCnt="2"/>
      <dgm:spPr/>
      <dgm:t>
        <a:bodyPr/>
        <a:lstStyle/>
        <a:p>
          <a:endParaRPr lang="en-US"/>
        </a:p>
      </dgm:t>
    </dgm:pt>
    <dgm:pt modelId="{D590210E-B8AE-4E27-AA50-0E41F08BF1DD}" type="pres">
      <dgm:prSet presAssocID="{EC1E569A-26F1-41C5-B6D6-FFBE40E45C7F}" presName="childText" presStyleLbl="bgAcc1" presStyleIdx="1" presStyleCnt="2">
        <dgm:presLayoutVars>
          <dgm:bulletEnabled val="1"/>
        </dgm:presLayoutVars>
      </dgm:prSet>
      <dgm:spPr/>
      <dgm:t>
        <a:bodyPr/>
        <a:lstStyle/>
        <a:p>
          <a:endParaRPr lang="en-US"/>
        </a:p>
      </dgm:t>
    </dgm:pt>
  </dgm:ptLst>
  <dgm:cxnLst>
    <dgm:cxn modelId="{F590C715-1125-4491-A70D-97937FCE2676}" type="presOf" srcId="{7825B2F7-1709-4BAC-859D-1C2FD433D3A5}" destId="{AEC86B41-82D9-43F4-AAC4-46D589C11BDD}" srcOrd="0" destOrd="0" presId="urn:microsoft.com/office/officeart/2005/8/layout/hierarchy3"/>
    <dgm:cxn modelId="{9C3D675E-18DF-4AA5-9071-6D455CF3BAF8}" type="presOf" srcId="{789C2CFA-028A-4308-9ACC-692A438E0A98}" destId="{D421258D-386C-40DD-96F4-5B0CFEEA8F1A}" srcOrd="0" destOrd="0" presId="urn:microsoft.com/office/officeart/2005/8/layout/hierarchy3"/>
    <dgm:cxn modelId="{A54B25A3-D12E-40E3-85FB-C5D156A50A57}" type="presOf" srcId="{EC1E569A-26F1-41C5-B6D6-FFBE40E45C7F}" destId="{D590210E-B8AE-4E27-AA50-0E41F08BF1DD}" srcOrd="0" destOrd="0" presId="urn:microsoft.com/office/officeart/2005/8/layout/hierarchy3"/>
    <dgm:cxn modelId="{069E3DA0-2230-4F03-8B58-FBA3B0B54D22}" srcId="{4860EE70-CD4C-4434-A2F9-E50BD8D13825}" destId="{7825B2F7-1709-4BAC-859D-1C2FD433D3A5}" srcOrd="0" destOrd="0" parTransId="{789C2CFA-028A-4308-9ACC-692A438E0A98}" sibTransId="{D18D1AE2-F8EA-4EDE-932B-74FDDB12E998}"/>
    <dgm:cxn modelId="{6E9A5E56-9A52-4DD3-BC07-D76ABDC4CC78}" type="presOf" srcId="{78B69AFB-98C4-4F54-9D8C-ADD381DAB45A}" destId="{ABAC3D07-D794-46FB-A24C-4BC1C087E7AD}" srcOrd="0" destOrd="0" presId="urn:microsoft.com/office/officeart/2005/8/layout/hierarchy3"/>
    <dgm:cxn modelId="{91E05042-21E2-4E83-8330-5B645D60E690}" type="presOf" srcId="{4860EE70-CD4C-4434-A2F9-E50BD8D13825}" destId="{C06D4243-D7A5-4172-931F-042132E7CFC4}" srcOrd="0" destOrd="0" presId="urn:microsoft.com/office/officeart/2005/8/layout/hierarchy3"/>
    <dgm:cxn modelId="{AEC5129B-1064-4CF0-8D7A-692DBB2D2679}" type="presOf" srcId="{60F9EE2F-BB6A-4BA0-9D0B-C74DB709B95F}" destId="{2C790214-02F9-4ED9-B964-FC079D9AC302}" srcOrd="0" destOrd="0" presId="urn:microsoft.com/office/officeart/2005/8/layout/hierarchy3"/>
    <dgm:cxn modelId="{131F5A18-8A4B-4E1F-9AE3-62C921DAC748}" srcId="{4860EE70-CD4C-4434-A2F9-E50BD8D13825}" destId="{EC1E569A-26F1-41C5-B6D6-FFBE40E45C7F}" srcOrd="1" destOrd="0" parTransId="{78B69AFB-98C4-4F54-9D8C-ADD381DAB45A}" sibTransId="{C91D0AEE-ABD4-49BC-AC28-35D869A04154}"/>
    <dgm:cxn modelId="{6494CAD9-2D42-4ECA-9BD2-96CF54AEEB4A}" srcId="{60F9EE2F-BB6A-4BA0-9D0B-C74DB709B95F}" destId="{4860EE70-CD4C-4434-A2F9-E50BD8D13825}" srcOrd="0" destOrd="0" parTransId="{2E118572-CC2D-4051-B8E7-C04E2154EA52}" sibTransId="{B6783735-9911-4021-ABB3-294C6B41F96A}"/>
    <dgm:cxn modelId="{511D6450-F7C6-48B0-A238-352B241C571D}" type="presOf" srcId="{4860EE70-CD4C-4434-A2F9-E50BD8D13825}" destId="{4BABDF86-0B73-4499-86D9-D3CA9F79E1EA}" srcOrd="1" destOrd="0" presId="urn:microsoft.com/office/officeart/2005/8/layout/hierarchy3"/>
    <dgm:cxn modelId="{61EB76CF-E2CF-4930-B48D-4194DA66B178}" type="presParOf" srcId="{2C790214-02F9-4ED9-B964-FC079D9AC302}" destId="{C876807B-BE01-4893-B1CB-E4BB00961D74}" srcOrd="0" destOrd="0" presId="urn:microsoft.com/office/officeart/2005/8/layout/hierarchy3"/>
    <dgm:cxn modelId="{115EE410-4535-4D99-8DDA-781D0EEA7DDE}" type="presParOf" srcId="{C876807B-BE01-4893-B1CB-E4BB00961D74}" destId="{FF051275-7946-4AA3-96CB-B111C072D125}" srcOrd="0" destOrd="0" presId="urn:microsoft.com/office/officeart/2005/8/layout/hierarchy3"/>
    <dgm:cxn modelId="{252BDDD0-2D09-4E7D-81B3-191CA1D7A6E4}" type="presParOf" srcId="{FF051275-7946-4AA3-96CB-B111C072D125}" destId="{C06D4243-D7A5-4172-931F-042132E7CFC4}" srcOrd="0" destOrd="0" presId="urn:microsoft.com/office/officeart/2005/8/layout/hierarchy3"/>
    <dgm:cxn modelId="{CC17F672-0CFF-4B7E-A36B-E98F6D13A863}" type="presParOf" srcId="{FF051275-7946-4AA3-96CB-B111C072D125}" destId="{4BABDF86-0B73-4499-86D9-D3CA9F79E1EA}" srcOrd="1" destOrd="0" presId="urn:microsoft.com/office/officeart/2005/8/layout/hierarchy3"/>
    <dgm:cxn modelId="{20BB1E93-D89D-44E9-ABEB-08CB89F345EE}" type="presParOf" srcId="{C876807B-BE01-4893-B1CB-E4BB00961D74}" destId="{1FB538FA-0407-468A-91D1-5B0CD9ADBFBB}" srcOrd="1" destOrd="0" presId="urn:microsoft.com/office/officeart/2005/8/layout/hierarchy3"/>
    <dgm:cxn modelId="{F205D106-A026-40FB-BF4A-FE1B8887CA9F}" type="presParOf" srcId="{1FB538FA-0407-468A-91D1-5B0CD9ADBFBB}" destId="{D421258D-386C-40DD-96F4-5B0CFEEA8F1A}" srcOrd="0" destOrd="0" presId="urn:microsoft.com/office/officeart/2005/8/layout/hierarchy3"/>
    <dgm:cxn modelId="{62BAC932-5D92-4597-9446-6A951442D216}" type="presParOf" srcId="{1FB538FA-0407-468A-91D1-5B0CD9ADBFBB}" destId="{AEC86B41-82D9-43F4-AAC4-46D589C11BDD}" srcOrd="1" destOrd="0" presId="urn:microsoft.com/office/officeart/2005/8/layout/hierarchy3"/>
    <dgm:cxn modelId="{532F3180-30D6-480F-A054-61C2ABA643AE}" type="presParOf" srcId="{1FB538FA-0407-468A-91D1-5B0CD9ADBFBB}" destId="{ABAC3D07-D794-46FB-A24C-4BC1C087E7AD}" srcOrd="2" destOrd="0" presId="urn:microsoft.com/office/officeart/2005/8/layout/hierarchy3"/>
    <dgm:cxn modelId="{4476FF0B-5240-4AAB-A3A6-623358942B02}" type="presParOf" srcId="{1FB538FA-0407-468A-91D1-5B0CD9ADBFBB}" destId="{D590210E-B8AE-4E27-AA50-0E41F08BF1DD}"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D4243-D7A5-4172-931F-042132E7CFC4}">
      <dsp:nvSpPr>
        <dsp:cNvPr id="0" name=""/>
        <dsp:cNvSpPr/>
      </dsp:nvSpPr>
      <dsp:spPr>
        <a:xfrm>
          <a:off x="1887140" y="496"/>
          <a:ext cx="2321718" cy="1160859"/>
        </a:xfrm>
        <a:prstGeom prst="roundRect">
          <a:avLst>
            <a:gd name="adj" fmla="val 10000"/>
          </a:avLst>
        </a:prstGeom>
        <a:solidFill>
          <a:srgbClr val="FF0000"/>
        </a:solidFill>
        <a:ln>
          <a:solidFill>
            <a:srgbClr val="FF0000"/>
          </a:solid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2395" tIns="74930" rIns="112395" bIns="74930" numCol="1" spcCol="1270" anchor="ctr" anchorCtr="0">
          <a:noAutofit/>
        </a:bodyPr>
        <a:lstStyle/>
        <a:p>
          <a:pPr lvl="0" algn="ctr" defTabSz="2622550">
            <a:lnSpc>
              <a:spcPct val="90000"/>
            </a:lnSpc>
            <a:spcBef>
              <a:spcPct val="0"/>
            </a:spcBef>
            <a:spcAft>
              <a:spcPct val="35000"/>
            </a:spcAft>
          </a:pPr>
          <a:r>
            <a:rPr lang="en-GB" sz="5900" kern="1200" dirty="0"/>
            <a:t>Prime</a:t>
          </a:r>
        </a:p>
      </dsp:txBody>
      <dsp:txXfrm>
        <a:off x="1921140" y="34496"/>
        <a:ext cx="2253718" cy="1092859"/>
      </dsp:txXfrm>
    </dsp:sp>
    <dsp:sp modelId="{D421258D-386C-40DD-96F4-5B0CFEEA8F1A}">
      <dsp:nvSpPr>
        <dsp:cNvPr id="0" name=""/>
        <dsp:cNvSpPr/>
      </dsp:nvSpPr>
      <dsp:spPr>
        <a:xfrm>
          <a:off x="2119312" y="1161355"/>
          <a:ext cx="232171" cy="870644"/>
        </a:xfrm>
        <a:custGeom>
          <a:avLst/>
          <a:gdLst/>
          <a:ahLst/>
          <a:cxnLst/>
          <a:rect l="0" t="0" r="0" b="0"/>
          <a:pathLst>
            <a:path>
              <a:moveTo>
                <a:pt x="0" y="0"/>
              </a:moveTo>
              <a:lnTo>
                <a:pt x="0" y="870644"/>
              </a:lnTo>
              <a:lnTo>
                <a:pt x="232171" y="870644"/>
              </a:lnTo>
            </a:path>
          </a:pathLst>
        </a:custGeom>
        <a:noFill/>
        <a:ln w="19050" cap="rnd"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EC86B41-82D9-43F4-AAC4-46D589C11BDD}">
      <dsp:nvSpPr>
        <dsp:cNvPr id="0" name=""/>
        <dsp:cNvSpPr/>
      </dsp:nvSpPr>
      <dsp:spPr>
        <a:xfrm>
          <a:off x="2351484" y="1451570"/>
          <a:ext cx="1857374" cy="1160859"/>
        </a:xfrm>
        <a:prstGeom prst="roundRect">
          <a:avLst>
            <a:gd name="adj" fmla="val 10000"/>
          </a:avLst>
        </a:prstGeom>
        <a:solidFill>
          <a:schemeClr val="bg1">
            <a:lumMod val="50000"/>
            <a:lumOff val="50000"/>
            <a:alpha val="90000"/>
          </a:schemeClr>
        </a:solidFill>
        <a:ln w="9525" cap="rnd" cmpd="sng" algn="ctr">
          <a:solidFill>
            <a:srgbClr val="FF0000"/>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lvl="0" algn="ctr" defTabSz="1289050">
            <a:lnSpc>
              <a:spcPct val="90000"/>
            </a:lnSpc>
            <a:spcBef>
              <a:spcPct val="0"/>
            </a:spcBef>
            <a:spcAft>
              <a:spcPct val="35000"/>
            </a:spcAft>
          </a:pPr>
          <a:r>
            <a:rPr lang="en-GB" sz="2900" kern="1200" dirty="0"/>
            <a:t>Rehearse</a:t>
          </a:r>
        </a:p>
      </dsp:txBody>
      <dsp:txXfrm>
        <a:off x="2385484" y="1485570"/>
        <a:ext cx="1789374" cy="1092859"/>
      </dsp:txXfrm>
    </dsp:sp>
    <dsp:sp modelId="{ABAC3D07-D794-46FB-A24C-4BC1C087E7AD}">
      <dsp:nvSpPr>
        <dsp:cNvPr id="0" name=""/>
        <dsp:cNvSpPr/>
      </dsp:nvSpPr>
      <dsp:spPr>
        <a:xfrm>
          <a:off x="2119312" y="1161355"/>
          <a:ext cx="232171" cy="2321718"/>
        </a:xfrm>
        <a:custGeom>
          <a:avLst/>
          <a:gdLst/>
          <a:ahLst/>
          <a:cxnLst/>
          <a:rect l="0" t="0" r="0" b="0"/>
          <a:pathLst>
            <a:path>
              <a:moveTo>
                <a:pt x="0" y="0"/>
              </a:moveTo>
              <a:lnTo>
                <a:pt x="0" y="2321718"/>
              </a:lnTo>
              <a:lnTo>
                <a:pt x="232171" y="2321718"/>
              </a:lnTo>
            </a:path>
          </a:pathLst>
        </a:custGeom>
        <a:noFill/>
        <a:ln w="19050" cap="rnd"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590210E-B8AE-4E27-AA50-0E41F08BF1DD}">
      <dsp:nvSpPr>
        <dsp:cNvPr id="0" name=""/>
        <dsp:cNvSpPr/>
      </dsp:nvSpPr>
      <dsp:spPr>
        <a:xfrm>
          <a:off x="2351484" y="2902644"/>
          <a:ext cx="1857374" cy="1160859"/>
        </a:xfrm>
        <a:prstGeom prst="roundRect">
          <a:avLst>
            <a:gd name="adj" fmla="val 10000"/>
          </a:avLst>
        </a:prstGeom>
        <a:solidFill>
          <a:schemeClr val="tx1">
            <a:lumMod val="85000"/>
            <a:alpha val="90000"/>
          </a:schemeClr>
        </a:solidFill>
        <a:ln w="9525" cap="rnd" cmpd="sng" algn="ctr">
          <a:solidFill>
            <a:srgbClr val="FF0000"/>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lvl="0" algn="ctr" defTabSz="1289050">
            <a:lnSpc>
              <a:spcPct val="90000"/>
            </a:lnSpc>
            <a:spcBef>
              <a:spcPct val="0"/>
            </a:spcBef>
            <a:spcAft>
              <a:spcPct val="35000"/>
            </a:spcAft>
          </a:pPr>
          <a:r>
            <a:rPr lang="en-GB" sz="2900" kern="1200" dirty="0"/>
            <a:t>Share</a:t>
          </a:r>
        </a:p>
      </dsp:txBody>
      <dsp:txXfrm>
        <a:off x="2385484" y="2936644"/>
        <a:ext cx="1789374" cy="109285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7C8D13E-487E-4F8A-9BCA-C963677D2816}" type="datetimeFigureOut">
              <a:rPr lang="en-US" smtClean="0"/>
              <a:t>11/15/2018</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FFE534B9-18DB-4F74-8133-F0E0416D8753}" type="slidenum">
              <a:rPr lang="en-US" smtClean="0"/>
              <a:t>‹#›</a:t>
            </a:fld>
            <a:endParaRPr lang="en-US"/>
          </a:p>
        </p:txBody>
      </p:sp>
    </p:spTree>
    <p:extLst>
      <p:ext uri="{BB962C8B-B14F-4D97-AF65-F5344CB8AC3E}">
        <p14:creationId xmlns:p14="http://schemas.microsoft.com/office/powerpoint/2010/main" val="212690453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EB214CE3-FE65-4388-BA60-F2719AA6D039}" type="datetimeFigureOut">
              <a:rPr lang="en-US" smtClean="0"/>
              <a:pPr>
                <a:defRPr/>
              </a:pPr>
              <a:t>11/15/2018</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A4803C6C-58EF-4EBD-911A-36BCCEEB6895}" type="slidenum">
              <a:rPr lang="en-GB" altLang="en-US" smtClean="0"/>
              <a:pPr>
                <a:defRPr/>
              </a:pPr>
              <a:t>‹#›</a:t>
            </a:fld>
            <a:endParaRPr lang="en-GB" altLang="en-US"/>
          </a:p>
        </p:txBody>
      </p:sp>
    </p:spTree>
    <p:extLst>
      <p:ext uri="{BB962C8B-B14F-4D97-AF65-F5344CB8AC3E}">
        <p14:creationId xmlns:p14="http://schemas.microsoft.com/office/powerpoint/2010/main" val="1385333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FFD72FCC-A9A8-4C19-9F69-47277489214D}" type="datetimeFigureOut">
              <a:rPr lang="en-US" smtClean="0"/>
              <a:pPr>
                <a:defRPr/>
              </a:pPr>
              <a:t>11/15/2018</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5DA608A4-80F8-4B9F-883F-413BB46199CB}" type="slidenum">
              <a:rPr lang="en-GB" altLang="en-US" smtClean="0"/>
              <a:pPr>
                <a:defRPr/>
              </a:pPr>
              <a:t>‹#›</a:t>
            </a:fld>
            <a:endParaRPr lang="en-GB" altLang="en-US"/>
          </a:p>
        </p:txBody>
      </p:sp>
    </p:spTree>
    <p:extLst>
      <p:ext uri="{BB962C8B-B14F-4D97-AF65-F5344CB8AC3E}">
        <p14:creationId xmlns:p14="http://schemas.microsoft.com/office/powerpoint/2010/main" val="2962312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FFD72FCC-A9A8-4C19-9F69-47277489214D}" type="datetimeFigureOut">
              <a:rPr lang="en-US" smtClean="0"/>
              <a:pPr>
                <a:defRPr/>
              </a:pPr>
              <a:t>11/15/2018</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5DA608A4-80F8-4B9F-883F-413BB46199CB}" type="slidenum">
              <a:rPr lang="en-GB" altLang="en-US" smtClean="0"/>
              <a:pPr>
                <a:defRPr/>
              </a:pPr>
              <a:t>‹#›</a:t>
            </a:fld>
            <a:endParaRPr lang="en-GB" altLang="en-US"/>
          </a:p>
        </p:txBody>
      </p:sp>
    </p:spTree>
    <p:extLst>
      <p:ext uri="{BB962C8B-B14F-4D97-AF65-F5344CB8AC3E}">
        <p14:creationId xmlns:p14="http://schemas.microsoft.com/office/powerpoint/2010/main" val="520850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FFD72FCC-A9A8-4C19-9F69-47277489214D}" type="datetimeFigureOut">
              <a:rPr lang="en-US" smtClean="0"/>
              <a:pPr>
                <a:defRPr/>
              </a:pPr>
              <a:t>11/15/2018</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5DA608A4-80F8-4B9F-883F-413BB46199CB}" type="slidenum">
              <a:rPr lang="en-GB" altLang="en-US" smtClean="0"/>
              <a:pPr>
                <a:defRPr/>
              </a:pPr>
              <a:t>‹#›</a:t>
            </a:fld>
            <a:endParaRPr lang="en-GB" alt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96765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FFD72FCC-A9A8-4C19-9F69-47277489214D}" type="datetimeFigureOut">
              <a:rPr lang="en-US" smtClean="0"/>
              <a:pPr>
                <a:defRPr/>
              </a:pPr>
              <a:t>11/15/2018</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5DA608A4-80F8-4B9F-883F-413BB46199CB}" type="slidenum">
              <a:rPr lang="en-GB" altLang="en-US" smtClean="0"/>
              <a:pPr>
                <a:defRPr/>
              </a:pPr>
              <a:t>‹#›</a:t>
            </a:fld>
            <a:endParaRPr lang="en-GB" altLang="en-US"/>
          </a:p>
        </p:txBody>
      </p:sp>
    </p:spTree>
    <p:extLst>
      <p:ext uri="{BB962C8B-B14F-4D97-AF65-F5344CB8AC3E}">
        <p14:creationId xmlns:p14="http://schemas.microsoft.com/office/powerpoint/2010/main" val="3533818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FFD72FCC-A9A8-4C19-9F69-47277489214D}" type="datetimeFigureOut">
              <a:rPr lang="en-US" smtClean="0"/>
              <a:pPr>
                <a:defRPr/>
              </a:pPr>
              <a:t>11/15/2018</a:t>
            </a:fld>
            <a:endParaRPr lang="en-GB"/>
          </a:p>
        </p:txBody>
      </p:sp>
      <p:sp>
        <p:nvSpPr>
          <p:cNvPr id="4"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5DA608A4-80F8-4B9F-883F-413BB46199CB}" type="slidenum">
              <a:rPr lang="en-GB" altLang="en-US" smtClean="0"/>
              <a:pPr>
                <a:defRPr/>
              </a:pPr>
              <a:t>‹#›</a:t>
            </a:fld>
            <a:endParaRPr lang="en-GB" altLang="en-US"/>
          </a:p>
        </p:txBody>
      </p:sp>
    </p:spTree>
    <p:extLst>
      <p:ext uri="{BB962C8B-B14F-4D97-AF65-F5344CB8AC3E}">
        <p14:creationId xmlns:p14="http://schemas.microsoft.com/office/powerpoint/2010/main" val="2500006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FFD72FCC-A9A8-4C19-9F69-47277489214D}" type="datetimeFigureOut">
              <a:rPr lang="en-US" smtClean="0"/>
              <a:pPr>
                <a:defRPr/>
              </a:pPr>
              <a:t>11/15/2018</a:t>
            </a:fld>
            <a:endParaRPr lang="en-GB"/>
          </a:p>
        </p:txBody>
      </p:sp>
      <p:sp>
        <p:nvSpPr>
          <p:cNvPr id="4"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5DA608A4-80F8-4B9F-883F-413BB46199CB}" type="slidenum">
              <a:rPr lang="en-GB" altLang="en-US" smtClean="0"/>
              <a:pPr>
                <a:defRPr/>
              </a:pPr>
              <a:t>‹#›</a:t>
            </a:fld>
            <a:endParaRPr lang="en-GB" altLang="en-US"/>
          </a:p>
        </p:txBody>
      </p:sp>
    </p:spTree>
    <p:extLst>
      <p:ext uri="{BB962C8B-B14F-4D97-AF65-F5344CB8AC3E}">
        <p14:creationId xmlns:p14="http://schemas.microsoft.com/office/powerpoint/2010/main" val="3789763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76BA0FB-78C4-4DAD-A7E5-C5D82B2B0ECF}" type="datetimeFigureOut">
              <a:rPr lang="en-US" smtClean="0"/>
              <a:pPr>
                <a:defRPr/>
              </a:pPr>
              <a:t>11/15/2018</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0001F053-C961-4935-98DC-11E202D78A90}" type="slidenum">
              <a:rPr lang="en-GB" altLang="en-US" smtClean="0"/>
              <a:pPr>
                <a:defRPr/>
              </a:pPr>
              <a:t>‹#›</a:t>
            </a:fld>
            <a:endParaRPr lang="en-GB" altLang="en-US"/>
          </a:p>
        </p:txBody>
      </p:sp>
    </p:spTree>
    <p:extLst>
      <p:ext uri="{BB962C8B-B14F-4D97-AF65-F5344CB8AC3E}">
        <p14:creationId xmlns:p14="http://schemas.microsoft.com/office/powerpoint/2010/main" val="1325087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E10D035-24B6-4E56-992B-DC4BEC27C1DE}" type="datetimeFigureOut">
              <a:rPr lang="en-US" smtClean="0"/>
              <a:pPr>
                <a:defRPr/>
              </a:pPr>
              <a:t>11/15/2018</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6A2E2C23-43A6-490C-802A-1E7D5370C400}" type="slidenum">
              <a:rPr lang="en-GB" altLang="en-US" smtClean="0"/>
              <a:pPr>
                <a:defRPr/>
              </a:pPr>
              <a:t>‹#›</a:t>
            </a:fld>
            <a:endParaRPr lang="en-GB" altLang="en-US"/>
          </a:p>
        </p:txBody>
      </p:sp>
    </p:spTree>
    <p:extLst>
      <p:ext uri="{BB962C8B-B14F-4D97-AF65-F5344CB8AC3E}">
        <p14:creationId xmlns:p14="http://schemas.microsoft.com/office/powerpoint/2010/main" val="4831587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6960429D-BD9D-49BF-AE15-5367B84873D1}" type="datetimeFigureOut">
              <a:rPr lang="en-US"/>
              <a:pPr>
                <a:defRPr/>
              </a:pPr>
              <a:t>11/15/2018</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ECEEEEDD-4F86-4FE3-AC59-5824D1FFFCCD}" type="slidenum">
              <a:rPr lang="en-GB" altLang="en-US"/>
              <a:pPr>
                <a:defRPr/>
              </a:pPr>
              <a:t>‹#›</a:t>
            </a:fld>
            <a:endParaRPr lang="en-GB" altLang="en-US"/>
          </a:p>
        </p:txBody>
      </p:sp>
    </p:spTree>
    <p:extLst>
      <p:ext uri="{BB962C8B-B14F-4D97-AF65-F5344CB8AC3E}">
        <p14:creationId xmlns:p14="http://schemas.microsoft.com/office/powerpoint/2010/main" val="898962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pPr>
              <a:defRPr/>
            </a:pPr>
            <a:fld id="{B7FE703F-65FB-4F4A-B1F7-22297CCB4467}" type="datetimeFigureOut">
              <a:rPr lang="en-US" smtClean="0"/>
              <a:pPr>
                <a:defRPr/>
              </a:pPr>
              <a:t>11/15/2018</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8B91FEDE-7089-4514-A585-DA6018895A7C}" type="slidenum">
              <a:rPr lang="en-GB" altLang="en-US" smtClean="0"/>
              <a:pPr>
                <a:defRPr/>
              </a:pPr>
              <a:t>‹#›</a:t>
            </a:fld>
            <a:endParaRPr lang="en-GB" altLang="en-US"/>
          </a:p>
        </p:txBody>
      </p:sp>
    </p:spTree>
    <p:extLst>
      <p:ext uri="{BB962C8B-B14F-4D97-AF65-F5344CB8AC3E}">
        <p14:creationId xmlns:p14="http://schemas.microsoft.com/office/powerpoint/2010/main" val="2197759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226E71EC-ACBC-4589-8E0A-0DFB973AE6E5}" type="datetimeFigureOut">
              <a:rPr lang="en-US" smtClean="0"/>
              <a:pPr>
                <a:defRPr/>
              </a:pPr>
              <a:t>11/15/2018</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FD983901-450E-4B67-8CF3-AAAABCD9CF92}" type="slidenum">
              <a:rPr lang="en-GB" altLang="en-US" smtClean="0"/>
              <a:pPr>
                <a:defRPr/>
              </a:pPr>
              <a:t>‹#›</a:t>
            </a:fld>
            <a:endParaRPr lang="en-GB" altLang="en-US"/>
          </a:p>
        </p:txBody>
      </p:sp>
    </p:spTree>
    <p:extLst>
      <p:ext uri="{BB962C8B-B14F-4D97-AF65-F5344CB8AC3E}">
        <p14:creationId xmlns:p14="http://schemas.microsoft.com/office/powerpoint/2010/main" val="85841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8816A3FA-CE55-4795-826A-4A43D995C3E8}" type="datetimeFigureOut">
              <a:rPr lang="en-US" smtClean="0"/>
              <a:pPr>
                <a:defRPr/>
              </a:pPr>
              <a:t>11/15/2018</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D1493F51-444D-452D-8BAD-AC07FF7C7EAB}" type="slidenum">
              <a:rPr lang="en-GB" altLang="en-US" smtClean="0"/>
              <a:pPr>
                <a:defRPr/>
              </a:pPr>
              <a:t>‹#›</a:t>
            </a:fld>
            <a:endParaRPr lang="en-GB" altLang="en-US"/>
          </a:p>
        </p:txBody>
      </p:sp>
    </p:spTree>
    <p:extLst>
      <p:ext uri="{BB962C8B-B14F-4D97-AF65-F5344CB8AC3E}">
        <p14:creationId xmlns:p14="http://schemas.microsoft.com/office/powerpoint/2010/main" val="4163176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FFD72FCC-A9A8-4C19-9F69-47277489214D}" type="datetimeFigureOut">
              <a:rPr lang="en-US" smtClean="0"/>
              <a:pPr>
                <a:defRPr/>
              </a:pPr>
              <a:t>11/15/2018</a:t>
            </a:fld>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5DA608A4-80F8-4B9F-883F-413BB46199CB}" type="slidenum">
              <a:rPr lang="en-GB" altLang="en-US" smtClean="0"/>
              <a:pPr>
                <a:defRPr/>
              </a:pPr>
              <a:t>‹#›</a:t>
            </a:fld>
            <a:endParaRPr lang="en-GB" altLang="en-US"/>
          </a:p>
        </p:txBody>
      </p:sp>
    </p:spTree>
    <p:extLst>
      <p:ext uri="{BB962C8B-B14F-4D97-AF65-F5344CB8AC3E}">
        <p14:creationId xmlns:p14="http://schemas.microsoft.com/office/powerpoint/2010/main" val="2753548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a:defRPr/>
            </a:pPr>
            <a:fld id="{6DF0092B-BC1C-4CEC-9B02-B749FEF2444D}" type="datetimeFigureOut">
              <a:rPr lang="en-US" smtClean="0"/>
              <a:pPr>
                <a:defRPr/>
              </a:pPr>
              <a:t>11/15/2018</a:t>
            </a:fld>
            <a:endParaRPr lang="en-GB"/>
          </a:p>
        </p:txBody>
      </p:sp>
      <p:sp>
        <p:nvSpPr>
          <p:cNvPr id="5" name="Footer Placeholder 3"/>
          <p:cNvSpPr>
            <a:spLocks noGrp="1"/>
          </p:cNvSpPr>
          <p:nvPr>
            <p:ph type="ftr" sz="quarter" idx="11"/>
          </p:nvPr>
        </p:nvSpPr>
        <p:spPr/>
        <p:txBody>
          <a:bodyPr/>
          <a:lstStyle/>
          <a:p>
            <a:pPr>
              <a:defRPr/>
            </a:pPr>
            <a:endParaRPr lang="en-GB"/>
          </a:p>
        </p:txBody>
      </p:sp>
      <p:sp>
        <p:nvSpPr>
          <p:cNvPr id="6" name="Slide Number Placeholder 4"/>
          <p:cNvSpPr>
            <a:spLocks noGrp="1"/>
          </p:cNvSpPr>
          <p:nvPr>
            <p:ph type="sldNum" sz="quarter" idx="12"/>
          </p:nvPr>
        </p:nvSpPr>
        <p:spPr/>
        <p:txBody>
          <a:bodyPr/>
          <a:lstStyle/>
          <a:p>
            <a:pPr>
              <a:defRPr/>
            </a:pPr>
            <a:fld id="{DD55FCB2-C69B-4FAF-A2A7-1BE7CF01CCC2}" type="slidenum">
              <a:rPr lang="en-GB" altLang="en-US" smtClean="0"/>
              <a:pPr>
                <a:defRPr/>
              </a:pPr>
              <a:t>‹#›</a:t>
            </a:fld>
            <a:endParaRPr lang="en-GB" altLang="en-US"/>
          </a:p>
        </p:txBody>
      </p:sp>
    </p:spTree>
    <p:extLst>
      <p:ext uri="{BB962C8B-B14F-4D97-AF65-F5344CB8AC3E}">
        <p14:creationId xmlns:p14="http://schemas.microsoft.com/office/powerpoint/2010/main" val="2341906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fld id="{DE006127-931C-46D8-B113-8433FBDBC4FB}" type="datetimeFigureOut">
              <a:rPr lang="en-US" smtClean="0"/>
              <a:pPr>
                <a:defRPr/>
              </a:pPr>
              <a:t>11/15/2018</a:t>
            </a:fld>
            <a:endParaRPr lang="en-GB"/>
          </a:p>
        </p:txBody>
      </p:sp>
      <p:sp>
        <p:nvSpPr>
          <p:cNvPr id="5" name="Footer Placeholder 2"/>
          <p:cNvSpPr>
            <a:spLocks noGrp="1"/>
          </p:cNvSpPr>
          <p:nvPr>
            <p:ph type="ftr" sz="quarter" idx="11"/>
          </p:nvPr>
        </p:nvSpPr>
        <p:spPr/>
        <p:txBody>
          <a:bodyPr/>
          <a:lstStyle/>
          <a:p>
            <a:pPr>
              <a:defRPr/>
            </a:pPr>
            <a:endParaRPr lang="en-GB"/>
          </a:p>
        </p:txBody>
      </p:sp>
      <p:sp>
        <p:nvSpPr>
          <p:cNvPr id="6" name="Slide Number Placeholder 3"/>
          <p:cNvSpPr>
            <a:spLocks noGrp="1"/>
          </p:cNvSpPr>
          <p:nvPr>
            <p:ph type="sldNum" sz="quarter" idx="12"/>
          </p:nvPr>
        </p:nvSpPr>
        <p:spPr/>
        <p:txBody>
          <a:bodyPr/>
          <a:lstStyle/>
          <a:p>
            <a:pPr>
              <a:defRPr/>
            </a:pPr>
            <a:fld id="{2004500D-A0E5-4FDB-A003-945567F5A085}" type="slidenum">
              <a:rPr lang="en-GB" altLang="en-US" smtClean="0"/>
              <a:pPr>
                <a:defRPr/>
              </a:pPr>
              <a:t>‹#›</a:t>
            </a:fld>
            <a:endParaRPr lang="en-GB" altLang="en-US"/>
          </a:p>
        </p:txBody>
      </p:sp>
    </p:spTree>
    <p:extLst>
      <p:ext uri="{BB962C8B-B14F-4D97-AF65-F5344CB8AC3E}">
        <p14:creationId xmlns:p14="http://schemas.microsoft.com/office/powerpoint/2010/main" val="108349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pPr>
              <a:defRPr/>
            </a:pPr>
            <a:fld id="{67DBB1EF-6F0D-4D7A-8AC2-755E394B0321}" type="datetimeFigureOut">
              <a:rPr lang="en-US" smtClean="0"/>
              <a:pPr>
                <a:defRPr/>
              </a:pPr>
              <a:t>11/15/2018</a:t>
            </a:fld>
            <a:endParaRPr lang="en-GB"/>
          </a:p>
        </p:txBody>
      </p:sp>
      <p:sp>
        <p:nvSpPr>
          <p:cNvPr id="5" name="Footer Placeholder 5"/>
          <p:cNvSpPr>
            <a:spLocks noGrp="1"/>
          </p:cNvSpPr>
          <p:nvPr>
            <p:ph type="ftr" sz="quarter" idx="11"/>
          </p:nvPr>
        </p:nvSpPr>
        <p:spPr/>
        <p:txBody>
          <a:bodyPr/>
          <a:lstStyle/>
          <a:p>
            <a:pPr>
              <a:defRPr/>
            </a:pPr>
            <a:endParaRPr lang="en-GB"/>
          </a:p>
        </p:txBody>
      </p:sp>
      <p:sp>
        <p:nvSpPr>
          <p:cNvPr id="6" name="Slide Number Placeholder 6"/>
          <p:cNvSpPr>
            <a:spLocks noGrp="1"/>
          </p:cNvSpPr>
          <p:nvPr>
            <p:ph type="sldNum" sz="quarter" idx="12"/>
          </p:nvPr>
        </p:nvSpPr>
        <p:spPr/>
        <p:txBody>
          <a:bodyPr/>
          <a:lstStyle/>
          <a:p>
            <a:pPr>
              <a:defRPr/>
            </a:pPr>
            <a:fld id="{82CFC1C0-A480-4014-B5FC-85ED76D6A220}" type="slidenum">
              <a:rPr lang="en-GB" altLang="en-US" smtClean="0"/>
              <a:pPr>
                <a:defRPr/>
              </a:pPr>
              <a:t>‹#›</a:t>
            </a:fld>
            <a:endParaRPr lang="en-GB" altLang="en-US"/>
          </a:p>
        </p:txBody>
      </p:sp>
    </p:spTree>
    <p:extLst>
      <p:ext uri="{BB962C8B-B14F-4D97-AF65-F5344CB8AC3E}">
        <p14:creationId xmlns:p14="http://schemas.microsoft.com/office/powerpoint/2010/main" val="1170195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6ABA49D-508F-4A0F-A83A-78422029533C}" type="datetimeFigureOut">
              <a:rPr lang="en-US" smtClean="0"/>
              <a:pPr>
                <a:defRPr/>
              </a:pPr>
              <a:t>11/15/2018</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79A491AE-4BB4-4496-B24A-27AE1DF2ACB7}" type="slidenum">
              <a:rPr lang="en-GB" altLang="en-US" smtClean="0"/>
              <a:pPr>
                <a:defRPr/>
              </a:pPr>
              <a:t>‹#›</a:t>
            </a:fld>
            <a:endParaRPr lang="en-GB" altLang="en-US"/>
          </a:p>
        </p:txBody>
      </p:sp>
    </p:spTree>
    <p:extLst>
      <p:ext uri="{BB962C8B-B14F-4D97-AF65-F5344CB8AC3E}">
        <p14:creationId xmlns:p14="http://schemas.microsoft.com/office/powerpoint/2010/main" val="1662587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fld id="{FFD72FCC-A9A8-4C19-9F69-47277489214D}" type="datetimeFigureOut">
              <a:rPr lang="en-US" smtClean="0"/>
              <a:pPr>
                <a:defRPr/>
              </a:pPr>
              <a:t>11/15/2018</a:t>
            </a:fld>
            <a:endParaRPr lang="en-GB"/>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GB"/>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a:defRPr/>
            </a:pPr>
            <a:fld id="{5DA608A4-80F8-4B9F-883F-413BB46199CB}" type="slidenum">
              <a:rPr lang="en-GB" altLang="en-US" smtClean="0"/>
              <a:pPr>
                <a:defRPr/>
              </a:pPr>
              <a:t>‹#›</a:t>
            </a:fld>
            <a:endParaRPr lang="en-GB" altLang="en-US"/>
          </a:p>
        </p:txBody>
      </p:sp>
    </p:spTree>
    <p:extLst>
      <p:ext uri="{BB962C8B-B14F-4D97-AF65-F5344CB8AC3E}">
        <p14:creationId xmlns:p14="http://schemas.microsoft.com/office/powerpoint/2010/main" val="1638532327"/>
      </p:ext>
    </p:extLst>
  </p:cSld>
  <p:clrMap bg1="dk1" tx1="lt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 Target="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5.xml"/><Relationship Id="rId39" Type="http://schemas.openxmlformats.org/officeDocument/2006/relationships/slide" Target="slide39.xml"/><Relationship Id="rId21" Type="http://schemas.openxmlformats.org/officeDocument/2006/relationships/slide" Target="slide22.xml"/><Relationship Id="rId34" Type="http://schemas.openxmlformats.org/officeDocument/2006/relationships/slide" Target="slide34.xml"/><Relationship Id="rId42" Type="http://schemas.openxmlformats.org/officeDocument/2006/relationships/slide" Target="slide43.xml"/><Relationship Id="rId47" Type="http://schemas.openxmlformats.org/officeDocument/2006/relationships/slide" Target="slide48.xml"/><Relationship Id="rId50" Type="http://schemas.openxmlformats.org/officeDocument/2006/relationships/slide" Target="slide51.xml"/><Relationship Id="rId7" Type="http://schemas.openxmlformats.org/officeDocument/2006/relationships/slide" Target="slide8.xml"/><Relationship Id="rId2" Type="http://schemas.openxmlformats.org/officeDocument/2006/relationships/slide" Target="slide3.xml"/><Relationship Id="rId16" Type="http://schemas.openxmlformats.org/officeDocument/2006/relationships/slide" Target="slide17.xml"/><Relationship Id="rId29" Type="http://schemas.openxmlformats.org/officeDocument/2006/relationships/slide" Target="slide30.xml"/><Relationship Id="rId11" Type="http://schemas.openxmlformats.org/officeDocument/2006/relationships/slide" Target="slide12.xml"/><Relationship Id="rId24" Type="http://schemas.openxmlformats.org/officeDocument/2006/relationships/slide" Target="slide26.xml"/><Relationship Id="rId32" Type="http://schemas.openxmlformats.org/officeDocument/2006/relationships/slide" Target="slide33.xml"/><Relationship Id="rId37" Type="http://schemas.openxmlformats.org/officeDocument/2006/relationships/slide" Target="slide37.xml"/><Relationship Id="rId40" Type="http://schemas.openxmlformats.org/officeDocument/2006/relationships/slide" Target="slide40.xml"/><Relationship Id="rId45" Type="http://schemas.openxmlformats.org/officeDocument/2006/relationships/slide" Target="slide46.xml"/><Relationship Id="rId5" Type="http://schemas.openxmlformats.org/officeDocument/2006/relationships/slide" Target="slide6.xml"/><Relationship Id="rId15" Type="http://schemas.openxmlformats.org/officeDocument/2006/relationships/slide" Target="slide16.xml"/><Relationship Id="rId23" Type="http://schemas.openxmlformats.org/officeDocument/2006/relationships/slide" Target="slide24.xml"/><Relationship Id="rId28" Type="http://schemas.openxmlformats.org/officeDocument/2006/relationships/slide" Target="slide29.xml"/><Relationship Id="rId36" Type="http://schemas.openxmlformats.org/officeDocument/2006/relationships/slide" Target="slide36.xml"/><Relationship Id="rId49" Type="http://schemas.openxmlformats.org/officeDocument/2006/relationships/slide" Target="slide50.xml"/><Relationship Id="rId10" Type="http://schemas.openxmlformats.org/officeDocument/2006/relationships/slide" Target="slide11.xml"/><Relationship Id="rId19" Type="http://schemas.openxmlformats.org/officeDocument/2006/relationships/slide" Target="slide20.xml"/><Relationship Id="rId31" Type="http://schemas.openxmlformats.org/officeDocument/2006/relationships/slide" Target="slide32.xml"/><Relationship Id="rId44" Type="http://schemas.openxmlformats.org/officeDocument/2006/relationships/slide" Target="slide45.xml"/><Relationship Id="rId4" Type="http://schemas.openxmlformats.org/officeDocument/2006/relationships/slide" Target="slide5.xml"/><Relationship Id="rId9" Type="http://schemas.openxmlformats.org/officeDocument/2006/relationships/slide" Target="slide10.xml"/><Relationship Id="rId14" Type="http://schemas.openxmlformats.org/officeDocument/2006/relationships/slide" Target="slide15.xml"/><Relationship Id="rId22" Type="http://schemas.openxmlformats.org/officeDocument/2006/relationships/slide" Target="slide23.xml"/><Relationship Id="rId27" Type="http://schemas.openxmlformats.org/officeDocument/2006/relationships/slide" Target="slide28.xml"/><Relationship Id="rId30" Type="http://schemas.openxmlformats.org/officeDocument/2006/relationships/slide" Target="slide31.xml"/><Relationship Id="rId35" Type="http://schemas.openxmlformats.org/officeDocument/2006/relationships/slide" Target="slide35.xml"/><Relationship Id="rId43" Type="http://schemas.openxmlformats.org/officeDocument/2006/relationships/slide" Target="slide44.xml"/><Relationship Id="rId48" Type="http://schemas.openxmlformats.org/officeDocument/2006/relationships/slide" Target="slide49.xml"/><Relationship Id="rId8" Type="http://schemas.openxmlformats.org/officeDocument/2006/relationships/slide" Target="slide9.xml"/><Relationship Id="rId51" Type="http://schemas.openxmlformats.org/officeDocument/2006/relationships/slide" Target="slide52.xml"/><Relationship Id="rId3" Type="http://schemas.openxmlformats.org/officeDocument/2006/relationships/slide" Target="slide4.xml"/><Relationship Id="rId12" Type="http://schemas.openxmlformats.org/officeDocument/2006/relationships/slide" Target="slide13.xml"/><Relationship Id="rId17" Type="http://schemas.openxmlformats.org/officeDocument/2006/relationships/slide" Target="slide18.xml"/><Relationship Id="rId25" Type="http://schemas.openxmlformats.org/officeDocument/2006/relationships/slide" Target="slide27.xml"/><Relationship Id="rId33" Type="http://schemas.openxmlformats.org/officeDocument/2006/relationships/slide" Target="slide42.xml"/><Relationship Id="rId38" Type="http://schemas.openxmlformats.org/officeDocument/2006/relationships/slide" Target="slide38.xml"/><Relationship Id="rId46" Type="http://schemas.openxmlformats.org/officeDocument/2006/relationships/slide" Target="slide47.xml"/><Relationship Id="rId20" Type="http://schemas.openxmlformats.org/officeDocument/2006/relationships/slide" Target="slide21.xml"/><Relationship Id="rId41" Type="http://schemas.openxmlformats.org/officeDocument/2006/relationships/slide" Target="slide41.xml"/><Relationship Id="rId1" Type="http://schemas.openxmlformats.org/officeDocument/2006/relationships/slideLayout" Target="../slideLayouts/slideLayout7.xml"/><Relationship Id="rId6"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2.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2.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normAutofit/>
          </a:bodyPr>
          <a:lstStyle/>
          <a:p>
            <a:pPr eaLnBrk="1" hangingPunct="1"/>
            <a:r>
              <a:rPr lang="en-GB" altLang="en-US" sz="5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EAL Toolkit:</a:t>
            </a:r>
            <a:endParaRPr lang="en-GB" altLang="en-US" sz="4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670970" y="4977720"/>
            <a:ext cx="7802060" cy="1691640"/>
          </a:xfrm>
        </p:spPr>
        <p:txBody>
          <a:bodyPr>
            <a:normAutofit/>
          </a:bodyPr>
          <a:lstStyle/>
          <a:p>
            <a:r>
              <a:rPr lang="en-GB" altLang="en-US" b="1" dirty="0">
                <a:solidFill>
                  <a:schemeClr val="tx1"/>
                </a:solidFill>
              </a:rPr>
              <a:t>50 Strategies for the Effective Teaching of EAL Learners </a:t>
            </a:r>
            <a:endParaRPr lang="en-US" dirty="0">
              <a:solidFill>
                <a:schemeClr val="tx1"/>
              </a:solidFill>
            </a:endParaRPr>
          </a:p>
        </p:txBody>
      </p:sp>
      <p:pic>
        <p:nvPicPr>
          <p:cNvPr id="4" name="Picture 3"/>
          <p:cNvPicPr>
            <a:picLocks noChangeAspect="1"/>
          </p:cNvPicPr>
          <p:nvPr/>
        </p:nvPicPr>
        <p:blipFill>
          <a:blip r:embed="rId2"/>
          <a:stretch>
            <a:fillRect/>
          </a:stretch>
        </p:blipFill>
        <p:spPr>
          <a:xfrm>
            <a:off x="2483768" y="702133"/>
            <a:ext cx="4176464" cy="2786484"/>
          </a:xfrm>
          <a:prstGeom prst="rect">
            <a:avLst/>
          </a:prstGeom>
          <a:ln>
            <a:solidFill>
              <a:srgbClr val="FF0000"/>
            </a:solidFill>
          </a:ln>
          <a:effectLst>
            <a:outerShdw blurRad="50800" dist="38100" dir="2700000" algn="tl" rotWithShape="0">
              <a:prstClr val="black">
                <a:alpha val="40000"/>
              </a:prstClr>
            </a:outerShdw>
          </a:effectLst>
        </p:spPr>
      </p:pic>
      <p:sp>
        <p:nvSpPr>
          <p:cNvPr id="5" name="TextBox 4"/>
          <p:cNvSpPr txBox="1"/>
          <p:nvPr/>
        </p:nvSpPr>
        <p:spPr>
          <a:xfrm>
            <a:off x="6012160" y="6038122"/>
            <a:ext cx="2919389" cy="646331"/>
          </a:xfrm>
          <a:prstGeom prst="rect">
            <a:avLst/>
          </a:prstGeom>
          <a:noFill/>
        </p:spPr>
        <p:txBody>
          <a:bodyPr wrap="none" rtlCol="0">
            <a:spAutoFit/>
          </a:bodyPr>
          <a:lstStyle/>
          <a:p>
            <a:r>
              <a:rPr lang="en-US" b="1" dirty="0">
                <a:solidFill>
                  <a:srgbClr val="FF0000"/>
                </a:solidFill>
              </a:rPr>
              <a:t>Shirley Barclay </a:t>
            </a:r>
          </a:p>
          <a:p>
            <a:r>
              <a:rPr lang="en-US" b="1" dirty="0">
                <a:solidFill>
                  <a:srgbClr val="FF0000"/>
                </a:solidFill>
              </a:rPr>
              <a:t>Sun West School Division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3"/>
          <p:cNvSpPr txBox="1">
            <a:spLocks noChangeArrowheads="1"/>
          </p:cNvSpPr>
          <p:nvPr/>
        </p:nvSpPr>
        <p:spPr bwMode="auto">
          <a:xfrm>
            <a:off x="607219" y="489346"/>
            <a:ext cx="79295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Role Models</a:t>
            </a:r>
          </a:p>
        </p:txBody>
      </p:sp>
      <p:sp>
        <p:nvSpPr>
          <p:cNvPr id="10243" name="TextBox 6"/>
          <p:cNvSpPr txBox="1">
            <a:spLocks noChangeArrowheads="1"/>
          </p:cNvSpPr>
          <p:nvPr/>
        </p:nvSpPr>
        <p:spPr bwMode="auto">
          <a:xfrm>
            <a:off x="6051550" y="1906588"/>
            <a:ext cx="2560638"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hlink"/>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Use group work to help EAL students hear positive English language models.</a:t>
            </a:r>
          </a:p>
          <a:p>
            <a:pPr eaLnBrk="1" hangingPunct="1">
              <a:spcBef>
                <a:spcPct val="0"/>
              </a:spcBef>
              <a:buFontTx/>
              <a:buNone/>
            </a:pPr>
            <a:endParaRPr lang="en-GB" altLang="en-US" sz="2000" dirty="0"/>
          </a:p>
          <a:p>
            <a:pPr eaLnBrk="1" hangingPunct="1">
              <a:spcBef>
                <a:spcPct val="0"/>
              </a:spcBef>
              <a:buFontTx/>
              <a:buNone/>
            </a:pPr>
            <a:r>
              <a:rPr lang="en-GB" altLang="en-US" sz="2000" dirty="0"/>
              <a:t>This may also be helpful to the student in internalizing the ‘hidden’ rules of language inside and outside the classroom.</a:t>
            </a:r>
          </a:p>
        </p:txBody>
      </p:sp>
      <p:sp>
        <p:nvSpPr>
          <p:cNvPr id="10244"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10245"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3" name="Picture 2"/>
          <p:cNvPicPr>
            <a:picLocks noChangeAspect="1"/>
          </p:cNvPicPr>
          <p:nvPr/>
        </p:nvPicPr>
        <p:blipFill>
          <a:blip r:embed="rId3"/>
          <a:stretch>
            <a:fillRect/>
          </a:stretch>
        </p:blipFill>
        <p:spPr>
          <a:xfrm>
            <a:off x="1044976" y="2852936"/>
            <a:ext cx="4105647" cy="2239444"/>
          </a:xfrm>
          <a:prstGeom prst="rect">
            <a:avLst/>
          </a:prstGeom>
          <a:ln>
            <a:solidFill>
              <a:srgbClr val="FF0000"/>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Box 3"/>
          <p:cNvSpPr txBox="1">
            <a:spLocks noChangeArrowheads="1"/>
          </p:cNvSpPr>
          <p:nvPr/>
        </p:nvSpPr>
        <p:spPr bwMode="auto">
          <a:xfrm>
            <a:off x="607219" y="569915"/>
            <a:ext cx="7929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Pre-teach Vocabulary</a:t>
            </a:r>
          </a:p>
        </p:txBody>
      </p:sp>
      <p:sp>
        <p:nvSpPr>
          <p:cNvPr id="11269" name="TextBox 6"/>
          <p:cNvSpPr txBox="1">
            <a:spLocks noChangeArrowheads="1"/>
          </p:cNvSpPr>
          <p:nvPr/>
        </p:nvSpPr>
        <p:spPr bwMode="auto">
          <a:xfrm>
            <a:off x="4500563" y="1557338"/>
            <a:ext cx="3929062"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66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It is very useful to pre-teach key vocabulary. </a:t>
            </a:r>
          </a:p>
          <a:p>
            <a:pPr eaLnBrk="1" hangingPunct="1">
              <a:spcBef>
                <a:spcPct val="0"/>
              </a:spcBef>
              <a:buFontTx/>
              <a:buNone/>
            </a:pPr>
            <a:endParaRPr lang="en-GB" altLang="en-US" sz="2000" dirty="0"/>
          </a:p>
          <a:p>
            <a:pPr eaLnBrk="1" hangingPunct="1">
              <a:spcBef>
                <a:spcPct val="0"/>
              </a:spcBef>
              <a:buFontTx/>
              <a:buNone/>
            </a:pPr>
            <a:r>
              <a:rPr lang="en-GB" altLang="en-US" sz="2000" dirty="0"/>
              <a:t>This is particularly true if students are working or reading from textbooks, either individually or as a class.</a:t>
            </a:r>
          </a:p>
          <a:p>
            <a:pPr eaLnBrk="1" hangingPunct="1">
              <a:spcBef>
                <a:spcPct val="0"/>
              </a:spcBef>
              <a:buFontTx/>
              <a:buNone/>
            </a:pPr>
            <a:endParaRPr lang="en-GB" altLang="en-US" sz="2000" dirty="0"/>
          </a:p>
          <a:p>
            <a:pPr eaLnBrk="1" hangingPunct="1">
              <a:spcBef>
                <a:spcPct val="0"/>
              </a:spcBef>
              <a:buFontTx/>
              <a:buNone/>
            </a:pPr>
            <a:r>
              <a:rPr lang="en-GB" altLang="en-US" sz="2000" dirty="0"/>
              <a:t>Provide extra visual aids. Assist in reading text in advance with students.</a:t>
            </a:r>
          </a:p>
        </p:txBody>
      </p:sp>
      <p:sp>
        <p:nvSpPr>
          <p:cNvPr id="11270"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11271"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3" name="Picture 2"/>
          <p:cNvPicPr>
            <a:picLocks noChangeAspect="1"/>
          </p:cNvPicPr>
          <p:nvPr/>
        </p:nvPicPr>
        <p:blipFill>
          <a:blip r:embed="rId3"/>
          <a:stretch>
            <a:fillRect/>
          </a:stretch>
        </p:blipFill>
        <p:spPr>
          <a:xfrm>
            <a:off x="899592" y="2564904"/>
            <a:ext cx="3183448" cy="2112311"/>
          </a:xfrm>
          <a:prstGeom prst="rect">
            <a:avLst/>
          </a:prstGeom>
          <a:ln>
            <a:solidFill>
              <a:srgbClr val="FF0000"/>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3"/>
          <p:cNvSpPr txBox="1">
            <a:spLocks noChangeArrowheads="1"/>
          </p:cNvSpPr>
          <p:nvPr/>
        </p:nvSpPr>
        <p:spPr bwMode="auto">
          <a:xfrm>
            <a:off x="658741" y="444500"/>
            <a:ext cx="7929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Open Questions</a:t>
            </a:r>
          </a:p>
        </p:txBody>
      </p:sp>
      <p:sp>
        <p:nvSpPr>
          <p:cNvPr id="12291" name="TextBox 6"/>
          <p:cNvSpPr txBox="1">
            <a:spLocks noChangeArrowheads="1"/>
          </p:cNvSpPr>
          <p:nvPr/>
        </p:nvSpPr>
        <p:spPr bwMode="auto">
          <a:xfrm>
            <a:off x="4427538" y="1341438"/>
            <a:ext cx="3929062"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folHlink"/>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Open questions have many benefits. </a:t>
            </a:r>
          </a:p>
          <a:p>
            <a:pPr eaLnBrk="1" hangingPunct="1">
              <a:spcBef>
                <a:spcPct val="0"/>
              </a:spcBef>
              <a:buFontTx/>
              <a:buNone/>
            </a:pPr>
            <a:endParaRPr lang="en-GB" altLang="en-US" sz="2000" dirty="0"/>
          </a:p>
          <a:p>
            <a:pPr eaLnBrk="1" hangingPunct="1">
              <a:spcBef>
                <a:spcPct val="0"/>
              </a:spcBef>
              <a:buFontTx/>
              <a:buNone/>
            </a:pPr>
            <a:r>
              <a:rPr lang="en-GB" altLang="en-US" sz="2000" dirty="0"/>
              <a:t>One may be the opportunity for EAL students to verbalize their reasoning. </a:t>
            </a:r>
          </a:p>
          <a:p>
            <a:pPr eaLnBrk="1" hangingPunct="1">
              <a:spcBef>
                <a:spcPct val="0"/>
              </a:spcBef>
              <a:buFontTx/>
              <a:buNone/>
            </a:pPr>
            <a:endParaRPr lang="en-GB" altLang="en-US" sz="2000" dirty="0"/>
          </a:p>
          <a:p>
            <a:pPr eaLnBrk="1" hangingPunct="1">
              <a:spcBef>
                <a:spcPct val="0"/>
              </a:spcBef>
              <a:buFontTx/>
              <a:buNone/>
            </a:pPr>
            <a:r>
              <a:rPr lang="en-GB" altLang="en-US" sz="2000" dirty="0"/>
              <a:t>This gives the teacher a chance to </a:t>
            </a:r>
            <a:r>
              <a:rPr lang="en-GB" altLang="en-US" sz="2000" dirty="0" err="1"/>
              <a:t>analyze</a:t>
            </a:r>
            <a:r>
              <a:rPr lang="en-GB" altLang="en-US" sz="2000" dirty="0"/>
              <a:t> how they are using language in the subject – i.e. Are there certain (subject) conventions which they are circumventing? </a:t>
            </a:r>
          </a:p>
          <a:p>
            <a:pPr eaLnBrk="1" hangingPunct="1">
              <a:spcBef>
                <a:spcPct val="0"/>
              </a:spcBef>
              <a:buFontTx/>
              <a:buNone/>
            </a:pPr>
            <a:endParaRPr lang="en-GB" altLang="en-US" sz="2000" dirty="0"/>
          </a:p>
        </p:txBody>
      </p:sp>
      <p:sp>
        <p:nvSpPr>
          <p:cNvPr id="12292"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12293"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1028" name="Picture 4" descr="Image result for open ques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990" y="2272028"/>
            <a:ext cx="3057715" cy="223224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3"/>
          <p:cNvSpPr txBox="1">
            <a:spLocks noChangeArrowheads="1"/>
          </p:cNvSpPr>
          <p:nvPr/>
        </p:nvSpPr>
        <p:spPr bwMode="auto">
          <a:xfrm>
            <a:off x="821531" y="532311"/>
            <a:ext cx="7929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Rehearsal</a:t>
            </a:r>
          </a:p>
        </p:txBody>
      </p:sp>
      <p:sp>
        <p:nvSpPr>
          <p:cNvPr id="13315" name="TextBox 6"/>
          <p:cNvSpPr txBox="1">
            <a:spLocks noChangeArrowheads="1"/>
          </p:cNvSpPr>
          <p:nvPr/>
        </p:nvSpPr>
        <p:spPr bwMode="auto">
          <a:xfrm>
            <a:off x="4427538" y="1557338"/>
            <a:ext cx="392906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8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Prime EAL students that you will come to them for answers.</a:t>
            </a:r>
          </a:p>
          <a:p>
            <a:pPr eaLnBrk="1" hangingPunct="1">
              <a:spcBef>
                <a:spcPct val="0"/>
              </a:spcBef>
              <a:buFontTx/>
              <a:buNone/>
            </a:pPr>
            <a:endParaRPr lang="en-GB" altLang="en-US" sz="2000" dirty="0"/>
          </a:p>
          <a:p>
            <a:pPr eaLnBrk="1" hangingPunct="1">
              <a:spcBef>
                <a:spcPct val="0"/>
              </a:spcBef>
              <a:buFontTx/>
              <a:buNone/>
            </a:pPr>
            <a:r>
              <a:rPr lang="en-GB" altLang="en-US" sz="2000" dirty="0"/>
              <a:t>Ask them in the interim to orally rehearse these with a (helpful) peer.</a:t>
            </a:r>
          </a:p>
          <a:p>
            <a:pPr eaLnBrk="1" hangingPunct="1">
              <a:spcBef>
                <a:spcPct val="0"/>
              </a:spcBef>
              <a:buFontTx/>
              <a:buNone/>
            </a:pPr>
            <a:endParaRPr lang="en-GB" altLang="en-US" sz="2000" dirty="0"/>
          </a:p>
          <a:p>
            <a:pPr eaLnBrk="1" hangingPunct="1">
              <a:spcBef>
                <a:spcPct val="0"/>
              </a:spcBef>
              <a:buFontTx/>
              <a:buNone/>
            </a:pPr>
            <a:r>
              <a:rPr lang="en-GB" altLang="en-US" sz="2000" dirty="0"/>
              <a:t>This technique may be usefully applied to all students.</a:t>
            </a:r>
          </a:p>
        </p:txBody>
      </p:sp>
      <p:sp>
        <p:nvSpPr>
          <p:cNvPr id="13316"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13317"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graphicFrame>
        <p:nvGraphicFramePr>
          <p:cNvPr id="2" name="Diagram 1"/>
          <p:cNvGraphicFramePr/>
          <p:nvPr>
            <p:extLst>
              <p:ext uri="{D42A27DB-BD31-4B8C-83A1-F6EECF244321}">
                <p14:modId xmlns:p14="http://schemas.microsoft.com/office/powerpoint/2010/main" val="501862021"/>
              </p:ext>
            </p:extLst>
          </p:nvPr>
        </p:nvGraphicFramePr>
        <p:xfrm>
          <a:off x="-684584" y="173563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3"/>
          <p:cNvSpPr txBox="1">
            <a:spLocks noChangeArrowheads="1"/>
          </p:cNvSpPr>
          <p:nvPr/>
        </p:nvSpPr>
        <p:spPr bwMode="auto">
          <a:xfrm>
            <a:off x="607219" y="577825"/>
            <a:ext cx="79295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Concrete Starters</a:t>
            </a:r>
          </a:p>
        </p:txBody>
      </p:sp>
      <p:sp>
        <p:nvSpPr>
          <p:cNvPr id="14339" name="TextBox 6"/>
          <p:cNvSpPr txBox="1">
            <a:spLocks noChangeArrowheads="1"/>
          </p:cNvSpPr>
          <p:nvPr/>
        </p:nvSpPr>
        <p:spPr bwMode="auto">
          <a:xfrm>
            <a:off x="4500563" y="1628775"/>
            <a:ext cx="392906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FF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Use concrete rather than abstract starters. This may allow EAL students greater access to the beginning of the lesson.</a:t>
            </a:r>
          </a:p>
          <a:p>
            <a:pPr eaLnBrk="1" hangingPunct="1">
              <a:spcBef>
                <a:spcPct val="0"/>
              </a:spcBef>
              <a:buFontTx/>
              <a:buNone/>
            </a:pPr>
            <a:endParaRPr lang="en-GB" altLang="en-US" sz="2000" dirty="0"/>
          </a:p>
          <a:p>
            <a:pPr eaLnBrk="1" hangingPunct="1">
              <a:spcBef>
                <a:spcPct val="0"/>
              </a:spcBef>
              <a:buFontTx/>
              <a:buNone/>
            </a:pPr>
            <a:r>
              <a:rPr lang="en-GB" altLang="en-US" sz="2000" dirty="0"/>
              <a:t>e.g. Matching words, matching words to pictures or grouping similar words.</a:t>
            </a:r>
          </a:p>
        </p:txBody>
      </p:sp>
      <p:sp>
        <p:nvSpPr>
          <p:cNvPr id="14340"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14341"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dirty="0">
                <a:hlinkClick r:id="rId2" action="ppaction://hlinksldjump"/>
              </a:rPr>
              <a:t>Back to start</a:t>
            </a:r>
            <a:endParaRPr lang="en-GB" altLang="en-US" sz="1800" dirty="0"/>
          </a:p>
        </p:txBody>
      </p:sp>
      <p:pic>
        <p:nvPicPr>
          <p:cNvPr id="2050" name="Picture 2" descr="Image result for matching"/>
          <p:cNvPicPr>
            <a:picLocks noChangeAspect="1" noChangeArrowheads="1"/>
          </p:cNvPicPr>
          <p:nvPr/>
        </p:nvPicPr>
        <p:blipFill rotWithShape="1">
          <a:blip r:embed="rId3">
            <a:extLst>
              <a:ext uri="{28A0092B-C50C-407E-A947-70E740481C1C}">
                <a14:useLocalDpi xmlns:a14="http://schemas.microsoft.com/office/drawing/2010/main" val="0"/>
              </a:ext>
            </a:extLst>
          </a:blip>
          <a:srcRect b="15625"/>
          <a:stretch/>
        </p:blipFill>
        <p:spPr bwMode="auto">
          <a:xfrm>
            <a:off x="717968" y="2420888"/>
            <a:ext cx="3368400" cy="223224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3"/>
          <p:cNvSpPr txBox="1">
            <a:spLocks noChangeArrowheads="1"/>
          </p:cNvSpPr>
          <p:nvPr/>
        </p:nvSpPr>
        <p:spPr bwMode="auto">
          <a:xfrm>
            <a:off x="796379" y="582613"/>
            <a:ext cx="7929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Whiteboards</a:t>
            </a:r>
          </a:p>
        </p:txBody>
      </p:sp>
      <p:sp>
        <p:nvSpPr>
          <p:cNvPr id="15363" name="TextBox 6"/>
          <p:cNvSpPr txBox="1">
            <a:spLocks noChangeArrowheads="1"/>
          </p:cNvSpPr>
          <p:nvPr/>
        </p:nvSpPr>
        <p:spPr bwMode="auto">
          <a:xfrm>
            <a:off x="6080125" y="1428750"/>
            <a:ext cx="24892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FF"/>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Mini-whiteboards offer a good link between talk and writing.</a:t>
            </a:r>
          </a:p>
          <a:p>
            <a:pPr eaLnBrk="1" hangingPunct="1">
              <a:spcBef>
                <a:spcPct val="0"/>
              </a:spcBef>
              <a:buFontTx/>
              <a:buNone/>
            </a:pPr>
            <a:endParaRPr lang="en-GB" altLang="en-US" sz="2000" dirty="0"/>
          </a:p>
          <a:p>
            <a:pPr eaLnBrk="1" hangingPunct="1">
              <a:spcBef>
                <a:spcPct val="0"/>
              </a:spcBef>
              <a:buFontTx/>
              <a:buNone/>
            </a:pPr>
            <a:r>
              <a:rPr lang="en-GB" altLang="en-US" sz="2000" dirty="0"/>
              <a:t>Students are able to ‘sketch’ and play with their written answers thanks to the impermanence.</a:t>
            </a:r>
          </a:p>
          <a:p>
            <a:pPr eaLnBrk="1" hangingPunct="1">
              <a:spcBef>
                <a:spcPct val="0"/>
              </a:spcBef>
              <a:buFontTx/>
              <a:buNone/>
            </a:pPr>
            <a:endParaRPr lang="en-GB" altLang="en-US" sz="2000" dirty="0"/>
          </a:p>
          <a:p>
            <a:pPr eaLnBrk="1" hangingPunct="1">
              <a:spcBef>
                <a:spcPct val="0"/>
              </a:spcBef>
              <a:buFontTx/>
              <a:buNone/>
            </a:pPr>
            <a:r>
              <a:rPr lang="en-GB" altLang="en-US" sz="2000" dirty="0"/>
              <a:t>Errors can be wiped away!</a:t>
            </a:r>
          </a:p>
        </p:txBody>
      </p:sp>
      <p:sp>
        <p:nvSpPr>
          <p:cNvPr id="15364"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15365"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3" name="Picture 2"/>
          <p:cNvPicPr>
            <a:picLocks noChangeAspect="1"/>
          </p:cNvPicPr>
          <p:nvPr/>
        </p:nvPicPr>
        <p:blipFill>
          <a:blip r:embed="rId3"/>
          <a:stretch>
            <a:fillRect/>
          </a:stretch>
        </p:blipFill>
        <p:spPr>
          <a:xfrm>
            <a:off x="971601" y="2115741"/>
            <a:ext cx="4104456" cy="3078342"/>
          </a:xfrm>
          <a:prstGeom prst="rect">
            <a:avLst/>
          </a:prstGeom>
          <a:ln>
            <a:solidFill>
              <a:srgbClr val="FF0000"/>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3"/>
          <p:cNvSpPr txBox="1">
            <a:spLocks noChangeArrowheads="1"/>
          </p:cNvSpPr>
          <p:nvPr/>
        </p:nvSpPr>
        <p:spPr bwMode="auto">
          <a:xfrm>
            <a:off x="821531" y="615157"/>
            <a:ext cx="7929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Questioning</a:t>
            </a:r>
          </a:p>
        </p:txBody>
      </p:sp>
      <p:sp>
        <p:nvSpPr>
          <p:cNvPr id="16387" name="TextBox 6"/>
          <p:cNvSpPr txBox="1">
            <a:spLocks noChangeArrowheads="1"/>
          </p:cNvSpPr>
          <p:nvPr/>
        </p:nvSpPr>
        <p:spPr bwMode="auto">
          <a:xfrm>
            <a:off x="4427538" y="1557338"/>
            <a:ext cx="3929062"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Differentiating questioning helps to engage students throughout the classroom.</a:t>
            </a:r>
          </a:p>
          <a:p>
            <a:pPr eaLnBrk="1" hangingPunct="1">
              <a:spcBef>
                <a:spcPct val="0"/>
              </a:spcBef>
              <a:buFontTx/>
              <a:buNone/>
            </a:pPr>
            <a:endParaRPr lang="en-GB" altLang="en-US" sz="2000" dirty="0"/>
          </a:p>
          <a:p>
            <a:pPr eaLnBrk="1" hangingPunct="1">
              <a:spcBef>
                <a:spcPct val="0"/>
              </a:spcBef>
              <a:buFontTx/>
              <a:buNone/>
            </a:pPr>
            <a:r>
              <a:rPr lang="en-GB" altLang="en-US" sz="2000" dirty="0"/>
              <a:t>In planning you could develop questions with your EAL students in mind.</a:t>
            </a:r>
          </a:p>
          <a:p>
            <a:pPr eaLnBrk="1" hangingPunct="1">
              <a:spcBef>
                <a:spcPct val="0"/>
              </a:spcBef>
              <a:buFontTx/>
              <a:buNone/>
            </a:pPr>
            <a:endParaRPr lang="en-GB" altLang="en-US" sz="2000" dirty="0"/>
          </a:p>
          <a:p>
            <a:pPr eaLnBrk="1" hangingPunct="1">
              <a:spcBef>
                <a:spcPct val="0"/>
              </a:spcBef>
              <a:buFontTx/>
              <a:buNone/>
            </a:pPr>
            <a:r>
              <a:rPr lang="en-GB" altLang="en-US" sz="2000" dirty="0"/>
              <a:t>Or, develop a set of question stems you can adapt for students learning EAL.</a:t>
            </a:r>
          </a:p>
        </p:txBody>
      </p:sp>
      <p:sp>
        <p:nvSpPr>
          <p:cNvPr id="2" name="Rectangle 1"/>
          <p:cNvSpPr/>
          <p:nvPr/>
        </p:nvSpPr>
        <p:spPr>
          <a:xfrm>
            <a:off x="798149" y="183356"/>
            <a:ext cx="2832827" cy="6447919"/>
          </a:xfrm>
          <a:prstGeom prst="rect">
            <a:avLst/>
          </a:prstGeom>
          <a:noFill/>
        </p:spPr>
        <p:txBody>
          <a:bodyPr wrap="none">
            <a:spAutoFit/>
          </a:bodyPr>
          <a:lstStyle/>
          <a:p>
            <a:pPr algn="ctr">
              <a:defRPr/>
            </a:pPr>
            <a:r>
              <a:rPr lang="en-US" sz="41300" b="1" dirty="0">
                <a:ln w="6600">
                  <a:solidFill>
                    <a:schemeClr val="accent2"/>
                  </a:solidFill>
                  <a:prstDash val="solid"/>
                </a:ln>
                <a:solidFill>
                  <a:srgbClr val="FF0000"/>
                </a:solidFill>
                <a:effectLst>
                  <a:outerShdw blurRad="50800" dist="38100" algn="l" rotWithShape="0">
                    <a:schemeClr val="tx1">
                      <a:lumMod val="65000"/>
                      <a:alpha val="40000"/>
                    </a:schemeClr>
                  </a:outerShdw>
                </a:effectLst>
              </a:rPr>
              <a:t>?</a:t>
            </a:r>
            <a:endParaRPr lang="en-US" sz="5400" b="1" dirty="0">
              <a:ln w="6600">
                <a:solidFill>
                  <a:schemeClr val="accent2"/>
                </a:solidFill>
                <a:prstDash val="solid"/>
              </a:ln>
              <a:solidFill>
                <a:srgbClr val="FF0000"/>
              </a:solidFill>
              <a:effectLst>
                <a:outerShdw blurRad="50800" dist="38100" algn="l" rotWithShape="0">
                  <a:schemeClr val="tx1">
                    <a:lumMod val="65000"/>
                    <a:alpha val="40000"/>
                  </a:schemeClr>
                </a:outerShdw>
              </a:effectLst>
            </a:endParaRPr>
          </a:p>
        </p:txBody>
      </p:sp>
      <p:sp>
        <p:nvSpPr>
          <p:cNvPr id="7"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dirty="0">
                <a:hlinkClick r:id="rId2" action="ppaction://hlinksldjump"/>
              </a:rPr>
              <a:t>Back to start</a:t>
            </a:r>
            <a:endParaRPr lang="en-GB" altLang="en-US" sz="1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Box 3"/>
          <p:cNvSpPr txBox="1">
            <a:spLocks noChangeArrowheads="1"/>
          </p:cNvSpPr>
          <p:nvPr/>
        </p:nvSpPr>
        <p:spPr bwMode="auto">
          <a:xfrm>
            <a:off x="539552" y="295715"/>
            <a:ext cx="792956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Support Teacher/EA</a:t>
            </a:r>
          </a:p>
          <a:p>
            <a:pPr algn="ctr" eaLnBrk="1" hangingPunct="1">
              <a:spcBef>
                <a:spcPct val="0"/>
              </a:spcBef>
              <a:buFontTx/>
              <a:buNone/>
            </a:pPr>
            <a:r>
              <a:rPr lang="en-GB" altLang="en-US" sz="2400" dirty="0"/>
              <a:t>(if you have someone available)</a:t>
            </a:r>
          </a:p>
        </p:txBody>
      </p:sp>
      <p:sp>
        <p:nvSpPr>
          <p:cNvPr id="17413" name="TextBox 6"/>
          <p:cNvSpPr txBox="1">
            <a:spLocks noChangeArrowheads="1"/>
          </p:cNvSpPr>
          <p:nvPr/>
        </p:nvSpPr>
        <p:spPr bwMode="auto">
          <a:xfrm>
            <a:off x="6483350" y="1446213"/>
            <a:ext cx="22733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80008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If appropriate, ask classroom support person to run the starter activity while you work with a pupils learning EAL.</a:t>
            </a:r>
          </a:p>
          <a:p>
            <a:pPr algn="ctr" eaLnBrk="1" hangingPunct="1">
              <a:spcBef>
                <a:spcPct val="0"/>
              </a:spcBef>
              <a:buFontTx/>
              <a:buNone/>
            </a:pPr>
            <a:endParaRPr lang="en-GB" altLang="en-US" sz="2000" dirty="0"/>
          </a:p>
          <a:p>
            <a:pPr eaLnBrk="1" hangingPunct="1">
              <a:spcBef>
                <a:spcPct val="0"/>
              </a:spcBef>
              <a:buFontTx/>
              <a:buNone/>
            </a:pPr>
            <a:r>
              <a:rPr lang="en-GB" altLang="en-US" sz="2000" dirty="0"/>
              <a:t>Or, ask a student (or 2-3) to plan and deliver a starter each week whilst you work with the pupils.</a:t>
            </a:r>
          </a:p>
        </p:txBody>
      </p:sp>
      <p:sp>
        <p:nvSpPr>
          <p:cNvPr id="17414"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17415"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dirty="0">
                <a:hlinkClick r:id="rId2" action="ppaction://hlinksldjump"/>
              </a:rPr>
              <a:t>Back to start</a:t>
            </a:r>
            <a:endParaRPr lang="en-GB" altLang="en-US" sz="1800" dirty="0"/>
          </a:p>
        </p:txBody>
      </p:sp>
      <p:pic>
        <p:nvPicPr>
          <p:cNvPr id="4" name="Picture 3"/>
          <p:cNvPicPr>
            <a:picLocks noChangeAspect="1"/>
          </p:cNvPicPr>
          <p:nvPr/>
        </p:nvPicPr>
        <p:blipFill>
          <a:blip r:embed="rId3"/>
          <a:stretch>
            <a:fillRect/>
          </a:stretch>
        </p:blipFill>
        <p:spPr>
          <a:xfrm>
            <a:off x="821531" y="2492896"/>
            <a:ext cx="5286375" cy="2305050"/>
          </a:xfrm>
          <a:prstGeom prst="rect">
            <a:avLst/>
          </a:prstGeom>
          <a:ln>
            <a:solidFill>
              <a:srgbClr val="FF0000"/>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3"/>
          <p:cNvSpPr txBox="1">
            <a:spLocks noChangeArrowheads="1"/>
          </p:cNvSpPr>
          <p:nvPr/>
        </p:nvSpPr>
        <p:spPr bwMode="auto">
          <a:xfrm>
            <a:off x="607219" y="661941"/>
            <a:ext cx="7929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Thinking Time</a:t>
            </a:r>
          </a:p>
        </p:txBody>
      </p:sp>
      <p:sp>
        <p:nvSpPr>
          <p:cNvPr id="18435" name="TextBox 6"/>
          <p:cNvSpPr txBox="1">
            <a:spLocks noChangeArrowheads="1"/>
          </p:cNvSpPr>
          <p:nvPr/>
        </p:nvSpPr>
        <p:spPr bwMode="auto">
          <a:xfrm>
            <a:off x="4500563" y="1628775"/>
            <a:ext cx="3929062"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99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Build thinking time into the lesson – “30 seconds silent thinking from now.”</a:t>
            </a:r>
          </a:p>
          <a:p>
            <a:pPr eaLnBrk="1" hangingPunct="1">
              <a:spcBef>
                <a:spcPct val="0"/>
              </a:spcBef>
              <a:buFontTx/>
              <a:buNone/>
            </a:pPr>
            <a:endParaRPr lang="en-GB" altLang="en-US" sz="2000" dirty="0"/>
          </a:p>
          <a:p>
            <a:pPr eaLnBrk="1" hangingPunct="1">
              <a:spcBef>
                <a:spcPct val="0"/>
              </a:spcBef>
              <a:buFontTx/>
              <a:buNone/>
            </a:pPr>
            <a:r>
              <a:rPr lang="en-GB" altLang="en-US" sz="2000" dirty="0"/>
              <a:t>This allows all students to reflect on questions and content.</a:t>
            </a:r>
          </a:p>
          <a:p>
            <a:pPr eaLnBrk="1" hangingPunct="1">
              <a:spcBef>
                <a:spcPct val="0"/>
              </a:spcBef>
              <a:buFontTx/>
              <a:buNone/>
            </a:pPr>
            <a:endParaRPr lang="en-GB" altLang="en-US" sz="2000" dirty="0"/>
          </a:p>
          <a:p>
            <a:pPr eaLnBrk="1" hangingPunct="1">
              <a:spcBef>
                <a:spcPct val="0"/>
              </a:spcBef>
              <a:buFontTx/>
              <a:buNone/>
            </a:pPr>
            <a:r>
              <a:rPr lang="en-GB" altLang="en-US" sz="2000" dirty="0"/>
              <a:t>Students learning EAL may further benefit from the extended time for processing.</a:t>
            </a:r>
          </a:p>
        </p:txBody>
      </p:sp>
      <p:sp>
        <p:nvSpPr>
          <p:cNvPr id="18436"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18437"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sp>
        <p:nvSpPr>
          <p:cNvPr id="2" name="32-Point Star 1"/>
          <p:cNvSpPr/>
          <p:nvPr/>
        </p:nvSpPr>
        <p:spPr>
          <a:xfrm>
            <a:off x="395536" y="1628775"/>
            <a:ext cx="3888432" cy="3816449"/>
          </a:xfrm>
          <a:prstGeom prst="star32">
            <a:avLst/>
          </a:prstGeom>
          <a:solidFill>
            <a:srgbClr val="92D050"/>
          </a:solidFill>
          <a:ln>
            <a:solidFill>
              <a:srgbClr val="00B050"/>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dirty="0"/>
              <a:t>30 Seconds </a:t>
            </a:r>
          </a:p>
          <a:p>
            <a:pPr algn="ctr">
              <a:defRPr/>
            </a:pPr>
            <a:r>
              <a:rPr lang="en-GB" sz="3200" dirty="0"/>
              <a:t>Silent Thinking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3"/>
          <p:cNvSpPr txBox="1">
            <a:spLocks noChangeArrowheads="1"/>
          </p:cNvSpPr>
          <p:nvPr/>
        </p:nvSpPr>
        <p:spPr bwMode="auto">
          <a:xfrm>
            <a:off x="378226" y="783632"/>
            <a:ext cx="79295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Model Speaking and Listening</a:t>
            </a:r>
          </a:p>
        </p:txBody>
      </p:sp>
      <p:sp>
        <p:nvSpPr>
          <p:cNvPr id="19459" name="TextBox 6"/>
          <p:cNvSpPr txBox="1">
            <a:spLocks noChangeArrowheads="1"/>
          </p:cNvSpPr>
          <p:nvPr/>
        </p:nvSpPr>
        <p:spPr bwMode="auto">
          <a:xfrm>
            <a:off x="4787900" y="1484784"/>
            <a:ext cx="3929063"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hlink"/>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Model speaking and listening exchanges.</a:t>
            </a:r>
          </a:p>
          <a:p>
            <a:pPr eaLnBrk="1" hangingPunct="1">
              <a:spcBef>
                <a:spcPct val="0"/>
              </a:spcBef>
              <a:buFontTx/>
              <a:buNone/>
            </a:pPr>
            <a:endParaRPr lang="en-GB" altLang="en-US" sz="2000" dirty="0"/>
          </a:p>
          <a:p>
            <a:pPr eaLnBrk="1" hangingPunct="1">
              <a:spcBef>
                <a:spcPct val="0"/>
              </a:spcBef>
              <a:buFontTx/>
              <a:buNone/>
            </a:pPr>
            <a:r>
              <a:rPr lang="en-GB" altLang="en-US" sz="2000" dirty="0"/>
              <a:t>This could be done with another adult or with a student.</a:t>
            </a:r>
          </a:p>
          <a:p>
            <a:pPr eaLnBrk="1" hangingPunct="1">
              <a:spcBef>
                <a:spcPct val="0"/>
              </a:spcBef>
              <a:buFontTx/>
              <a:buNone/>
            </a:pPr>
            <a:endParaRPr lang="en-GB" altLang="en-US" sz="2000" dirty="0"/>
          </a:p>
          <a:p>
            <a:pPr eaLnBrk="1" hangingPunct="1">
              <a:spcBef>
                <a:spcPct val="0"/>
              </a:spcBef>
              <a:buFontTx/>
              <a:buNone/>
            </a:pPr>
            <a:r>
              <a:rPr lang="en-GB" altLang="en-US" sz="2000" dirty="0"/>
              <a:t>A particularly powerful way might be if the class sit in a circle and you model with a partner in the middle (like a Goldfish Bowl).</a:t>
            </a:r>
          </a:p>
          <a:p>
            <a:pPr eaLnBrk="1" hangingPunct="1">
              <a:spcBef>
                <a:spcPct val="0"/>
              </a:spcBef>
              <a:buFontTx/>
              <a:buNone/>
            </a:pPr>
            <a:endParaRPr lang="en-GB" altLang="en-US" sz="2000" dirty="0"/>
          </a:p>
          <a:p>
            <a:pPr eaLnBrk="1" hangingPunct="1">
              <a:spcBef>
                <a:spcPct val="0"/>
              </a:spcBef>
              <a:buFontTx/>
              <a:buNone/>
            </a:pPr>
            <a:r>
              <a:rPr lang="en-GB" altLang="en-US" sz="2000" dirty="0"/>
              <a:t>Showcase the importance of active listening.</a:t>
            </a:r>
          </a:p>
          <a:p>
            <a:pPr eaLnBrk="1" hangingPunct="1">
              <a:spcBef>
                <a:spcPct val="0"/>
              </a:spcBef>
              <a:buFontTx/>
              <a:buNone/>
            </a:pPr>
            <a:endParaRPr lang="en-GB" altLang="en-US" sz="2000" dirty="0"/>
          </a:p>
          <a:p>
            <a:pPr eaLnBrk="1" hangingPunct="1">
              <a:spcBef>
                <a:spcPct val="0"/>
              </a:spcBef>
              <a:buFontTx/>
              <a:buNone/>
            </a:pPr>
            <a:r>
              <a:rPr lang="en-GB" altLang="en-US" sz="2000" b="1" dirty="0">
                <a:solidFill>
                  <a:srgbClr val="FF0000"/>
                </a:solidFill>
              </a:rPr>
              <a:t>Remember: </a:t>
            </a:r>
          </a:p>
          <a:p>
            <a:pPr eaLnBrk="1" hangingPunct="1">
              <a:spcBef>
                <a:spcPct val="0"/>
              </a:spcBef>
              <a:buFontTx/>
              <a:buNone/>
            </a:pPr>
            <a:r>
              <a:rPr lang="en-GB" altLang="en-US" sz="2000" dirty="0"/>
              <a:t>Modelling + Observation = Improved Performance </a:t>
            </a:r>
          </a:p>
        </p:txBody>
      </p:sp>
      <p:sp>
        <p:nvSpPr>
          <p:cNvPr id="19460"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19461" name="TextBox 7"/>
          <p:cNvSpPr txBox="1">
            <a:spLocks noChangeArrowheads="1"/>
          </p:cNvSpPr>
          <p:nvPr/>
        </p:nvSpPr>
        <p:spPr bwMode="auto">
          <a:xfrm>
            <a:off x="-107950" y="-26988"/>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3" name="Picture 2"/>
          <p:cNvPicPr>
            <a:picLocks noChangeAspect="1"/>
          </p:cNvPicPr>
          <p:nvPr/>
        </p:nvPicPr>
        <p:blipFill>
          <a:blip r:embed="rId3"/>
          <a:stretch>
            <a:fillRect/>
          </a:stretch>
        </p:blipFill>
        <p:spPr>
          <a:xfrm>
            <a:off x="732636" y="2996952"/>
            <a:ext cx="3610372" cy="1740199"/>
          </a:xfrm>
          <a:prstGeom prst="rect">
            <a:avLst/>
          </a:prstGeom>
          <a:ln>
            <a:solidFill>
              <a:srgbClr val="FF0000"/>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3"/>
          <p:cNvSpPr txBox="1">
            <a:spLocks noChangeArrowheads="1"/>
          </p:cNvSpPr>
          <p:nvPr/>
        </p:nvSpPr>
        <p:spPr bwMode="auto">
          <a:xfrm>
            <a:off x="419795" y="1412776"/>
            <a:ext cx="8280598"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ts val="3600"/>
              </a:lnSpc>
              <a:spcBef>
                <a:spcPct val="0"/>
              </a:spcBef>
              <a:buFontTx/>
              <a:buNone/>
            </a:pPr>
            <a:r>
              <a:rPr lang="en-GB" altLang="en-US" sz="1400" dirty="0">
                <a:solidFill>
                  <a:srgbClr val="FF0000"/>
                </a:solidFill>
                <a:latin typeface="Arial" panose="020B0604020202020204" pitchFamily="34" charset="0"/>
                <a:hlinkClick r:id="rId2" action="ppaction://hlinksldjump"/>
              </a:rPr>
              <a:t>Buddy Up</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3" action="ppaction://hlinksldjump"/>
              </a:rPr>
              <a:t>Picture Rules</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4" action="ppaction://hlinksldjump"/>
              </a:rPr>
              <a:t>Dictionary</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5" action="ppaction://hlinksldjump"/>
              </a:rPr>
              <a:t>Images</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6" action="ppaction://hlinksldjump"/>
              </a:rPr>
              <a:t>Establish Routines</a:t>
            </a:r>
            <a:endParaRPr lang="en-GB" altLang="en-US" sz="1400" dirty="0">
              <a:solidFill>
                <a:srgbClr val="FF0000"/>
              </a:solidFill>
              <a:latin typeface="Arial" panose="020B0604020202020204" pitchFamily="34" charset="0"/>
            </a:endParaRPr>
          </a:p>
          <a:p>
            <a:pPr eaLnBrk="1" hangingPunct="1">
              <a:lnSpc>
                <a:spcPts val="3600"/>
              </a:lnSpc>
              <a:spcBef>
                <a:spcPct val="0"/>
              </a:spcBef>
              <a:buFontTx/>
              <a:buNone/>
            </a:pPr>
            <a:r>
              <a:rPr lang="en-GB" altLang="en-US" sz="1400" dirty="0">
                <a:solidFill>
                  <a:srgbClr val="FF0000"/>
                </a:solidFill>
                <a:latin typeface="Arial" panose="020B0604020202020204" pitchFamily="34" charset="0"/>
                <a:hlinkClick r:id="rId7" action="ppaction://hlinksldjump"/>
              </a:rPr>
              <a:t>Sentence Starters</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8" action="ppaction://hlinksldjump"/>
              </a:rPr>
              <a:t>Talk to support staff</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9" action="ppaction://hlinksldjump"/>
              </a:rPr>
              <a:t>Role Models</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10" action="ppaction://hlinksldjump"/>
              </a:rPr>
              <a:t>Pre-Teach Vocabulary</a:t>
            </a:r>
            <a:endParaRPr lang="en-GB" altLang="en-US" sz="1400" dirty="0">
              <a:solidFill>
                <a:srgbClr val="FF0000"/>
              </a:solidFill>
              <a:latin typeface="Arial" panose="020B0604020202020204" pitchFamily="34" charset="0"/>
            </a:endParaRPr>
          </a:p>
          <a:p>
            <a:pPr eaLnBrk="1" hangingPunct="1">
              <a:lnSpc>
                <a:spcPts val="3600"/>
              </a:lnSpc>
              <a:spcBef>
                <a:spcPct val="0"/>
              </a:spcBef>
              <a:buFontTx/>
              <a:buNone/>
            </a:pPr>
            <a:r>
              <a:rPr lang="en-GB" altLang="en-US" sz="1400" dirty="0">
                <a:solidFill>
                  <a:srgbClr val="FF0000"/>
                </a:solidFill>
                <a:latin typeface="Arial" panose="020B0604020202020204" pitchFamily="34" charset="0"/>
                <a:hlinkClick r:id="rId11" action="ppaction://hlinksldjump"/>
              </a:rPr>
              <a:t>Open Questions</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12" action="ppaction://hlinksldjump"/>
              </a:rPr>
              <a:t>Rehearsal</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13" action="ppaction://hlinksldjump"/>
              </a:rPr>
              <a:t>Concrete Starters</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14" action="ppaction://hlinksldjump"/>
              </a:rPr>
              <a:t>Whiteboards</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15" action="ppaction://hlinksldjump"/>
              </a:rPr>
              <a:t>Questioning</a:t>
            </a:r>
            <a:endParaRPr lang="en-GB" altLang="en-US" sz="1400" dirty="0">
              <a:solidFill>
                <a:srgbClr val="FF0000"/>
              </a:solidFill>
              <a:latin typeface="Arial" panose="020B0604020202020204" pitchFamily="34" charset="0"/>
            </a:endParaRPr>
          </a:p>
          <a:p>
            <a:pPr eaLnBrk="1" hangingPunct="1">
              <a:lnSpc>
                <a:spcPts val="3600"/>
              </a:lnSpc>
              <a:spcBef>
                <a:spcPct val="0"/>
              </a:spcBef>
              <a:buFontTx/>
              <a:buNone/>
            </a:pPr>
            <a:r>
              <a:rPr lang="en-GB" altLang="en-US" sz="1400" dirty="0">
                <a:solidFill>
                  <a:srgbClr val="FF0000"/>
                </a:solidFill>
                <a:latin typeface="Arial" panose="020B0604020202020204" pitchFamily="34" charset="0"/>
                <a:hlinkClick r:id="rId16" action="ppaction://hlinksldjump"/>
              </a:rPr>
              <a:t>Support Teacher/EA  </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17" action="ppaction://hlinksldjump"/>
              </a:rPr>
              <a:t>Thinking Time</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18" action="ppaction://hlinksldjump"/>
              </a:rPr>
              <a:t>Model</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19" action="ppaction://hlinksldjump"/>
              </a:rPr>
              <a:t>Success Criteria</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20" action="ppaction://hlinksldjump"/>
              </a:rPr>
              <a:t>Listening Frame</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21" action="ppaction://hlinksldjump"/>
              </a:rPr>
              <a:t>Key Words</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22" action="ppaction://hlinksldjump"/>
              </a:rPr>
              <a:t>Pre-Highlight</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23" action="ppaction://hlinksldjump"/>
              </a:rPr>
              <a:t>First Language</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24" action="ppaction://hlinksldjump"/>
              </a:rPr>
              <a:t>Purpose</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25" action="ppaction://hlinksldjump"/>
              </a:rPr>
              <a:t>Allocate Roles</a:t>
            </a:r>
            <a:endParaRPr lang="en-GB" altLang="en-US" sz="1400" dirty="0">
              <a:solidFill>
                <a:srgbClr val="FF0000"/>
              </a:solidFill>
              <a:latin typeface="Arial" panose="020B0604020202020204" pitchFamily="34" charset="0"/>
            </a:endParaRPr>
          </a:p>
          <a:p>
            <a:pPr eaLnBrk="1" hangingPunct="1">
              <a:lnSpc>
                <a:spcPts val="3600"/>
              </a:lnSpc>
              <a:spcBef>
                <a:spcPct val="0"/>
              </a:spcBef>
              <a:buFontTx/>
              <a:buNone/>
            </a:pPr>
            <a:r>
              <a:rPr lang="en-GB" altLang="en-US" sz="1400" dirty="0">
                <a:solidFill>
                  <a:srgbClr val="FF0000"/>
                </a:solidFill>
                <a:latin typeface="Arial" panose="020B0604020202020204" pitchFamily="34" charset="0"/>
                <a:hlinkClick r:id="rId26" action="ppaction://hlinksldjump"/>
              </a:rPr>
              <a:t>Plan in 1st Language</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27" action="ppaction://hlinksldjump"/>
              </a:rPr>
              <a:t>Match/Grid</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28" action="ppaction://hlinksldjump"/>
              </a:rPr>
              <a:t>Writing Frame</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29" action="ppaction://hlinksldjump"/>
              </a:rPr>
              <a:t>Purpose for Teaching</a:t>
            </a:r>
            <a:endParaRPr lang="en-GB" altLang="en-US" sz="1400" dirty="0">
              <a:solidFill>
                <a:srgbClr val="FF0000"/>
              </a:solidFill>
              <a:latin typeface="Arial" panose="020B0604020202020204" pitchFamily="34" charset="0"/>
            </a:endParaRPr>
          </a:p>
          <a:p>
            <a:pPr eaLnBrk="1" hangingPunct="1">
              <a:lnSpc>
                <a:spcPts val="3600"/>
              </a:lnSpc>
              <a:spcBef>
                <a:spcPct val="0"/>
              </a:spcBef>
              <a:buFontTx/>
              <a:buNone/>
            </a:pPr>
            <a:r>
              <a:rPr lang="en-GB" altLang="en-US" sz="1400" dirty="0">
                <a:solidFill>
                  <a:srgbClr val="FF0000"/>
                </a:solidFill>
                <a:latin typeface="Arial" panose="020B0604020202020204" pitchFamily="34" charset="0"/>
                <a:hlinkClick r:id="rId30" action="ppaction://hlinksldjump"/>
              </a:rPr>
              <a:t>Present</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31" action="ppaction://hlinksldjump"/>
              </a:rPr>
              <a:t>Genre Modelling</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32" action="ppaction://hlinksldjump"/>
              </a:rPr>
              <a:t>Vocabulary and Meaning</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33" action="ppaction://hlinksldjump"/>
              </a:rPr>
              <a:t>Barrier Games</a:t>
            </a:r>
            <a:endParaRPr lang="en-GB" altLang="en-US" sz="1400" dirty="0">
              <a:solidFill>
                <a:srgbClr val="FF0000"/>
              </a:solidFill>
              <a:latin typeface="Arial" panose="020B0604020202020204" pitchFamily="34" charset="0"/>
            </a:endParaRPr>
          </a:p>
          <a:p>
            <a:pPr eaLnBrk="1" hangingPunct="1">
              <a:lnSpc>
                <a:spcPts val="3600"/>
              </a:lnSpc>
              <a:spcBef>
                <a:spcPct val="0"/>
              </a:spcBef>
              <a:buFontTx/>
              <a:buNone/>
            </a:pPr>
            <a:r>
              <a:rPr lang="en-GB" altLang="en-US" sz="1400" dirty="0">
                <a:solidFill>
                  <a:srgbClr val="FF0000"/>
                </a:solidFill>
                <a:latin typeface="Arial" panose="020B0604020202020204" pitchFamily="34" charset="0"/>
                <a:hlinkClick r:id="rId34" action="ppaction://hlinksldjump"/>
              </a:rPr>
              <a:t>Belonging</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35" action="ppaction://hlinksldjump"/>
              </a:rPr>
              <a:t>Language Types</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36" action="ppaction://hlinksldjump"/>
              </a:rPr>
              <a:t>Prior Knowledge</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37" action="ppaction://hlinksldjump"/>
              </a:rPr>
              <a:t>Compare and Contrast</a:t>
            </a:r>
            <a:endParaRPr lang="en-GB" altLang="en-US" sz="1400" dirty="0">
              <a:solidFill>
                <a:srgbClr val="FF0000"/>
              </a:solidFill>
              <a:latin typeface="Arial" panose="020B0604020202020204" pitchFamily="34" charset="0"/>
            </a:endParaRPr>
          </a:p>
          <a:p>
            <a:pPr eaLnBrk="1" hangingPunct="1">
              <a:lnSpc>
                <a:spcPts val="3600"/>
              </a:lnSpc>
              <a:spcBef>
                <a:spcPct val="0"/>
              </a:spcBef>
              <a:buFontTx/>
              <a:buNone/>
            </a:pPr>
            <a:r>
              <a:rPr lang="en-GB" altLang="en-US" sz="1400" dirty="0">
                <a:solidFill>
                  <a:srgbClr val="FF0000"/>
                </a:solidFill>
                <a:latin typeface="Arial" panose="020B0604020202020204" pitchFamily="34" charset="0"/>
                <a:hlinkClick r:id="rId38" action="ppaction://hlinksldjump"/>
              </a:rPr>
              <a:t>Analogies</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39" action="ppaction://hlinksldjump"/>
              </a:rPr>
              <a:t>Idioms</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40" action="ppaction://hlinksldjump"/>
              </a:rPr>
              <a:t>Recasting</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41" action="ppaction://hlinksldjump"/>
              </a:rPr>
              <a:t>Vocabulary Sequence</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42" action="ppaction://hlinksldjump"/>
              </a:rPr>
              <a:t>Starting Points</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43" action="ppaction://hlinksldjump"/>
              </a:rPr>
              <a:t>Listening Assistance</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44" action="ppaction://hlinksldjump"/>
              </a:rPr>
              <a:t>Drama</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45" action="ppaction://hlinksldjump"/>
              </a:rPr>
              <a:t>Diagrams</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46" action="ppaction://hlinksldjump"/>
              </a:rPr>
              <a:t>Word Relationships</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47" action="ppaction://hlinksldjump"/>
              </a:rPr>
              <a:t>Model Writing</a:t>
            </a:r>
            <a:r>
              <a:rPr lang="en-GB" altLang="en-US" sz="1400" dirty="0">
                <a:solidFill>
                  <a:srgbClr val="FF0000"/>
                </a:solidFill>
                <a:latin typeface="Arial" panose="020B0604020202020204" pitchFamily="34" charset="0"/>
              </a:rPr>
              <a:t> </a:t>
            </a:r>
          </a:p>
          <a:p>
            <a:pPr eaLnBrk="1" hangingPunct="1">
              <a:lnSpc>
                <a:spcPts val="3600"/>
              </a:lnSpc>
              <a:spcBef>
                <a:spcPct val="0"/>
              </a:spcBef>
              <a:buFontTx/>
              <a:buNone/>
            </a:pPr>
            <a:r>
              <a:rPr lang="en-GB" altLang="en-US" sz="1400" dirty="0">
                <a:solidFill>
                  <a:srgbClr val="FF0000"/>
                </a:solidFill>
                <a:latin typeface="Arial" panose="020B0604020202020204" pitchFamily="34" charset="0"/>
                <a:hlinkClick r:id="rId48" action="ppaction://hlinksldjump"/>
              </a:rPr>
              <a:t>Word Taxonomy</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49" action="ppaction://hlinksldjump"/>
              </a:rPr>
              <a:t>Darts</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50" action="ppaction://hlinksldjump"/>
              </a:rPr>
              <a:t>Give It Time</a:t>
            </a:r>
            <a:r>
              <a:rPr lang="en-GB" altLang="en-US" sz="1400" dirty="0">
                <a:solidFill>
                  <a:srgbClr val="FF0000"/>
                </a:solidFill>
                <a:latin typeface="Arial" panose="020B0604020202020204" pitchFamily="34" charset="0"/>
              </a:rPr>
              <a:t>	</a:t>
            </a:r>
            <a:r>
              <a:rPr lang="en-GB" altLang="en-US" sz="1400" dirty="0">
                <a:solidFill>
                  <a:srgbClr val="FF0000"/>
                </a:solidFill>
                <a:latin typeface="Arial" panose="020B0604020202020204" pitchFamily="34" charset="0"/>
                <a:hlinkClick r:id="rId51" action="ppaction://hlinksldjump"/>
              </a:rPr>
              <a:t>Assess Regularly to Inform Student Learning</a:t>
            </a:r>
            <a:endParaRPr lang="en-GB" altLang="en-US" sz="1400" dirty="0">
              <a:solidFill>
                <a:srgbClr val="FF0000"/>
              </a:solidFill>
              <a:latin typeface="Arial" panose="020B0604020202020204" pitchFamily="34" charset="0"/>
            </a:endParaRPr>
          </a:p>
        </p:txBody>
      </p:sp>
      <p:sp>
        <p:nvSpPr>
          <p:cNvPr id="3075" name="WordArt 6"/>
          <p:cNvSpPr>
            <a:spLocks noChangeArrowheads="1" noChangeShapeType="1" noTextEdit="1"/>
          </p:cNvSpPr>
          <p:nvPr/>
        </p:nvSpPr>
        <p:spPr bwMode="auto">
          <a:xfrm>
            <a:off x="3203848" y="476672"/>
            <a:ext cx="3001962" cy="71913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lstStyle/>
          <a:p>
            <a:pPr algn="ctr"/>
            <a:r>
              <a:rPr lang="en-GB" sz="4800" b="1" kern="10" dirty="0">
                <a:ln>
                  <a:solidFill>
                    <a:srgbClr val="FF0000"/>
                  </a:solidFill>
                </a:ln>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EAL Teaching Strategies</a:t>
            </a:r>
          </a:p>
        </p:txBody>
      </p:sp>
      <p:sp>
        <p:nvSpPr>
          <p:cNvPr id="4" name="Text Box 15"/>
          <p:cNvSpPr txBox="1">
            <a:spLocks noChangeArrowheads="1"/>
          </p:cNvSpPr>
          <p:nvPr/>
        </p:nvSpPr>
        <p:spPr bwMode="auto">
          <a:xfrm>
            <a:off x="432209" y="6538779"/>
            <a:ext cx="78486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100" dirty="0">
                <a:latin typeface="Arial" panose="020B0604020202020204" pitchFamily="34" charset="0"/>
              </a:rPr>
              <a:t>Adapted from the work of Mike </a:t>
            </a:r>
            <a:r>
              <a:rPr lang="en-GB" altLang="en-US" sz="1100" dirty="0" err="1">
                <a:latin typeface="Arial" panose="020B0604020202020204" pitchFamily="34" charset="0"/>
              </a:rPr>
              <a:t>Gershon</a:t>
            </a:r>
            <a:r>
              <a:rPr lang="en-GB" altLang="en-US" sz="1100" dirty="0">
                <a:latin typeface="Arial" panose="020B0604020202020204" pitchFamily="34" charset="0"/>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Box 3"/>
          <p:cNvSpPr txBox="1">
            <a:spLocks noChangeArrowheads="1"/>
          </p:cNvSpPr>
          <p:nvPr/>
        </p:nvSpPr>
        <p:spPr bwMode="auto">
          <a:xfrm>
            <a:off x="323528" y="945334"/>
            <a:ext cx="84649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Speaking and Listening Success Criteria</a:t>
            </a:r>
          </a:p>
        </p:txBody>
      </p:sp>
      <p:sp>
        <p:nvSpPr>
          <p:cNvPr id="20485" name="TextBox 6"/>
          <p:cNvSpPr txBox="1">
            <a:spLocks noChangeArrowheads="1"/>
          </p:cNvSpPr>
          <p:nvPr/>
        </p:nvSpPr>
        <p:spPr bwMode="auto">
          <a:xfrm>
            <a:off x="6012161" y="1843088"/>
            <a:ext cx="2992388"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8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Make the success criteria for successful speaking and listening explicit.</a:t>
            </a:r>
          </a:p>
          <a:p>
            <a:pPr eaLnBrk="1" hangingPunct="1">
              <a:spcBef>
                <a:spcPct val="0"/>
              </a:spcBef>
              <a:buFontTx/>
              <a:buNone/>
            </a:pPr>
            <a:endParaRPr lang="en-GB" altLang="en-US" sz="2000" dirty="0"/>
          </a:p>
          <a:p>
            <a:pPr eaLnBrk="1" hangingPunct="1">
              <a:spcBef>
                <a:spcPct val="0"/>
              </a:spcBef>
              <a:buFontTx/>
              <a:buNone/>
            </a:pPr>
            <a:r>
              <a:rPr lang="en-GB" altLang="en-US" sz="2000" dirty="0"/>
              <a:t>Supplement this with posters on the classroom walls reiterating in writing and pictures.</a:t>
            </a:r>
          </a:p>
          <a:p>
            <a:pPr eaLnBrk="1" hangingPunct="1">
              <a:spcBef>
                <a:spcPct val="0"/>
              </a:spcBef>
              <a:buFontTx/>
              <a:buNone/>
            </a:pPr>
            <a:endParaRPr lang="en-GB" altLang="en-US" sz="2000" dirty="0"/>
          </a:p>
          <a:p>
            <a:pPr eaLnBrk="1" hangingPunct="1">
              <a:spcBef>
                <a:spcPct val="0"/>
              </a:spcBef>
              <a:buFontTx/>
              <a:buNone/>
            </a:pPr>
            <a:r>
              <a:rPr lang="en-GB" altLang="en-US" sz="2000" dirty="0"/>
              <a:t>Your co-created chart could include things such as: </a:t>
            </a:r>
          </a:p>
          <a:p>
            <a:pPr marL="342900" indent="-342900">
              <a:spcBef>
                <a:spcPct val="0"/>
              </a:spcBef>
            </a:pPr>
            <a:r>
              <a:rPr lang="en-GB" altLang="en-US" sz="2000" dirty="0"/>
              <a:t>You must …</a:t>
            </a:r>
          </a:p>
          <a:p>
            <a:pPr marL="342900" indent="-342900">
              <a:spcBef>
                <a:spcPct val="0"/>
              </a:spcBef>
            </a:pPr>
            <a:r>
              <a:rPr lang="en-GB" altLang="en-US" sz="2000" dirty="0"/>
              <a:t>You should …</a:t>
            </a:r>
          </a:p>
          <a:p>
            <a:pPr marL="342900" indent="-342900">
              <a:spcBef>
                <a:spcPct val="0"/>
              </a:spcBef>
            </a:pPr>
            <a:r>
              <a:rPr lang="en-GB" altLang="en-US" sz="2000" dirty="0"/>
              <a:t>You could try to …</a:t>
            </a:r>
          </a:p>
          <a:p>
            <a:pPr eaLnBrk="1" hangingPunct="1">
              <a:spcBef>
                <a:spcPct val="0"/>
              </a:spcBef>
              <a:buFontTx/>
              <a:buNone/>
            </a:pPr>
            <a:endParaRPr lang="en-GB" altLang="en-US" sz="2000" dirty="0"/>
          </a:p>
        </p:txBody>
      </p:sp>
      <p:sp>
        <p:nvSpPr>
          <p:cNvPr id="20486"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20487"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2050" name="Picture 2" descr="Image result for listening and speak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420888"/>
            <a:ext cx="4844971" cy="25135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3"/>
          <p:cNvSpPr txBox="1">
            <a:spLocks noChangeArrowheads="1"/>
          </p:cNvSpPr>
          <p:nvPr/>
        </p:nvSpPr>
        <p:spPr bwMode="auto">
          <a:xfrm>
            <a:off x="571500" y="568727"/>
            <a:ext cx="7929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Listening Frame</a:t>
            </a:r>
          </a:p>
        </p:txBody>
      </p:sp>
      <p:sp>
        <p:nvSpPr>
          <p:cNvPr id="21507" name="TextBox 6"/>
          <p:cNvSpPr txBox="1">
            <a:spLocks noChangeArrowheads="1"/>
          </p:cNvSpPr>
          <p:nvPr/>
        </p:nvSpPr>
        <p:spPr bwMode="auto">
          <a:xfrm>
            <a:off x="5940425" y="1692275"/>
            <a:ext cx="277653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FF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Provide a listening frame to students whereby it is clear what areas you would like them to make notes on.</a:t>
            </a:r>
          </a:p>
          <a:p>
            <a:pPr eaLnBrk="1" hangingPunct="1">
              <a:spcBef>
                <a:spcPct val="0"/>
              </a:spcBef>
              <a:buFontTx/>
              <a:buNone/>
            </a:pPr>
            <a:endParaRPr lang="en-GB" altLang="en-US" sz="2000" dirty="0"/>
          </a:p>
          <a:p>
            <a:pPr eaLnBrk="1" hangingPunct="1">
              <a:spcBef>
                <a:spcPct val="0"/>
              </a:spcBef>
              <a:buFontTx/>
              <a:buNone/>
            </a:pPr>
            <a:r>
              <a:rPr lang="en-GB" altLang="en-US" sz="2000" dirty="0"/>
              <a:t>This could be extended asking students to prepare a suitable listening frame after they have listened to the text/article/clip once.</a:t>
            </a:r>
          </a:p>
        </p:txBody>
      </p:sp>
      <p:sp>
        <p:nvSpPr>
          <p:cNvPr id="21508"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21509"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4" name="Picture 3"/>
          <p:cNvPicPr>
            <a:picLocks noChangeAspect="1"/>
          </p:cNvPicPr>
          <p:nvPr/>
        </p:nvPicPr>
        <p:blipFill rotWithShape="1">
          <a:blip r:embed="rId3"/>
          <a:srcRect l="16926" t="26900" r="10626" b="20601"/>
          <a:stretch/>
        </p:blipFill>
        <p:spPr>
          <a:xfrm>
            <a:off x="971600" y="2636912"/>
            <a:ext cx="4239831" cy="2304256"/>
          </a:xfrm>
          <a:prstGeom prst="rect">
            <a:avLst/>
          </a:prstGeom>
          <a:ln>
            <a:solidFill>
              <a:srgbClr val="FF0000"/>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3"/>
          <p:cNvSpPr txBox="1">
            <a:spLocks noChangeArrowheads="1"/>
          </p:cNvSpPr>
          <p:nvPr/>
        </p:nvSpPr>
        <p:spPr bwMode="auto">
          <a:xfrm>
            <a:off x="683568" y="544170"/>
            <a:ext cx="79295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Listening for Key Words</a:t>
            </a:r>
          </a:p>
        </p:txBody>
      </p:sp>
      <p:sp>
        <p:nvSpPr>
          <p:cNvPr id="22532" name="TextBox 6"/>
          <p:cNvSpPr txBox="1">
            <a:spLocks noChangeArrowheads="1"/>
          </p:cNvSpPr>
          <p:nvPr/>
        </p:nvSpPr>
        <p:spPr bwMode="auto">
          <a:xfrm>
            <a:off x="4429125" y="1357313"/>
            <a:ext cx="392906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FF"/>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Set explicit listening tasks around key words – either for the whole class or individual students.</a:t>
            </a:r>
          </a:p>
          <a:p>
            <a:pPr eaLnBrk="1" hangingPunct="1">
              <a:spcBef>
                <a:spcPct val="0"/>
              </a:spcBef>
              <a:buFontTx/>
              <a:buNone/>
            </a:pPr>
            <a:endParaRPr lang="en-GB" altLang="en-US" sz="2000" dirty="0"/>
          </a:p>
          <a:p>
            <a:pPr eaLnBrk="1" hangingPunct="1">
              <a:spcBef>
                <a:spcPct val="0"/>
              </a:spcBef>
              <a:buFontTx/>
              <a:buNone/>
            </a:pPr>
            <a:r>
              <a:rPr lang="en-GB" altLang="en-US" sz="2000" dirty="0"/>
              <a:t>For example :</a:t>
            </a:r>
          </a:p>
          <a:p>
            <a:pPr eaLnBrk="1" hangingPunct="1">
              <a:spcBef>
                <a:spcPct val="0"/>
              </a:spcBef>
              <a:buFontTx/>
              <a:buNone/>
            </a:pPr>
            <a:endParaRPr lang="en-GB" altLang="en-US" sz="2000" dirty="0"/>
          </a:p>
          <a:p>
            <a:pPr marL="342900" indent="-342900">
              <a:spcBef>
                <a:spcPct val="0"/>
              </a:spcBef>
            </a:pPr>
            <a:r>
              <a:rPr lang="en-GB" altLang="en-US" sz="2000" dirty="0"/>
              <a:t>Make a tally chart of the number of times the teacher uses certain words</a:t>
            </a:r>
          </a:p>
          <a:p>
            <a:pPr marL="342900" indent="-342900">
              <a:spcBef>
                <a:spcPct val="0"/>
              </a:spcBef>
            </a:pPr>
            <a:endParaRPr lang="en-GB" altLang="en-US" sz="2000" dirty="0"/>
          </a:p>
          <a:p>
            <a:pPr marL="342900" indent="-342900">
              <a:spcBef>
                <a:spcPct val="0"/>
              </a:spcBef>
            </a:pPr>
            <a:r>
              <a:rPr lang="en-GB" altLang="en-US" sz="2000" dirty="0"/>
              <a:t>Use a bingo chart of key words to cross off during a talk or clip</a:t>
            </a:r>
          </a:p>
        </p:txBody>
      </p:sp>
      <p:sp>
        <p:nvSpPr>
          <p:cNvPr id="22533"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22534"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2" name="Picture 1"/>
          <p:cNvPicPr>
            <a:picLocks noChangeAspect="1"/>
          </p:cNvPicPr>
          <p:nvPr/>
        </p:nvPicPr>
        <p:blipFill rotWithShape="1">
          <a:blip r:embed="rId3"/>
          <a:srcRect t="8076"/>
          <a:stretch/>
        </p:blipFill>
        <p:spPr>
          <a:xfrm>
            <a:off x="1043608" y="1439532"/>
            <a:ext cx="2506707" cy="2658745"/>
          </a:xfrm>
          <a:prstGeom prst="rect">
            <a:avLst/>
          </a:prstGeom>
          <a:ln>
            <a:solidFill>
              <a:srgbClr val="FF0000"/>
            </a:solidFill>
          </a:ln>
        </p:spPr>
      </p:pic>
      <p:pic>
        <p:nvPicPr>
          <p:cNvPr id="3" name="Picture 2"/>
          <p:cNvPicPr>
            <a:picLocks noChangeAspect="1"/>
          </p:cNvPicPr>
          <p:nvPr/>
        </p:nvPicPr>
        <p:blipFill>
          <a:blip r:embed="rId4"/>
          <a:stretch>
            <a:fillRect/>
          </a:stretch>
        </p:blipFill>
        <p:spPr>
          <a:xfrm>
            <a:off x="1262864" y="4262711"/>
            <a:ext cx="2068194" cy="2397906"/>
          </a:xfrm>
          <a:prstGeom prst="rect">
            <a:avLst/>
          </a:prstGeom>
          <a:ln>
            <a:solidFill>
              <a:srgbClr val="FF0000"/>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3"/>
          <p:cNvSpPr txBox="1">
            <a:spLocks noChangeArrowheads="1"/>
          </p:cNvSpPr>
          <p:nvPr/>
        </p:nvSpPr>
        <p:spPr bwMode="auto">
          <a:xfrm>
            <a:off x="683568" y="613705"/>
            <a:ext cx="7929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Pre-Highlight</a:t>
            </a:r>
          </a:p>
        </p:txBody>
      </p:sp>
      <p:sp>
        <p:nvSpPr>
          <p:cNvPr id="23555" name="TextBox 6"/>
          <p:cNvSpPr txBox="1">
            <a:spLocks noChangeArrowheads="1"/>
          </p:cNvSpPr>
          <p:nvPr/>
        </p:nvSpPr>
        <p:spPr bwMode="auto">
          <a:xfrm>
            <a:off x="6156176" y="2276872"/>
            <a:ext cx="230663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66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Run-off an extra copy of texts or handouts with key-words or passages already highlighted</a:t>
            </a:r>
          </a:p>
        </p:txBody>
      </p:sp>
      <p:sp>
        <p:nvSpPr>
          <p:cNvPr id="23556"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23557"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3" name="Picture 2"/>
          <p:cNvPicPr>
            <a:picLocks noChangeAspect="1"/>
          </p:cNvPicPr>
          <p:nvPr/>
        </p:nvPicPr>
        <p:blipFill>
          <a:blip r:embed="rId3"/>
          <a:stretch>
            <a:fillRect/>
          </a:stretch>
        </p:blipFill>
        <p:spPr>
          <a:xfrm>
            <a:off x="1331640" y="2038026"/>
            <a:ext cx="3520256" cy="3520256"/>
          </a:xfrm>
          <a:prstGeom prst="rect">
            <a:avLst/>
          </a:prstGeom>
          <a:ln>
            <a:solidFill>
              <a:srgbClr val="FF0000"/>
            </a:solid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3"/>
          <p:cNvSpPr txBox="1">
            <a:spLocks noChangeArrowheads="1"/>
          </p:cNvSpPr>
          <p:nvPr/>
        </p:nvSpPr>
        <p:spPr bwMode="auto">
          <a:xfrm>
            <a:off x="577149" y="798513"/>
            <a:ext cx="7929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First Language</a:t>
            </a:r>
          </a:p>
        </p:txBody>
      </p:sp>
      <p:sp>
        <p:nvSpPr>
          <p:cNvPr id="24579" name="TextBox 6"/>
          <p:cNvSpPr txBox="1">
            <a:spLocks noChangeArrowheads="1"/>
          </p:cNvSpPr>
          <p:nvPr/>
        </p:nvSpPr>
        <p:spPr bwMode="auto">
          <a:xfrm>
            <a:off x="5508104" y="1988840"/>
            <a:ext cx="325363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2400" dirty="0"/>
          </a:p>
          <a:p>
            <a:pPr eaLnBrk="1" hangingPunct="1">
              <a:spcBef>
                <a:spcPct val="0"/>
              </a:spcBef>
              <a:buFontTx/>
              <a:buNone/>
            </a:pPr>
            <a:endParaRPr lang="en-GB" altLang="en-US" sz="2400" dirty="0"/>
          </a:p>
          <a:p>
            <a:pPr eaLnBrk="1" hangingPunct="1">
              <a:spcBef>
                <a:spcPct val="0"/>
              </a:spcBef>
              <a:buFontTx/>
              <a:buNone/>
            </a:pPr>
            <a:endParaRPr lang="en-GB" altLang="en-US" sz="2000" dirty="0"/>
          </a:p>
          <a:p>
            <a:pPr eaLnBrk="1" hangingPunct="1">
              <a:spcBef>
                <a:spcPct val="0"/>
              </a:spcBef>
              <a:buFontTx/>
              <a:buNone/>
            </a:pPr>
            <a:r>
              <a:rPr lang="en-GB" altLang="en-US" sz="2000" dirty="0"/>
              <a:t>Pupils should be encouraged to use their first language where appropriate.</a:t>
            </a:r>
          </a:p>
        </p:txBody>
      </p:sp>
      <p:sp>
        <p:nvSpPr>
          <p:cNvPr id="24580"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24581"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4" name="Picture 3"/>
          <p:cNvPicPr>
            <a:picLocks noChangeAspect="1"/>
          </p:cNvPicPr>
          <p:nvPr/>
        </p:nvPicPr>
        <p:blipFill>
          <a:blip r:embed="rId3"/>
          <a:stretch>
            <a:fillRect/>
          </a:stretch>
        </p:blipFill>
        <p:spPr>
          <a:xfrm>
            <a:off x="899592" y="2780928"/>
            <a:ext cx="3952931" cy="2964698"/>
          </a:xfrm>
          <a:prstGeom prst="rect">
            <a:avLst/>
          </a:prstGeom>
          <a:ln>
            <a:solidFill>
              <a:srgbClr val="FF0000"/>
            </a:solid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extBox 3"/>
          <p:cNvSpPr txBox="1">
            <a:spLocks noChangeArrowheads="1"/>
          </p:cNvSpPr>
          <p:nvPr/>
        </p:nvSpPr>
        <p:spPr bwMode="auto">
          <a:xfrm>
            <a:off x="607219" y="690562"/>
            <a:ext cx="7929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Plan in first language</a:t>
            </a:r>
          </a:p>
        </p:txBody>
      </p:sp>
      <p:sp>
        <p:nvSpPr>
          <p:cNvPr id="27653" name="TextBox 6"/>
          <p:cNvSpPr txBox="1">
            <a:spLocks noChangeArrowheads="1"/>
          </p:cNvSpPr>
          <p:nvPr/>
        </p:nvSpPr>
        <p:spPr bwMode="auto">
          <a:xfrm>
            <a:off x="5678488" y="1044575"/>
            <a:ext cx="285115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2400" dirty="0"/>
          </a:p>
          <a:p>
            <a:pPr eaLnBrk="1" hangingPunct="1">
              <a:spcBef>
                <a:spcPct val="0"/>
              </a:spcBef>
              <a:buFontTx/>
              <a:buNone/>
            </a:pPr>
            <a:endParaRPr lang="en-GB" altLang="en-US" sz="2400" dirty="0"/>
          </a:p>
          <a:p>
            <a:pPr eaLnBrk="1" hangingPunct="1">
              <a:spcBef>
                <a:spcPct val="0"/>
              </a:spcBef>
              <a:buFontTx/>
              <a:buNone/>
            </a:pPr>
            <a:endParaRPr lang="en-GB" altLang="en-US" sz="2400" dirty="0"/>
          </a:p>
          <a:p>
            <a:pPr eaLnBrk="1" hangingPunct="1">
              <a:spcBef>
                <a:spcPct val="0"/>
              </a:spcBef>
              <a:buFontTx/>
              <a:buNone/>
            </a:pPr>
            <a:r>
              <a:rPr lang="en-GB" altLang="en-US" sz="2000" dirty="0"/>
              <a:t>Encourage students to talk or write in their first language when attempting to answer a question or planning their response.</a:t>
            </a:r>
          </a:p>
          <a:p>
            <a:pPr eaLnBrk="1" hangingPunct="1">
              <a:spcBef>
                <a:spcPct val="0"/>
              </a:spcBef>
              <a:buFontTx/>
              <a:buNone/>
            </a:pPr>
            <a:endParaRPr lang="en-GB" altLang="en-US" sz="2000" dirty="0"/>
          </a:p>
          <a:p>
            <a:pPr eaLnBrk="1" hangingPunct="1">
              <a:spcBef>
                <a:spcPct val="0"/>
              </a:spcBef>
              <a:buFontTx/>
              <a:buNone/>
            </a:pPr>
            <a:r>
              <a:rPr lang="en-GB" altLang="en-US" sz="2000" dirty="0"/>
              <a:t>The steps in the process are:</a:t>
            </a:r>
          </a:p>
          <a:p>
            <a:pPr marL="342900" indent="-342900">
              <a:spcBef>
                <a:spcPct val="0"/>
              </a:spcBef>
            </a:pPr>
            <a:r>
              <a:rPr lang="en-GB" altLang="en-US" sz="2000" dirty="0"/>
              <a:t>Think about it </a:t>
            </a:r>
          </a:p>
          <a:p>
            <a:pPr marL="342900" indent="-342900">
              <a:spcBef>
                <a:spcPct val="0"/>
              </a:spcBef>
            </a:pPr>
            <a:r>
              <a:rPr lang="en-GB" altLang="en-US" sz="2000" dirty="0"/>
              <a:t>Plan in first language </a:t>
            </a:r>
          </a:p>
          <a:p>
            <a:pPr marL="342900" indent="-342900">
              <a:spcBef>
                <a:spcPct val="0"/>
              </a:spcBef>
            </a:pPr>
            <a:r>
              <a:rPr lang="en-GB" altLang="en-US" sz="2000" dirty="0"/>
              <a:t>Attempt in English </a:t>
            </a:r>
          </a:p>
        </p:txBody>
      </p:sp>
      <p:sp>
        <p:nvSpPr>
          <p:cNvPr id="27654"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27655"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3" name="Picture 2"/>
          <p:cNvPicPr>
            <a:picLocks noChangeAspect="1"/>
          </p:cNvPicPr>
          <p:nvPr/>
        </p:nvPicPr>
        <p:blipFill>
          <a:blip r:embed="rId3"/>
          <a:stretch>
            <a:fillRect/>
          </a:stretch>
        </p:blipFill>
        <p:spPr>
          <a:xfrm>
            <a:off x="755576" y="2564904"/>
            <a:ext cx="4386212" cy="2548414"/>
          </a:xfrm>
          <a:prstGeom prst="rect">
            <a:avLst/>
          </a:prstGeom>
          <a:ln>
            <a:solidFill>
              <a:srgbClr val="FF0000"/>
            </a:solid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3"/>
          <p:cNvSpPr txBox="1">
            <a:spLocks noChangeArrowheads="1"/>
          </p:cNvSpPr>
          <p:nvPr/>
        </p:nvSpPr>
        <p:spPr bwMode="auto">
          <a:xfrm>
            <a:off x="467544" y="798513"/>
            <a:ext cx="79295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Make talk purposeful</a:t>
            </a:r>
          </a:p>
        </p:txBody>
      </p:sp>
      <p:sp>
        <p:nvSpPr>
          <p:cNvPr id="25603" name="TextBox 6"/>
          <p:cNvSpPr txBox="1">
            <a:spLocks noChangeArrowheads="1"/>
          </p:cNvSpPr>
          <p:nvPr/>
        </p:nvSpPr>
        <p:spPr bwMode="auto">
          <a:xfrm>
            <a:off x="4592638" y="1714500"/>
            <a:ext cx="392906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2400" dirty="0"/>
          </a:p>
          <a:p>
            <a:pPr eaLnBrk="1" hangingPunct="1">
              <a:spcBef>
                <a:spcPct val="0"/>
              </a:spcBef>
              <a:buFontTx/>
              <a:buNone/>
            </a:pPr>
            <a:r>
              <a:rPr lang="en-GB" altLang="en-US" sz="2000" dirty="0"/>
              <a:t>Ensure that the talk built into lessons is purposeful. </a:t>
            </a:r>
          </a:p>
          <a:p>
            <a:pPr eaLnBrk="1" hangingPunct="1">
              <a:spcBef>
                <a:spcPct val="0"/>
              </a:spcBef>
              <a:buFontTx/>
              <a:buNone/>
            </a:pPr>
            <a:endParaRPr lang="en-GB" altLang="en-US" sz="2000" dirty="0"/>
          </a:p>
          <a:p>
            <a:pPr eaLnBrk="1" hangingPunct="1">
              <a:spcBef>
                <a:spcPct val="0"/>
              </a:spcBef>
              <a:buFontTx/>
              <a:buNone/>
            </a:pPr>
            <a:r>
              <a:rPr lang="en-GB" altLang="en-US" sz="2000" dirty="0"/>
              <a:t>Remember that EAL students often don’t “get” idioms, etc. and are often confused by them. </a:t>
            </a:r>
          </a:p>
          <a:p>
            <a:pPr eaLnBrk="1" hangingPunct="1">
              <a:spcBef>
                <a:spcPct val="0"/>
              </a:spcBef>
              <a:buFontTx/>
              <a:buNone/>
            </a:pPr>
            <a:endParaRPr lang="en-GB" altLang="en-US" sz="2400" dirty="0"/>
          </a:p>
        </p:txBody>
      </p:sp>
      <p:sp>
        <p:nvSpPr>
          <p:cNvPr id="25604"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25605"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4" name="Picture 3"/>
          <p:cNvPicPr>
            <a:picLocks noChangeAspect="1"/>
          </p:cNvPicPr>
          <p:nvPr/>
        </p:nvPicPr>
        <p:blipFill>
          <a:blip r:embed="rId3"/>
          <a:stretch>
            <a:fillRect/>
          </a:stretch>
        </p:blipFill>
        <p:spPr>
          <a:xfrm>
            <a:off x="821531" y="2333802"/>
            <a:ext cx="3264024" cy="2177716"/>
          </a:xfrm>
          <a:prstGeom prst="rect">
            <a:avLst/>
          </a:prstGeom>
          <a:ln>
            <a:solidFill>
              <a:srgbClr val="FF0000"/>
            </a:solid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3"/>
          <p:cNvSpPr txBox="1">
            <a:spLocks noChangeArrowheads="1"/>
          </p:cNvSpPr>
          <p:nvPr/>
        </p:nvSpPr>
        <p:spPr bwMode="auto">
          <a:xfrm>
            <a:off x="607219" y="817231"/>
            <a:ext cx="7929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Allocate Roles</a:t>
            </a:r>
          </a:p>
        </p:txBody>
      </p:sp>
      <p:sp>
        <p:nvSpPr>
          <p:cNvPr id="26627" name="TextBox 6"/>
          <p:cNvSpPr txBox="1">
            <a:spLocks noChangeArrowheads="1"/>
          </p:cNvSpPr>
          <p:nvPr/>
        </p:nvSpPr>
        <p:spPr bwMode="auto">
          <a:xfrm>
            <a:off x="4643438" y="1773238"/>
            <a:ext cx="392906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Allocate specific roles in group work.</a:t>
            </a:r>
          </a:p>
          <a:p>
            <a:pPr eaLnBrk="1" hangingPunct="1">
              <a:spcBef>
                <a:spcPct val="0"/>
              </a:spcBef>
              <a:buFontTx/>
              <a:buNone/>
            </a:pPr>
            <a:endParaRPr lang="en-GB" altLang="en-US" sz="2000" dirty="0"/>
          </a:p>
          <a:p>
            <a:pPr eaLnBrk="1" hangingPunct="1">
              <a:spcBef>
                <a:spcPct val="0"/>
              </a:spcBef>
              <a:buFontTx/>
              <a:buNone/>
            </a:pPr>
            <a:r>
              <a:rPr lang="en-GB" altLang="en-US" sz="2000" dirty="0"/>
              <a:t>This ensures students know exactly what is expected of them and provides them with a concept to ‘perform’ to (i.e. Question setter, challenger, note-taker).</a:t>
            </a:r>
          </a:p>
        </p:txBody>
      </p:sp>
      <p:sp>
        <p:nvSpPr>
          <p:cNvPr id="26628"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26629"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3" name="Picture 2"/>
          <p:cNvPicPr>
            <a:picLocks noChangeAspect="1"/>
          </p:cNvPicPr>
          <p:nvPr/>
        </p:nvPicPr>
        <p:blipFill>
          <a:blip r:embed="rId3"/>
          <a:stretch>
            <a:fillRect/>
          </a:stretch>
        </p:blipFill>
        <p:spPr>
          <a:xfrm>
            <a:off x="755576" y="2492896"/>
            <a:ext cx="3532733" cy="2446113"/>
          </a:xfrm>
          <a:prstGeom prst="rect">
            <a:avLst/>
          </a:prstGeom>
          <a:ln>
            <a:solidFill>
              <a:srgbClr val="FF0000"/>
            </a:solid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3"/>
          <p:cNvSpPr txBox="1">
            <a:spLocks noChangeArrowheads="1"/>
          </p:cNvSpPr>
          <p:nvPr/>
        </p:nvSpPr>
        <p:spPr bwMode="auto">
          <a:xfrm>
            <a:off x="-17046" y="727166"/>
            <a:ext cx="88250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Matching or Grid Activities</a:t>
            </a:r>
          </a:p>
        </p:txBody>
      </p:sp>
      <p:sp>
        <p:nvSpPr>
          <p:cNvPr id="28675" name="TextBox 6"/>
          <p:cNvSpPr txBox="1">
            <a:spLocks noChangeArrowheads="1"/>
          </p:cNvSpPr>
          <p:nvPr/>
        </p:nvSpPr>
        <p:spPr bwMode="auto">
          <a:xfrm>
            <a:off x="5465763" y="1285875"/>
            <a:ext cx="335756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GB" altLang="en-US" sz="2000" dirty="0"/>
          </a:p>
          <a:p>
            <a:pPr algn="ctr" eaLnBrk="1" hangingPunct="1">
              <a:spcBef>
                <a:spcPct val="0"/>
              </a:spcBef>
              <a:buFontTx/>
              <a:buNone/>
            </a:pPr>
            <a:endParaRPr lang="en-GB" altLang="en-US" sz="2000" dirty="0"/>
          </a:p>
          <a:p>
            <a:pPr algn="ctr" eaLnBrk="1" hangingPunct="1">
              <a:spcBef>
                <a:spcPct val="0"/>
              </a:spcBef>
              <a:buFontTx/>
              <a:buNone/>
            </a:pPr>
            <a:endParaRPr lang="en-GB" altLang="en-US" sz="2000" dirty="0"/>
          </a:p>
          <a:p>
            <a:pPr eaLnBrk="1" hangingPunct="1">
              <a:spcBef>
                <a:spcPct val="0"/>
              </a:spcBef>
              <a:buFontTx/>
              <a:buNone/>
            </a:pPr>
            <a:r>
              <a:rPr lang="en-GB" altLang="en-US" sz="2000" dirty="0"/>
              <a:t>Provide matching or grid type activities for students.</a:t>
            </a:r>
          </a:p>
          <a:p>
            <a:pPr eaLnBrk="1" hangingPunct="1">
              <a:spcBef>
                <a:spcPct val="0"/>
              </a:spcBef>
              <a:buFontTx/>
              <a:buNone/>
            </a:pPr>
            <a:endParaRPr lang="en-GB" altLang="en-US" sz="2000" dirty="0"/>
          </a:p>
          <a:p>
            <a:pPr eaLnBrk="1" hangingPunct="1">
              <a:spcBef>
                <a:spcPct val="0"/>
              </a:spcBef>
              <a:buFontTx/>
              <a:buNone/>
            </a:pPr>
            <a:r>
              <a:rPr lang="en-GB" altLang="en-US" sz="2000" dirty="0"/>
              <a:t>Give some model answers to show what is expected.</a:t>
            </a:r>
          </a:p>
          <a:p>
            <a:pPr eaLnBrk="1" hangingPunct="1">
              <a:spcBef>
                <a:spcPct val="0"/>
              </a:spcBef>
              <a:buFontTx/>
              <a:buNone/>
            </a:pPr>
            <a:endParaRPr lang="en-GB" altLang="en-US" sz="2000" dirty="0"/>
          </a:p>
          <a:p>
            <a:pPr eaLnBrk="1" hangingPunct="1">
              <a:spcBef>
                <a:spcPct val="0"/>
              </a:spcBef>
              <a:buFontTx/>
              <a:buNone/>
            </a:pPr>
            <a:r>
              <a:rPr lang="en-GB" altLang="en-US" sz="2000" dirty="0"/>
              <a:t>Set the difficulty so that some investigation and collaborative work is required.</a:t>
            </a:r>
          </a:p>
        </p:txBody>
      </p:sp>
      <p:sp>
        <p:nvSpPr>
          <p:cNvPr id="28676"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28677"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3" name="Picture 2"/>
          <p:cNvPicPr>
            <a:picLocks noChangeAspect="1"/>
          </p:cNvPicPr>
          <p:nvPr/>
        </p:nvPicPr>
        <p:blipFill>
          <a:blip r:embed="rId3"/>
          <a:stretch>
            <a:fillRect/>
          </a:stretch>
        </p:blipFill>
        <p:spPr>
          <a:xfrm>
            <a:off x="821531" y="1700808"/>
            <a:ext cx="3915933" cy="2199534"/>
          </a:xfrm>
          <a:prstGeom prst="rect">
            <a:avLst/>
          </a:prstGeom>
          <a:ln>
            <a:solidFill>
              <a:srgbClr val="FF0000"/>
            </a:solidFill>
          </a:ln>
        </p:spPr>
      </p:pic>
      <p:pic>
        <p:nvPicPr>
          <p:cNvPr id="4" name="Picture 3"/>
          <p:cNvPicPr>
            <a:picLocks noChangeAspect="1"/>
          </p:cNvPicPr>
          <p:nvPr/>
        </p:nvPicPr>
        <p:blipFill rotWithShape="1">
          <a:blip r:embed="rId4"/>
          <a:srcRect l="22400" t="11600" r="24801" b="14000"/>
          <a:stretch/>
        </p:blipFill>
        <p:spPr>
          <a:xfrm>
            <a:off x="1166746" y="4260795"/>
            <a:ext cx="3369535" cy="2373991"/>
          </a:xfrm>
          <a:prstGeom prst="rect">
            <a:avLst/>
          </a:prstGeom>
          <a:ln>
            <a:solidFill>
              <a:srgbClr val="FF0000"/>
            </a:solid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Box 3"/>
          <p:cNvSpPr txBox="1">
            <a:spLocks noChangeArrowheads="1"/>
          </p:cNvSpPr>
          <p:nvPr/>
        </p:nvSpPr>
        <p:spPr bwMode="auto">
          <a:xfrm>
            <a:off x="516894" y="805287"/>
            <a:ext cx="7929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Writing Frame</a:t>
            </a:r>
          </a:p>
        </p:txBody>
      </p:sp>
      <p:sp>
        <p:nvSpPr>
          <p:cNvPr id="29700" name="TextBox 6"/>
          <p:cNvSpPr txBox="1">
            <a:spLocks noChangeArrowheads="1"/>
          </p:cNvSpPr>
          <p:nvPr/>
        </p:nvSpPr>
        <p:spPr bwMode="auto">
          <a:xfrm>
            <a:off x="4535488" y="1988840"/>
            <a:ext cx="393065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Provide students with a list of words and phrases appropriate for use in the writing task set.</a:t>
            </a:r>
          </a:p>
          <a:p>
            <a:pPr eaLnBrk="1" hangingPunct="1">
              <a:spcBef>
                <a:spcPct val="0"/>
              </a:spcBef>
              <a:buFontTx/>
              <a:buNone/>
            </a:pPr>
            <a:endParaRPr lang="en-GB" altLang="en-US" sz="2000" dirty="0"/>
          </a:p>
          <a:p>
            <a:pPr eaLnBrk="1" hangingPunct="1">
              <a:spcBef>
                <a:spcPct val="0"/>
              </a:spcBef>
              <a:buFontTx/>
              <a:buNone/>
            </a:pPr>
            <a:r>
              <a:rPr lang="en-GB" altLang="en-US" sz="2000" dirty="0"/>
              <a:t>E.g. </a:t>
            </a:r>
          </a:p>
          <a:p>
            <a:pPr eaLnBrk="1" hangingPunct="1">
              <a:spcBef>
                <a:spcPct val="0"/>
              </a:spcBef>
              <a:buFontTx/>
              <a:buNone/>
            </a:pPr>
            <a:endParaRPr lang="en-GB" altLang="en-US" sz="2000" dirty="0"/>
          </a:p>
          <a:p>
            <a:pPr eaLnBrk="1" hangingPunct="1">
              <a:spcBef>
                <a:spcPct val="0"/>
              </a:spcBef>
              <a:buFontTx/>
              <a:buNone/>
            </a:pPr>
            <a:r>
              <a:rPr lang="en-GB" altLang="en-US" sz="2000" dirty="0"/>
              <a:t>Write a news report on the water cycle</a:t>
            </a:r>
          </a:p>
          <a:p>
            <a:pPr marL="342900" indent="-342900">
              <a:spcBef>
                <a:spcPct val="0"/>
              </a:spcBef>
            </a:pPr>
            <a:r>
              <a:rPr lang="en-GB" altLang="en-US" sz="2000" dirty="0"/>
              <a:t>Good evening viewers</a:t>
            </a:r>
          </a:p>
          <a:p>
            <a:pPr marL="342900" indent="-342900">
              <a:spcBef>
                <a:spcPct val="0"/>
              </a:spcBef>
            </a:pPr>
            <a:r>
              <a:rPr lang="en-GB" altLang="en-US" sz="2000" dirty="0"/>
              <a:t>Precipitation</a:t>
            </a:r>
          </a:p>
          <a:p>
            <a:pPr marL="342900" indent="-342900">
              <a:spcBef>
                <a:spcPct val="0"/>
              </a:spcBef>
            </a:pPr>
            <a:r>
              <a:rPr lang="en-GB" altLang="en-US" sz="2000" dirty="0"/>
              <a:t>In the mountains...</a:t>
            </a:r>
          </a:p>
          <a:p>
            <a:pPr marL="342900" indent="-342900">
              <a:spcBef>
                <a:spcPct val="0"/>
              </a:spcBef>
            </a:pPr>
            <a:r>
              <a:rPr lang="en-GB" altLang="en-US" sz="2000" dirty="0"/>
              <a:t>Clouds</a:t>
            </a:r>
          </a:p>
          <a:p>
            <a:pPr marL="342900" indent="-342900">
              <a:spcBef>
                <a:spcPct val="0"/>
              </a:spcBef>
            </a:pPr>
            <a:r>
              <a:rPr lang="en-GB" altLang="en-US" sz="2000" dirty="0"/>
              <a:t>The sun shining on the sea...</a:t>
            </a:r>
          </a:p>
        </p:txBody>
      </p:sp>
      <p:sp>
        <p:nvSpPr>
          <p:cNvPr id="29701"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29702"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3" name="Picture 2"/>
          <p:cNvPicPr>
            <a:picLocks noChangeAspect="1"/>
          </p:cNvPicPr>
          <p:nvPr/>
        </p:nvPicPr>
        <p:blipFill>
          <a:blip r:embed="rId3"/>
          <a:stretch>
            <a:fillRect/>
          </a:stretch>
        </p:blipFill>
        <p:spPr>
          <a:xfrm>
            <a:off x="516894" y="2852936"/>
            <a:ext cx="3864471" cy="1932236"/>
          </a:xfrm>
          <a:prstGeom prst="rect">
            <a:avLst/>
          </a:prstGeom>
          <a:ln>
            <a:solidFill>
              <a:srgbClr val="FF0000"/>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p:cNvSpPr txBox="1">
            <a:spLocks noChangeArrowheads="1"/>
          </p:cNvSpPr>
          <p:nvPr/>
        </p:nvSpPr>
        <p:spPr bwMode="auto">
          <a:xfrm>
            <a:off x="607219" y="588015"/>
            <a:ext cx="79295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Buddy Up</a:t>
            </a:r>
            <a:endParaRPr lang="en-GB" altLang="en-US" sz="2000" b="1" dirty="0">
              <a:solidFill>
                <a:srgbClr val="FF0000"/>
              </a:solidFill>
              <a:effectLst>
                <a:outerShdw blurRad="38100" dist="38100" dir="2700000" algn="tl">
                  <a:srgbClr val="000000">
                    <a:alpha val="43137"/>
                  </a:srgbClr>
                </a:outerShdw>
              </a:effectLst>
            </a:endParaRPr>
          </a:p>
        </p:txBody>
      </p:sp>
      <p:sp>
        <p:nvSpPr>
          <p:cNvPr id="4099" name="TextBox 6"/>
          <p:cNvSpPr txBox="1">
            <a:spLocks noChangeArrowheads="1"/>
          </p:cNvSpPr>
          <p:nvPr/>
        </p:nvSpPr>
        <p:spPr bwMode="auto">
          <a:xfrm>
            <a:off x="4500563" y="1628775"/>
            <a:ext cx="4429125"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hlink"/>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If a pupil is learning English as an additional language, you could ‘buddy’ them with a strong speaker and listener.</a:t>
            </a:r>
          </a:p>
          <a:p>
            <a:pPr eaLnBrk="1" hangingPunct="1">
              <a:spcBef>
                <a:spcPct val="0"/>
              </a:spcBef>
              <a:buFontTx/>
              <a:buNone/>
            </a:pPr>
            <a:endParaRPr lang="en-GB" altLang="en-US" sz="2000" dirty="0"/>
          </a:p>
          <a:p>
            <a:pPr eaLnBrk="1" hangingPunct="1">
              <a:spcBef>
                <a:spcPct val="0"/>
              </a:spcBef>
              <a:buFontTx/>
              <a:buNone/>
            </a:pPr>
            <a:r>
              <a:rPr lang="en-GB" altLang="en-US" sz="2000" dirty="0"/>
              <a:t>This could be part of an induction programme, for specific activities such as group work or extended writing, or as an on-going strategy.</a:t>
            </a:r>
          </a:p>
          <a:p>
            <a:pPr eaLnBrk="1" hangingPunct="1">
              <a:spcBef>
                <a:spcPct val="0"/>
              </a:spcBef>
              <a:buFontTx/>
              <a:buNone/>
            </a:pPr>
            <a:endParaRPr lang="en-GB" altLang="en-US" sz="2000" dirty="0"/>
          </a:p>
          <a:p>
            <a:pPr eaLnBrk="1" hangingPunct="1">
              <a:spcBef>
                <a:spcPct val="0"/>
              </a:spcBef>
              <a:buFontTx/>
              <a:buNone/>
            </a:pPr>
            <a:r>
              <a:rPr lang="en-GB" altLang="en-US" sz="2000" dirty="0"/>
              <a:t>The buddy-</a:t>
            </a:r>
            <a:r>
              <a:rPr lang="en-GB" altLang="en-US" sz="2000" dirty="0" err="1"/>
              <a:t>ing</a:t>
            </a:r>
            <a:r>
              <a:rPr lang="en-GB" altLang="en-US" sz="2000" dirty="0"/>
              <a:t> could be made explicit to students or left ambiguous, a decision probably best left to the teacher’s discretion.</a:t>
            </a:r>
          </a:p>
        </p:txBody>
      </p:sp>
      <p:sp>
        <p:nvSpPr>
          <p:cNvPr id="4100"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4101" name="TextBox 7"/>
          <p:cNvSpPr txBox="1">
            <a:spLocks noChangeArrowheads="1"/>
          </p:cNvSpPr>
          <p:nvPr/>
        </p:nvSpPr>
        <p:spPr bwMode="auto">
          <a:xfrm>
            <a:off x="215900" y="115888"/>
            <a:ext cx="1643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3074" name="Picture 2" descr="Image result for bud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19" y="2780928"/>
            <a:ext cx="3532733" cy="20495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3"/>
          <p:cNvSpPr txBox="1">
            <a:spLocks noChangeArrowheads="1"/>
          </p:cNvSpPr>
          <p:nvPr/>
        </p:nvSpPr>
        <p:spPr bwMode="auto">
          <a:xfrm>
            <a:off x="607219" y="799183"/>
            <a:ext cx="7929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Purpose for Teaching </a:t>
            </a:r>
          </a:p>
        </p:txBody>
      </p:sp>
      <p:sp>
        <p:nvSpPr>
          <p:cNvPr id="30723" name="TextBox 6"/>
          <p:cNvSpPr txBox="1">
            <a:spLocks noChangeArrowheads="1"/>
          </p:cNvSpPr>
          <p:nvPr/>
        </p:nvSpPr>
        <p:spPr bwMode="auto">
          <a:xfrm>
            <a:off x="6227763" y="1960563"/>
            <a:ext cx="259270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At the onset of a lesson tell pupils what the purpose of your teaching is and what is expected of them upon the completion of the lesson. This gives time to plan and gives them a target to aim for. </a:t>
            </a:r>
          </a:p>
        </p:txBody>
      </p:sp>
      <p:sp>
        <p:nvSpPr>
          <p:cNvPr id="30724"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30725"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4098" name="Picture 2" descr="Image result for purpose for teach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996952"/>
            <a:ext cx="5078000" cy="9803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3"/>
          <p:cNvSpPr txBox="1">
            <a:spLocks noChangeArrowheads="1"/>
          </p:cNvSpPr>
          <p:nvPr/>
        </p:nvSpPr>
        <p:spPr bwMode="auto">
          <a:xfrm>
            <a:off x="607219" y="708025"/>
            <a:ext cx="7929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Presentation Tips</a:t>
            </a:r>
          </a:p>
        </p:txBody>
      </p:sp>
      <p:sp>
        <p:nvSpPr>
          <p:cNvPr id="31747" name="TextBox 6"/>
          <p:cNvSpPr txBox="1">
            <a:spLocks noChangeArrowheads="1"/>
          </p:cNvSpPr>
          <p:nvPr/>
        </p:nvSpPr>
        <p:spPr bwMode="auto">
          <a:xfrm>
            <a:off x="6173788" y="708025"/>
            <a:ext cx="234315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GB" altLang="en-US" sz="2400" dirty="0"/>
          </a:p>
          <a:p>
            <a:pPr algn="ctr" eaLnBrk="1" hangingPunct="1">
              <a:spcBef>
                <a:spcPct val="0"/>
              </a:spcBef>
              <a:buFontTx/>
              <a:buNone/>
            </a:pPr>
            <a:endParaRPr lang="en-GB" altLang="en-US" sz="2400" dirty="0"/>
          </a:p>
          <a:p>
            <a:pPr eaLnBrk="1" hangingPunct="1">
              <a:spcBef>
                <a:spcPct val="0"/>
              </a:spcBef>
              <a:buFontTx/>
              <a:buNone/>
            </a:pPr>
            <a:endParaRPr lang="en-GB" altLang="en-US" sz="2400" dirty="0"/>
          </a:p>
          <a:p>
            <a:pPr eaLnBrk="1" hangingPunct="1">
              <a:spcBef>
                <a:spcPct val="0"/>
              </a:spcBef>
              <a:buFontTx/>
              <a:buNone/>
            </a:pPr>
            <a:r>
              <a:rPr lang="en-GB" altLang="en-US" sz="2000" dirty="0"/>
              <a:t>Explicitly model and explain how to present to the rest of the class. </a:t>
            </a:r>
          </a:p>
          <a:p>
            <a:pPr eaLnBrk="1" hangingPunct="1">
              <a:spcBef>
                <a:spcPct val="0"/>
              </a:spcBef>
              <a:buFontTx/>
              <a:buNone/>
            </a:pPr>
            <a:endParaRPr lang="en-GB" altLang="en-US" sz="2000" dirty="0"/>
          </a:p>
          <a:p>
            <a:pPr eaLnBrk="1" hangingPunct="1">
              <a:spcBef>
                <a:spcPct val="0"/>
              </a:spcBef>
              <a:buFontTx/>
              <a:buNone/>
            </a:pPr>
            <a:r>
              <a:rPr lang="en-GB" altLang="en-US" sz="2000" dirty="0"/>
              <a:t>Include basics such as standing up, facing the audience, speaking at the right speed and volume.</a:t>
            </a:r>
          </a:p>
        </p:txBody>
      </p:sp>
      <p:sp>
        <p:nvSpPr>
          <p:cNvPr id="31748"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31749"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3" name="Picture 2"/>
          <p:cNvPicPr>
            <a:picLocks noChangeAspect="1"/>
          </p:cNvPicPr>
          <p:nvPr/>
        </p:nvPicPr>
        <p:blipFill>
          <a:blip r:embed="rId3"/>
          <a:stretch>
            <a:fillRect/>
          </a:stretch>
        </p:blipFill>
        <p:spPr>
          <a:xfrm>
            <a:off x="1115616" y="2553659"/>
            <a:ext cx="4084662" cy="2458967"/>
          </a:xfrm>
          <a:prstGeom prst="rect">
            <a:avLst/>
          </a:prstGeom>
          <a:ln>
            <a:solidFill>
              <a:srgbClr val="FF0000"/>
            </a:solid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Box 3"/>
          <p:cNvSpPr txBox="1">
            <a:spLocks noChangeArrowheads="1"/>
          </p:cNvSpPr>
          <p:nvPr/>
        </p:nvSpPr>
        <p:spPr bwMode="auto">
          <a:xfrm>
            <a:off x="642937" y="371516"/>
            <a:ext cx="79295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Genre Modelling</a:t>
            </a:r>
          </a:p>
        </p:txBody>
      </p:sp>
      <p:sp>
        <p:nvSpPr>
          <p:cNvPr id="32773" name="TextBox 6"/>
          <p:cNvSpPr txBox="1">
            <a:spLocks noChangeArrowheads="1"/>
          </p:cNvSpPr>
          <p:nvPr/>
        </p:nvSpPr>
        <p:spPr bwMode="auto">
          <a:xfrm>
            <a:off x="3779912" y="1052513"/>
            <a:ext cx="4792588"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Provide students with a detailed model or scaffold of the particular ‘school genre’ you are working on.</a:t>
            </a:r>
          </a:p>
          <a:p>
            <a:pPr eaLnBrk="1" hangingPunct="1">
              <a:spcBef>
                <a:spcPct val="0"/>
              </a:spcBef>
              <a:buFontTx/>
              <a:buNone/>
            </a:pPr>
            <a:endParaRPr lang="en-GB" altLang="en-US" sz="2000" dirty="0"/>
          </a:p>
          <a:p>
            <a:pPr eaLnBrk="1" hangingPunct="1">
              <a:spcBef>
                <a:spcPct val="0"/>
              </a:spcBef>
              <a:buFontTx/>
              <a:buNone/>
            </a:pPr>
            <a:r>
              <a:rPr lang="en-GB" altLang="en-US" sz="2000" dirty="0"/>
              <a:t>This could be the essay, story writing, report, experimental procedure etc.</a:t>
            </a:r>
          </a:p>
          <a:p>
            <a:pPr eaLnBrk="1" hangingPunct="1">
              <a:spcBef>
                <a:spcPct val="0"/>
              </a:spcBef>
              <a:buFontTx/>
              <a:buNone/>
            </a:pPr>
            <a:endParaRPr lang="en-GB" altLang="en-US" sz="2000" dirty="0"/>
          </a:p>
          <a:p>
            <a:pPr eaLnBrk="1" hangingPunct="1">
              <a:spcBef>
                <a:spcPct val="0"/>
              </a:spcBef>
              <a:buFontTx/>
              <a:buNone/>
            </a:pPr>
            <a:r>
              <a:rPr lang="en-GB" altLang="en-US" sz="2000" dirty="0"/>
              <a:t>Two ideas are:</a:t>
            </a:r>
          </a:p>
          <a:p>
            <a:pPr eaLnBrk="1" hangingPunct="1">
              <a:spcBef>
                <a:spcPct val="0"/>
              </a:spcBef>
              <a:buFontTx/>
              <a:buNone/>
            </a:pPr>
            <a:endParaRPr lang="en-GB" altLang="en-US" sz="2000" dirty="0"/>
          </a:p>
          <a:p>
            <a:pPr marL="342900" indent="-342900">
              <a:spcBef>
                <a:spcPct val="0"/>
              </a:spcBef>
            </a:pPr>
            <a:r>
              <a:rPr lang="en-GB" altLang="en-US" sz="2000" dirty="0"/>
              <a:t>Use student work from previous years as a model. Highlight the genre structure within.</a:t>
            </a:r>
          </a:p>
          <a:p>
            <a:pPr marL="342900" indent="-342900">
              <a:spcBef>
                <a:spcPct val="0"/>
              </a:spcBef>
            </a:pPr>
            <a:endParaRPr lang="en-GB" altLang="en-US" sz="2000" dirty="0"/>
          </a:p>
          <a:p>
            <a:pPr marL="342900" indent="-342900">
              <a:spcBef>
                <a:spcPct val="0"/>
              </a:spcBef>
            </a:pPr>
            <a:r>
              <a:rPr lang="en-GB" altLang="en-US" sz="2000" dirty="0"/>
              <a:t>Provide a detailed ‘structure-framework’ for the students that breaks down the genre into important parts. This could be supplemented with sentence starters/content cues for each section.</a:t>
            </a:r>
            <a:endParaRPr lang="en-GB" altLang="en-US" sz="2400" dirty="0"/>
          </a:p>
        </p:txBody>
      </p:sp>
      <p:sp>
        <p:nvSpPr>
          <p:cNvPr id="32774"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32775"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3" name="Picture 2"/>
          <p:cNvPicPr>
            <a:picLocks noChangeAspect="1"/>
          </p:cNvPicPr>
          <p:nvPr/>
        </p:nvPicPr>
        <p:blipFill>
          <a:blip r:embed="rId3"/>
          <a:stretch>
            <a:fillRect/>
          </a:stretch>
        </p:blipFill>
        <p:spPr>
          <a:xfrm>
            <a:off x="642937" y="2060848"/>
            <a:ext cx="2820105" cy="2820105"/>
          </a:xfrm>
          <a:prstGeom prst="rect">
            <a:avLst/>
          </a:prstGeom>
          <a:ln>
            <a:solidFill>
              <a:srgbClr val="FF0000"/>
            </a:solid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3"/>
          <p:cNvSpPr txBox="1">
            <a:spLocks noChangeArrowheads="1"/>
          </p:cNvSpPr>
          <p:nvPr/>
        </p:nvSpPr>
        <p:spPr bwMode="auto">
          <a:xfrm>
            <a:off x="607219" y="679756"/>
            <a:ext cx="79295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Vocabulary and Meaning</a:t>
            </a:r>
          </a:p>
        </p:txBody>
      </p:sp>
      <p:sp>
        <p:nvSpPr>
          <p:cNvPr id="33795"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33796" name="Text Box 9"/>
          <p:cNvSpPr txBox="1">
            <a:spLocks noChangeArrowheads="1"/>
          </p:cNvSpPr>
          <p:nvPr/>
        </p:nvSpPr>
        <p:spPr bwMode="auto">
          <a:xfrm>
            <a:off x="5076056" y="1916832"/>
            <a:ext cx="3744144"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2000" dirty="0">
                <a:latin typeface="Arial" panose="020B0604020202020204" pitchFamily="34" charset="0"/>
              </a:rPr>
              <a:t>This strategy is in two parts.</a:t>
            </a:r>
          </a:p>
          <a:p>
            <a:pPr eaLnBrk="1" hangingPunct="1">
              <a:spcBef>
                <a:spcPct val="50000"/>
              </a:spcBef>
              <a:buFontTx/>
              <a:buNone/>
            </a:pPr>
            <a:endParaRPr lang="en-GB" altLang="en-US" sz="2000" dirty="0">
              <a:latin typeface="Arial" panose="020B0604020202020204" pitchFamily="34" charset="0"/>
            </a:endParaRPr>
          </a:p>
          <a:p>
            <a:pPr eaLnBrk="1" hangingPunct="1">
              <a:spcBef>
                <a:spcPct val="50000"/>
              </a:spcBef>
              <a:buFontTx/>
              <a:buNone/>
            </a:pPr>
            <a:r>
              <a:rPr lang="en-GB" altLang="en-US" sz="2000" dirty="0">
                <a:latin typeface="Arial" panose="020B0604020202020204" pitchFamily="34" charset="0"/>
              </a:rPr>
              <a:t>Part 1 – Give students a list of key words in English and ask them to translate into their first language using a dictionary.</a:t>
            </a:r>
          </a:p>
          <a:p>
            <a:pPr eaLnBrk="1" hangingPunct="1">
              <a:spcBef>
                <a:spcPct val="50000"/>
              </a:spcBef>
              <a:buFontTx/>
              <a:buNone/>
            </a:pPr>
            <a:endParaRPr lang="en-GB" altLang="en-US" sz="2000" dirty="0">
              <a:latin typeface="Arial" panose="020B0604020202020204" pitchFamily="34" charset="0"/>
            </a:endParaRPr>
          </a:p>
          <a:p>
            <a:pPr eaLnBrk="1" hangingPunct="1">
              <a:spcBef>
                <a:spcPct val="50000"/>
              </a:spcBef>
              <a:buFontTx/>
              <a:buNone/>
            </a:pPr>
            <a:r>
              <a:rPr lang="en-GB" altLang="en-US" sz="2000" dirty="0">
                <a:latin typeface="Arial" panose="020B0604020202020204" pitchFamily="34" charset="0"/>
              </a:rPr>
              <a:t>Part 2 – Give students a table of meanings of (some of) the initial English words. Ask students to complete the table by correctly matching the words to the meanings</a:t>
            </a:r>
            <a:r>
              <a:rPr lang="en-GB" altLang="en-US" sz="1800" dirty="0">
                <a:latin typeface="Arial" panose="020B0604020202020204" pitchFamily="34" charset="0"/>
              </a:rPr>
              <a:t>.</a:t>
            </a:r>
          </a:p>
        </p:txBody>
      </p:sp>
      <p:sp>
        <p:nvSpPr>
          <p:cNvPr id="33797"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3" name="Picture 2"/>
          <p:cNvPicPr>
            <a:picLocks noChangeAspect="1"/>
          </p:cNvPicPr>
          <p:nvPr/>
        </p:nvPicPr>
        <p:blipFill>
          <a:blip r:embed="rId3"/>
          <a:stretch>
            <a:fillRect/>
          </a:stretch>
        </p:blipFill>
        <p:spPr>
          <a:xfrm>
            <a:off x="607219" y="2636912"/>
            <a:ext cx="4211980" cy="2754635"/>
          </a:xfrm>
          <a:prstGeom prst="rect">
            <a:avLst/>
          </a:prstGeom>
          <a:ln>
            <a:solidFill>
              <a:srgbClr val="FF0000"/>
            </a:solid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extBox 3"/>
          <p:cNvSpPr txBox="1">
            <a:spLocks noChangeArrowheads="1"/>
          </p:cNvSpPr>
          <p:nvPr/>
        </p:nvSpPr>
        <p:spPr bwMode="auto">
          <a:xfrm>
            <a:off x="607219" y="652866"/>
            <a:ext cx="79295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Belonging</a:t>
            </a:r>
          </a:p>
        </p:txBody>
      </p:sp>
      <p:sp>
        <p:nvSpPr>
          <p:cNvPr id="34821" name="TextBox 6"/>
          <p:cNvSpPr txBox="1">
            <a:spLocks noChangeArrowheads="1"/>
          </p:cNvSpPr>
          <p:nvPr/>
        </p:nvSpPr>
        <p:spPr bwMode="auto">
          <a:xfrm>
            <a:off x="4427538" y="2060575"/>
            <a:ext cx="3929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2400"/>
          </a:p>
        </p:txBody>
      </p:sp>
      <p:sp>
        <p:nvSpPr>
          <p:cNvPr id="34822"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34823" name="Text Box 9"/>
          <p:cNvSpPr txBox="1">
            <a:spLocks noChangeArrowheads="1"/>
          </p:cNvSpPr>
          <p:nvPr/>
        </p:nvSpPr>
        <p:spPr bwMode="auto">
          <a:xfrm>
            <a:off x="3347864" y="1589886"/>
            <a:ext cx="5327824"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2000" dirty="0">
                <a:latin typeface="Arial" panose="020B0604020202020204" pitchFamily="34" charset="0"/>
              </a:rPr>
              <a:t>Safety and belonging are prerequisites for learning and development. </a:t>
            </a:r>
          </a:p>
          <a:p>
            <a:pPr eaLnBrk="1" hangingPunct="1">
              <a:spcBef>
                <a:spcPct val="50000"/>
              </a:spcBef>
              <a:buFontTx/>
              <a:buNone/>
            </a:pPr>
            <a:r>
              <a:rPr lang="en-GB" altLang="en-US" sz="2000" dirty="0">
                <a:latin typeface="Arial" panose="020B0604020202020204" pitchFamily="34" charset="0"/>
              </a:rPr>
              <a:t>Because of the communication gap, EAL learners need to be made to feel safe and that they belong. </a:t>
            </a:r>
          </a:p>
          <a:p>
            <a:pPr eaLnBrk="1" hangingPunct="1">
              <a:spcBef>
                <a:spcPct val="50000"/>
              </a:spcBef>
              <a:buFontTx/>
              <a:buNone/>
            </a:pPr>
            <a:r>
              <a:rPr lang="en-GB" altLang="en-US" sz="2000" dirty="0">
                <a:latin typeface="Arial" panose="020B0604020202020204" pitchFamily="34" charset="0"/>
              </a:rPr>
              <a:t>Strategies to give EAL learners a sense of safety and belonging in the classroom may include (amongst many):</a:t>
            </a:r>
          </a:p>
          <a:p>
            <a:pPr marL="342900" indent="-342900">
              <a:spcBef>
                <a:spcPct val="50000"/>
              </a:spcBef>
            </a:pPr>
            <a:r>
              <a:rPr lang="en-GB" altLang="en-US" sz="2000" dirty="0">
                <a:latin typeface="Arial" panose="020B0604020202020204" pitchFamily="34" charset="0"/>
              </a:rPr>
              <a:t>Bilingual dictionaries</a:t>
            </a:r>
          </a:p>
          <a:p>
            <a:pPr marL="342900" indent="-342900">
              <a:spcBef>
                <a:spcPct val="50000"/>
              </a:spcBef>
            </a:pPr>
            <a:r>
              <a:rPr lang="en-GB" altLang="en-US" sz="2000" dirty="0">
                <a:latin typeface="Arial" panose="020B0604020202020204" pitchFamily="34" charset="0"/>
              </a:rPr>
              <a:t>Letting the student know in advance if you are going to ask them a ‘public’ question.</a:t>
            </a:r>
          </a:p>
          <a:p>
            <a:pPr marL="342900" indent="-342900">
              <a:spcBef>
                <a:spcPct val="50000"/>
              </a:spcBef>
            </a:pPr>
            <a:r>
              <a:rPr lang="en-GB" altLang="en-US" sz="2000" dirty="0">
                <a:latin typeface="Arial" panose="020B0604020202020204" pitchFamily="34" charset="0"/>
              </a:rPr>
              <a:t>Reacting positively to mistakes (including your own) and using them to further learning</a:t>
            </a:r>
            <a:r>
              <a:rPr lang="en-GB" altLang="en-US" sz="1600" dirty="0">
                <a:latin typeface="Arial" panose="020B0604020202020204" pitchFamily="34" charset="0"/>
              </a:rPr>
              <a:t>.</a:t>
            </a:r>
          </a:p>
        </p:txBody>
      </p:sp>
      <p:sp>
        <p:nvSpPr>
          <p:cNvPr id="34825"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3" name="Picture 2"/>
          <p:cNvPicPr>
            <a:picLocks noChangeAspect="1"/>
          </p:cNvPicPr>
          <p:nvPr/>
        </p:nvPicPr>
        <p:blipFill>
          <a:blip r:embed="rId3"/>
          <a:stretch>
            <a:fillRect/>
          </a:stretch>
        </p:blipFill>
        <p:spPr>
          <a:xfrm>
            <a:off x="513182" y="4509120"/>
            <a:ext cx="2834682" cy="1207574"/>
          </a:xfrm>
          <a:prstGeom prst="rect">
            <a:avLst/>
          </a:prstGeom>
          <a:ln>
            <a:solidFill>
              <a:srgbClr val="FF0000"/>
            </a:solidFill>
          </a:ln>
        </p:spPr>
      </p:pic>
      <p:pic>
        <p:nvPicPr>
          <p:cNvPr id="4" name="Picture 3"/>
          <p:cNvPicPr>
            <a:picLocks noChangeAspect="1"/>
          </p:cNvPicPr>
          <p:nvPr/>
        </p:nvPicPr>
        <p:blipFill>
          <a:blip r:embed="rId4"/>
          <a:stretch>
            <a:fillRect/>
          </a:stretch>
        </p:blipFill>
        <p:spPr>
          <a:xfrm>
            <a:off x="925358" y="2009313"/>
            <a:ext cx="2116683" cy="1556076"/>
          </a:xfrm>
          <a:prstGeom prst="rect">
            <a:avLst/>
          </a:prstGeom>
          <a:ln>
            <a:solidFill>
              <a:srgbClr val="FF0000"/>
            </a:solid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3"/>
          <p:cNvSpPr txBox="1">
            <a:spLocks noChangeArrowheads="1"/>
          </p:cNvSpPr>
          <p:nvPr/>
        </p:nvSpPr>
        <p:spPr bwMode="auto">
          <a:xfrm>
            <a:off x="607219" y="804608"/>
            <a:ext cx="79295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Different Types  of Language</a:t>
            </a:r>
          </a:p>
        </p:txBody>
      </p:sp>
      <p:sp>
        <p:nvSpPr>
          <p:cNvPr id="35843" name="TextBox 6"/>
          <p:cNvSpPr txBox="1">
            <a:spLocks noChangeArrowheads="1"/>
          </p:cNvSpPr>
          <p:nvPr/>
        </p:nvSpPr>
        <p:spPr bwMode="auto">
          <a:xfrm>
            <a:off x="3707904" y="1611378"/>
            <a:ext cx="5112692"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There are three types of language: </a:t>
            </a:r>
          </a:p>
          <a:p>
            <a:pPr eaLnBrk="1" hangingPunct="1">
              <a:spcBef>
                <a:spcPct val="0"/>
              </a:spcBef>
              <a:buFontTx/>
              <a:buNone/>
            </a:pPr>
            <a:endParaRPr lang="en-GB" altLang="en-US" sz="2000" dirty="0"/>
          </a:p>
          <a:p>
            <a:pPr>
              <a:spcBef>
                <a:spcPct val="0"/>
              </a:spcBef>
              <a:buNone/>
            </a:pPr>
            <a:r>
              <a:rPr lang="en-GB" altLang="en-US" sz="2000" b="1" dirty="0"/>
              <a:t>Communicative Language</a:t>
            </a:r>
          </a:p>
          <a:p>
            <a:pPr marL="285750" indent="-285750">
              <a:spcBef>
                <a:spcPct val="0"/>
              </a:spcBef>
            </a:pPr>
            <a:r>
              <a:rPr lang="en-GB" altLang="en-US" sz="2000" dirty="0"/>
              <a:t>The language of conversation </a:t>
            </a:r>
          </a:p>
          <a:p>
            <a:pPr marL="285750" indent="-285750">
              <a:spcBef>
                <a:spcPct val="0"/>
              </a:spcBef>
            </a:pPr>
            <a:r>
              <a:rPr lang="en-GB" altLang="en-US" sz="2000" dirty="0"/>
              <a:t>Develops first – in face-to-face settings </a:t>
            </a:r>
          </a:p>
          <a:p>
            <a:pPr marL="285750" indent="-285750">
              <a:spcBef>
                <a:spcPct val="0"/>
              </a:spcBef>
            </a:pPr>
            <a:endParaRPr lang="en-GB" altLang="en-US" sz="2000" b="1" dirty="0"/>
          </a:p>
          <a:p>
            <a:pPr>
              <a:spcBef>
                <a:spcPct val="0"/>
              </a:spcBef>
              <a:buNone/>
            </a:pPr>
            <a:r>
              <a:rPr lang="en-GB" altLang="en-US" sz="2000" b="1" dirty="0"/>
              <a:t>Cognitive Language </a:t>
            </a:r>
          </a:p>
          <a:p>
            <a:pPr marL="285750" indent="-285750">
              <a:spcBef>
                <a:spcPct val="0"/>
              </a:spcBef>
            </a:pPr>
            <a:r>
              <a:rPr lang="en-GB" altLang="en-US" sz="2000" b="1" dirty="0"/>
              <a:t>D</a:t>
            </a:r>
            <a:r>
              <a:rPr lang="en-GB" altLang="en-US" sz="2000" dirty="0"/>
              <a:t>evelops through investigating, exploring ideas and solving problems. </a:t>
            </a:r>
          </a:p>
          <a:p>
            <a:pPr eaLnBrk="1" hangingPunct="1">
              <a:spcBef>
                <a:spcPct val="0"/>
              </a:spcBef>
              <a:buFontTx/>
              <a:buNone/>
            </a:pPr>
            <a:endParaRPr lang="en-GB" altLang="en-US" sz="2000" dirty="0"/>
          </a:p>
          <a:p>
            <a:pPr eaLnBrk="1" hangingPunct="1">
              <a:spcBef>
                <a:spcPct val="0"/>
              </a:spcBef>
              <a:buFontTx/>
              <a:buNone/>
            </a:pPr>
            <a:r>
              <a:rPr lang="en-GB" altLang="en-US" sz="2000" b="1" dirty="0"/>
              <a:t>Academic Language </a:t>
            </a:r>
          </a:p>
          <a:p>
            <a:pPr marL="285750" indent="-285750">
              <a:spcBef>
                <a:spcPct val="0"/>
              </a:spcBef>
            </a:pPr>
            <a:r>
              <a:rPr lang="en-GB" altLang="en-US" sz="2000" dirty="0"/>
              <a:t>Passive voice, ideas and concepts as agents</a:t>
            </a:r>
          </a:p>
          <a:p>
            <a:pPr marL="285750" indent="-285750">
              <a:spcBef>
                <a:spcPct val="0"/>
              </a:spcBef>
            </a:pPr>
            <a:r>
              <a:rPr lang="en-GB" altLang="en-US" sz="2000" dirty="0"/>
              <a:t>vocabulary with Greek or Latin roots</a:t>
            </a:r>
          </a:p>
          <a:p>
            <a:pPr marL="285750" indent="-285750">
              <a:spcBef>
                <a:spcPct val="0"/>
              </a:spcBef>
            </a:pPr>
            <a:endParaRPr lang="en-GB" altLang="en-US" sz="2000" dirty="0"/>
          </a:p>
          <a:p>
            <a:pPr eaLnBrk="1" hangingPunct="1">
              <a:spcBef>
                <a:spcPct val="0"/>
              </a:spcBef>
              <a:buFontTx/>
              <a:buNone/>
            </a:pPr>
            <a:r>
              <a:rPr lang="en-GB" altLang="en-US" sz="2000" dirty="0"/>
              <a:t>The latter two are required for educational success. The model could provide a framework for tasks or structuring of work.</a:t>
            </a:r>
          </a:p>
        </p:txBody>
      </p:sp>
      <p:sp>
        <p:nvSpPr>
          <p:cNvPr id="35844"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35849"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3" name="Picture 2"/>
          <p:cNvPicPr>
            <a:picLocks noChangeAspect="1"/>
          </p:cNvPicPr>
          <p:nvPr/>
        </p:nvPicPr>
        <p:blipFill>
          <a:blip r:embed="rId3"/>
          <a:stretch>
            <a:fillRect/>
          </a:stretch>
        </p:blipFill>
        <p:spPr>
          <a:xfrm>
            <a:off x="632383" y="2780928"/>
            <a:ext cx="2453159" cy="1839869"/>
          </a:xfrm>
          <a:prstGeom prst="rect">
            <a:avLst/>
          </a:prstGeom>
          <a:ln>
            <a:solidFill>
              <a:srgbClr val="FF0000"/>
            </a:solid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3"/>
          <p:cNvSpPr txBox="1">
            <a:spLocks noChangeArrowheads="1"/>
          </p:cNvSpPr>
          <p:nvPr/>
        </p:nvSpPr>
        <p:spPr bwMode="auto">
          <a:xfrm>
            <a:off x="539552" y="727506"/>
            <a:ext cx="79295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Prior Knowledge</a:t>
            </a:r>
          </a:p>
        </p:txBody>
      </p:sp>
      <p:sp>
        <p:nvSpPr>
          <p:cNvPr id="40963" name="TextBox 6"/>
          <p:cNvSpPr txBox="1">
            <a:spLocks noChangeArrowheads="1"/>
          </p:cNvSpPr>
          <p:nvPr/>
        </p:nvSpPr>
        <p:spPr bwMode="auto">
          <a:xfrm>
            <a:off x="4205536" y="1333002"/>
            <a:ext cx="4391025" cy="3785652"/>
          </a:xfrm>
          <a:prstGeom prst="rect">
            <a:avLst/>
          </a:prstGeom>
          <a:no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2000" dirty="0">
              <a:solidFill>
                <a:schemeClr val="bg1"/>
              </a:solidFill>
            </a:endParaRPr>
          </a:p>
          <a:p>
            <a:pPr eaLnBrk="1" hangingPunct="1">
              <a:spcBef>
                <a:spcPct val="0"/>
              </a:spcBef>
              <a:buFontTx/>
              <a:buNone/>
            </a:pPr>
            <a:r>
              <a:rPr lang="en-GB" altLang="en-US" sz="2000" dirty="0"/>
              <a:t>Eliciting prior knowledge is useful for the teacher and all students.</a:t>
            </a:r>
          </a:p>
          <a:p>
            <a:pPr eaLnBrk="1" hangingPunct="1">
              <a:spcBef>
                <a:spcPct val="0"/>
              </a:spcBef>
              <a:buFontTx/>
              <a:buNone/>
            </a:pPr>
            <a:endParaRPr lang="en-GB" altLang="en-US" sz="2000" dirty="0"/>
          </a:p>
          <a:p>
            <a:pPr eaLnBrk="1" hangingPunct="1">
              <a:spcBef>
                <a:spcPct val="0"/>
              </a:spcBef>
              <a:buFontTx/>
              <a:buNone/>
            </a:pPr>
            <a:r>
              <a:rPr lang="en-GB" altLang="en-US" sz="2000" dirty="0"/>
              <a:t>Some ways to establish prior knowledge:</a:t>
            </a:r>
          </a:p>
          <a:p>
            <a:pPr eaLnBrk="1" hangingPunct="1">
              <a:spcBef>
                <a:spcPct val="0"/>
              </a:spcBef>
              <a:buFontTx/>
              <a:buNone/>
            </a:pPr>
            <a:endParaRPr lang="en-GB" altLang="en-US" sz="2000" dirty="0"/>
          </a:p>
          <a:p>
            <a:pPr marL="342900" indent="-342900">
              <a:spcBef>
                <a:spcPct val="0"/>
              </a:spcBef>
            </a:pPr>
            <a:r>
              <a:rPr lang="en-GB" altLang="en-US" sz="2000" dirty="0"/>
              <a:t>KWLS charts</a:t>
            </a:r>
          </a:p>
          <a:p>
            <a:pPr marL="342900" indent="-342900">
              <a:spcBef>
                <a:spcPct val="0"/>
              </a:spcBef>
            </a:pPr>
            <a:r>
              <a:rPr lang="en-GB" altLang="en-US" sz="2000" dirty="0"/>
              <a:t>RAN Organizers </a:t>
            </a:r>
          </a:p>
          <a:p>
            <a:pPr marL="342900" indent="-342900">
              <a:spcBef>
                <a:spcPct val="0"/>
              </a:spcBef>
            </a:pPr>
            <a:r>
              <a:rPr lang="en-GB" altLang="en-US" sz="2000" dirty="0"/>
              <a:t>Quick sharing of ideas (could use snowballing)</a:t>
            </a:r>
          </a:p>
          <a:p>
            <a:pPr marL="342900" indent="-342900">
              <a:spcBef>
                <a:spcPct val="0"/>
              </a:spcBef>
            </a:pPr>
            <a:r>
              <a:rPr lang="en-GB" altLang="en-US" sz="2000" dirty="0"/>
              <a:t>A picture with question – “How might this connect to…” </a:t>
            </a:r>
          </a:p>
        </p:txBody>
      </p:sp>
      <p:sp>
        <p:nvSpPr>
          <p:cNvPr id="40964"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40965"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3" name="Picture 2"/>
          <p:cNvPicPr>
            <a:picLocks noChangeAspect="1"/>
          </p:cNvPicPr>
          <p:nvPr/>
        </p:nvPicPr>
        <p:blipFill>
          <a:blip r:embed="rId3"/>
          <a:stretch>
            <a:fillRect/>
          </a:stretch>
        </p:blipFill>
        <p:spPr>
          <a:xfrm>
            <a:off x="395536" y="3068960"/>
            <a:ext cx="3356450" cy="1350971"/>
          </a:xfrm>
          <a:prstGeom prst="rect">
            <a:avLst/>
          </a:prstGeom>
          <a:ln>
            <a:solidFill>
              <a:srgbClr val="FF0000"/>
            </a:solid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TextBox 3"/>
          <p:cNvSpPr txBox="1">
            <a:spLocks noChangeArrowheads="1"/>
          </p:cNvSpPr>
          <p:nvPr/>
        </p:nvSpPr>
        <p:spPr bwMode="auto">
          <a:xfrm>
            <a:off x="607219" y="757595"/>
            <a:ext cx="79295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Compare and Contrast</a:t>
            </a:r>
          </a:p>
        </p:txBody>
      </p:sp>
      <p:sp>
        <p:nvSpPr>
          <p:cNvPr id="43013" name="TextBox 6"/>
          <p:cNvSpPr txBox="1">
            <a:spLocks noChangeArrowheads="1"/>
          </p:cNvSpPr>
          <p:nvPr/>
        </p:nvSpPr>
        <p:spPr bwMode="auto">
          <a:xfrm>
            <a:off x="4716463" y="1806029"/>
            <a:ext cx="3929062"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Encourage EAL students to compare and contrast their first language with English.</a:t>
            </a:r>
          </a:p>
          <a:p>
            <a:pPr eaLnBrk="1" hangingPunct="1">
              <a:spcBef>
                <a:spcPct val="0"/>
              </a:spcBef>
              <a:buFontTx/>
              <a:buNone/>
            </a:pPr>
            <a:endParaRPr lang="en-GB" altLang="en-US" sz="2000" dirty="0"/>
          </a:p>
          <a:p>
            <a:pPr eaLnBrk="1" hangingPunct="1">
              <a:spcBef>
                <a:spcPct val="0"/>
              </a:spcBef>
              <a:buFontTx/>
              <a:buNone/>
            </a:pPr>
            <a:r>
              <a:rPr lang="en-GB" altLang="en-US" sz="2000" dirty="0"/>
              <a:t>This could be facilitated by:</a:t>
            </a:r>
          </a:p>
          <a:p>
            <a:pPr eaLnBrk="1" hangingPunct="1">
              <a:spcBef>
                <a:spcPct val="0"/>
              </a:spcBef>
              <a:buFontTx/>
              <a:buNone/>
            </a:pPr>
            <a:endParaRPr lang="en-GB" altLang="en-US" sz="2000" dirty="0"/>
          </a:p>
          <a:p>
            <a:pPr marL="342900" indent="-342900">
              <a:spcBef>
                <a:spcPct val="0"/>
              </a:spcBef>
            </a:pPr>
            <a:r>
              <a:rPr lang="en-GB" altLang="en-US" sz="2000" dirty="0"/>
              <a:t> providing grids or frames</a:t>
            </a:r>
          </a:p>
          <a:p>
            <a:pPr marL="342900" indent="-342900">
              <a:spcBef>
                <a:spcPct val="0"/>
              </a:spcBef>
            </a:pPr>
            <a:endParaRPr lang="en-GB" altLang="en-US" sz="2000" dirty="0"/>
          </a:p>
          <a:p>
            <a:pPr marL="342900" indent="-342900">
              <a:spcBef>
                <a:spcPct val="0"/>
              </a:spcBef>
            </a:pPr>
            <a:r>
              <a:rPr lang="en-GB" altLang="en-US" sz="2000" dirty="0"/>
              <a:t> asking them to look for patterns or surprises</a:t>
            </a:r>
          </a:p>
          <a:p>
            <a:pPr marL="342900" indent="-342900">
              <a:spcBef>
                <a:spcPct val="0"/>
              </a:spcBef>
            </a:pPr>
            <a:endParaRPr lang="en-GB" altLang="en-US" sz="2000" dirty="0"/>
          </a:p>
          <a:p>
            <a:pPr marL="342900" indent="-342900">
              <a:spcBef>
                <a:spcPct val="0"/>
              </a:spcBef>
            </a:pPr>
            <a:r>
              <a:rPr lang="en-GB" altLang="en-US" sz="2000" dirty="0"/>
              <a:t> giving answers in English and their first language, then looking at them together</a:t>
            </a:r>
          </a:p>
        </p:txBody>
      </p:sp>
      <p:sp>
        <p:nvSpPr>
          <p:cNvPr id="43014"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43015"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3" name="Picture 2"/>
          <p:cNvPicPr>
            <a:picLocks noChangeAspect="1"/>
          </p:cNvPicPr>
          <p:nvPr/>
        </p:nvPicPr>
        <p:blipFill rotWithShape="1">
          <a:blip r:embed="rId3"/>
          <a:srcRect b="28333"/>
          <a:stretch/>
        </p:blipFill>
        <p:spPr>
          <a:xfrm>
            <a:off x="855202" y="2335929"/>
            <a:ext cx="3333750" cy="2389215"/>
          </a:xfrm>
          <a:prstGeom prst="rect">
            <a:avLst/>
          </a:prstGeom>
          <a:ln>
            <a:solidFill>
              <a:srgbClr val="FF0000"/>
            </a:solid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3"/>
          <p:cNvSpPr txBox="1">
            <a:spLocks noChangeArrowheads="1"/>
          </p:cNvSpPr>
          <p:nvPr/>
        </p:nvSpPr>
        <p:spPr bwMode="auto">
          <a:xfrm>
            <a:off x="607219" y="689069"/>
            <a:ext cx="7929563" cy="701675"/>
          </a:xfrm>
          <a:prstGeom prst="rect">
            <a:avLst/>
          </a:prstGeom>
          <a:no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Analogies</a:t>
            </a:r>
          </a:p>
        </p:txBody>
      </p:sp>
      <p:sp>
        <p:nvSpPr>
          <p:cNvPr id="44035" name="TextBox 6"/>
          <p:cNvSpPr txBox="1">
            <a:spLocks noChangeArrowheads="1"/>
          </p:cNvSpPr>
          <p:nvPr/>
        </p:nvSpPr>
        <p:spPr bwMode="auto">
          <a:xfrm>
            <a:off x="4356100" y="1916113"/>
            <a:ext cx="4319588"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Analogies connect one source to another source. </a:t>
            </a:r>
          </a:p>
          <a:p>
            <a:pPr eaLnBrk="1" hangingPunct="1">
              <a:spcBef>
                <a:spcPct val="0"/>
              </a:spcBef>
              <a:buFontTx/>
              <a:buNone/>
            </a:pPr>
            <a:endParaRPr lang="en-GB" altLang="en-US" sz="2000" dirty="0"/>
          </a:p>
          <a:p>
            <a:pPr eaLnBrk="1" hangingPunct="1">
              <a:spcBef>
                <a:spcPct val="0"/>
              </a:spcBef>
              <a:buFontTx/>
              <a:buNone/>
            </a:pPr>
            <a:r>
              <a:rPr lang="en-GB" altLang="en-US" sz="2000" dirty="0"/>
              <a:t>For example, a car is like a cat because it has a body and is bought by humans.</a:t>
            </a:r>
          </a:p>
          <a:p>
            <a:pPr eaLnBrk="1" hangingPunct="1">
              <a:spcBef>
                <a:spcPct val="0"/>
              </a:spcBef>
              <a:buFontTx/>
              <a:buNone/>
            </a:pPr>
            <a:endParaRPr lang="en-GB" altLang="en-US" sz="2000" dirty="0"/>
          </a:p>
          <a:p>
            <a:pPr eaLnBrk="1" hangingPunct="1">
              <a:spcBef>
                <a:spcPct val="0"/>
              </a:spcBef>
              <a:buFontTx/>
              <a:buNone/>
            </a:pPr>
            <a:r>
              <a:rPr lang="en-GB" altLang="en-US" sz="2000" dirty="0"/>
              <a:t>Using analogies assists EAL students by connecting information. It offers an alternative to logical reasoning that aids </a:t>
            </a:r>
            <a:r>
              <a:rPr lang="en-GB" altLang="en-US" sz="1800" dirty="0"/>
              <a:t>understanding of words and concepts.</a:t>
            </a:r>
          </a:p>
        </p:txBody>
      </p:sp>
      <p:sp>
        <p:nvSpPr>
          <p:cNvPr id="44036"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44037"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3" name="Picture 2"/>
          <p:cNvPicPr>
            <a:picLocks noChangeAspect="1"/>
          </p:cNvPicPr>
          <p:nvPr/>
        </p:nvPicPr>
        <p:blipFill>
          <a:blip r:embed="rId3"/>
          <a:stretch>
            <a:fillRect/>
          </a:stretch>
        </p:blipFill>
        <p:spPr>
          <a:xfrm rot="20421111">
            <a:off x="276679" y="3185841"/>
            <a:ext cx="3872090" cy="1032024"/>
          </a:xfrm>
          <a:prstGeom prst="rect">
            <a:avLst/>
          </a:prstGeom>
          <a:ln>
            <a:solidFill>
              <a:srgbClr val="FF0000"/>
            </a:solid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3"/>
          <p:cNvSpPr txBox="1">
            <a:spLocks noChangeArrowheads="1"/>
          </p:cNvSpPr>
          <p:nvPr/>
        </p:nvSpPr>
        <p:spPr bwMode="auto">
          <a:xfrm>
            <a:off x="607219" y="574721"/>
            <a:ext cx="79295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Idioms</a:t>
            </a:r>
          </a:p>
        </p:txBody>
      </p:sp>
      <p:sp>
        <p:nvSpPr>
          <p:cNvPr id="45059" name="TextBox 6"/>
          <p:cNvSpPr txBox="1">
            <a:spLocks noChangeArrowheads="1"/>
          </p:cNvSpPr>
          <p:nvPr/>
        </p:nvSpPr>
        <p:spPr bwMode="auto">
          <a:xfrm>
            <a:off x="5508625" y="1357313"/>
            <a:ext cx="3354388"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Idioms may prove difficult for non-native speakers as they rely on historical/cultural as well as linguistic knowledge.</a:t>
            </a:r>
          </a:p>
          <a:p>
            <a:pPr eaLnBrk="1" hangingPunct="1">
              <a:spcBef>
                <a:spcPct val="0"/>
              </a:spcBef>
              <a:buFontTx/>
              <a:buNone/>
            </a:pPr>
            <a:endParaRPr lang="en-GB" altLang="en-US" sz="2000" dirty="0"/>
          </a:p>
          <a:p>
            <a:pPr eaLnBrk="1" hangingPunct="1">
              <a:spcBef>
                <a:spcPct val="0"/>
              </a:spcBef>
              <a:buFontTx/>
              <a:buNone/>
            </a:pPr>
            <a:r>
              <a:rPr lang="en-GB" altLang="en-US" sz="2000" dirty="0"/>
              <a:t>Take care to explain idioms when using them (or ask students to explain).</a:t>
            </a:r>
          </a:p>
          <a:p>
            <a:pPr eaLnBrk="1" hangingPunct="1">
              <a:spcBef>
                <a:spcPct val="0"/>
              </a:spcBef>
              <a:buFontTx/>
              <a:buNone/>
            </a:pPr>
            <a:endParaRPr lang="en-GB" altLang="en-US" sz="2000" dirty="0"/>
          </a:p>
          <a:p>
            <a:pPr eaLnBrk="1" hangingPunct="1">
              <a:spcBef>
                <a:spcPct val="0"/>
              </a:spcBef>
              <a:buFontTx/>
              <a:buNone/>
            </a:pPr>
            <a:r>
              <a:rPr lang="en-GB" altLang="en-US" sz="2000" dirty="0"/>
              <a:t>Using idioms as a tool to explore language may be fruitful…</a:t>
            </a:r>
          </a:p>
          <a:p>
            <a:pPr eaLnBrk="1" hangingPunct="1">
              <a:spcBef>
                <a:spcPct val="0"/>
              </a:spcBef>
              <a:buFontTx/>
              <a:buNone/>
            </a:pPr>
            <a:endParaRPr lang="en-GB" altLang="en-US" sz="2000" dirty="0"/>
          </a:p>
          <a:p>
            <a:pPr eaLnBrk="1" hangingPunct="1">
              <a:spcBef>
                <a:spcPct val="0"/>
              </a:spcBef>
              <a:buFontTx/>
              <a:buNone/>
            </a:pPr>
            <a:r>
              <a:rPr lang="en-GB" altLang="en-US" sz="2000" dirty="0"/>
              <a:t>‘It’s raining cats and dogs’ contrasts with ‘It’s raining pestles and mortars’ in Urdu.</a:t>
            </a:r>
          </a:p>
          <a:p>
            <a:pPr eaLnBrk="1" hangingPunct="1">
              <a:spcBef>
                <a:spcPct val="0"/>
              </a:spcBef>
              <a:buFontTx/>
              <a:buNone/>
            </a:pPr>
            <a:endParaRPr lang="en-GB" altLang="en-US" sz="2000" dirty="0">
              <a:solidFill>
                <a:schemeClr val="bg1"/>
              </a:solidFill>
            </a:endParaRPr>
          </a:p>
          <a:p>
            <a:pPr eaLnBrk="1" hangingPunct="1">
              <a:spcBef>
                <a:spcPct val="0"/>
              </a:spcBef>
              <a:buFontTx/>
              <a:buNone/>
            </a:pPr>
            <a:endParaRPr lang="en-GB" altLang="en-US" sz="2000" dirty="0"/>
          </a:p>
        </p:txBody>
      </p:sp>
      <p:sp>
        <p:nvSpPr>
          <p:cNvPr id="45060"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45061"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3" name="Picture 2"/>
          <p:cNvPicPr>
            <a:picLocks noChangeAspect="1"/>
          </p:cNvPicPr>
          <p:nvPr/>
        </p:nvPicPr>
        <p:blipFill>
          <a:blip r:embed="rId3"/>
          <a:stretch>
            <a:fillRect/>
          </a:stretch>
        </p:blipFill>
        <p:spPr>
          <a:xfrm>
            <a:off x="395536" y="2564904"/>
            <a:ext cx="4867262" cy="2342282"/>
          </a:xfrm>
          <a:prstGeom prst="rect">
            <a:avLst/>
          </a:prstGeom>
          <a:ln>
            <a:solidFill>
              <a:srgbClr val="FF0000"/>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p:cNvSpPr txBox="1">
            <a:spLocks noChangeArrowheads="1"/>
          </p:cNvSpPr>
          <p:nvPr/>
        </p:nvSpPr>
        <p:spPr bwMode="auto">
          <a:xfrm>
            <a:off x="607219" y="692696"/>
            <a:ext cx="79295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Picture Rules</a:t>
            </a:r>
          </a:p>
        </p:txBody>
      </p:sp>
      <p:sp>
        <p:nvSpPr>
          <p:cNvPr id="5123" name="TextBox 6"/>
          <p:cNvSpPr txBox="1">
            <a:spLocks noChangeArrowheads="1"/>
          </p:cNvSpPr>
          <p:nvPr/>
        </p:nvSpPr>
        <p:spPr bwMode="auto">
          <a:xfrm>
            <a:off x="4429125" y="1714500"/>
            <a:ext cx="392906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66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An EAL students’ entry into the classroom could be eased by providing them with the class rules set out in picture form.</a:t>
            </a:r>
          </a:p>
          <a:p>
            <a:pPr eaLnBrk="1" hangingPunct="1">
              <a:spcBef>
                <a:spcPct val="0"/>
              </a:spcBef>
              <a:buFontTx/>
              <a:buNone/>
            </a:pPr>
            <a:endParaRPr lang="en-GB" altLang="en-US" sz="2000" dirty="0"/>
          </a:p>
          <a:p>
            <a:pPr eaLnBrk="1" hangingPunct="1">
              <a:spcBef>
                <a:spcPct val="0"/>
              </a:spcBef>
              <a:buFontTx/>
              <a:buNone/>
            </a:pPr>
            <a:r>
              <a:rPr lang="en-GB" altLang="en-US" sz="2000" dirty="0"/>
              <a:t>Equally, if you have rules displayed in your classroom then supplement them with diagrams/pictures.</a:t>
            </a:r>
          </a:p>
          <a:p>
            <a:pPr eaLnBrk="1" hangingPunct="1">
              <a:spcBef>
                <a:spcPct val="0"/>
              </a:spcBef>
              <a:buFontTx/>
              <a:buNone/>
            </a:pPr>
            <a:endParaRPr lang="en-GB" altLang="en-US" sz="2000" dirty="0"/>
          </a:p>
          <a:p>
            <a:pPr eaLnBrk="1" hangingPunct="1">
              <a:spcBef>
                <a:spcPct val="0"/>
              </a:spcBef>
              <a:buFontTx/>
              <a:buNone/>
            </a:pPr>
            <a:r>
              <a:rPr lang="en-GB" altLang="en-US" sz="2000" dirty="0"/>
              <a:t>If proving successful in individual classrooms, the strategy could be extended to whole school rules.</a:t>
            </a:r>
          </a:p>
        </p:txBody>
      </p:sp>
      <p:sp>
        <p:nvSpPr>
          <p:cNvPr id="5124"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3" name="Picture 2"/>
          <p:cNvPicPr>
            <a:picLocks noChangeAspect="1"/>
          </p:cNvPicPr>
          <p:nvPr/>
        </p:nvPicPr>
        <p:blipFill>
          <a:blip r:embed="rId3"/>
          <a:stretch>
            <a:fillRect/>
          </a:stretch>
        </p:blipFill>
        <p:spPr>
          <a:xfrm>
            <a:off x="971600" y="2157038"/>
            <a:ext cx="2867025" cy="3333750"/>
          </a:xfrm>
          <a:prstGeom prst="rect">
            <a:avLst/>
          </a:prstGeom>
          <a:ln>
            <a:solidFill>
              <a:srgbClr val="FF0000"/>
            </a:solid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3"/>
          <p:cNvSpPr txBox="1">
            <a:spLocks noChangeArrowheads="1"/>
          </p:cNvSpPr>
          <p:nvPr/>
        </p:nvSpPr>
        <p:spPr bwMode="auto">
          <a:xfrm>
            <a:off x="607219" y="548171"/>
            <a:ext cx="79295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Recasting</a:t>
            </a:r>
          </a:p>
        </p:txBody>
      </p:sp>
      <p:sp>
        <p:nvSpPr>
          <p:cNvPr id="46083" name="TextBox 6"/>
          <p:cNvSpPr txBox="1">
            <a:spLocks noChangeArrowheads="1"/>
          </p:cNvSpPr>
          <p:nvPr/>
        </p:nvSpPr>
        <p:spPr bwMode="auto">
          <a:xfrm>
            <a:off x="3851275" y="1364570"/>
            <a:ext cx="4967288"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Students may remain in their comfort zone when developing EAL.</a:t>
            </a:r>
          </a:p>
          <a:p>
            <a:pPr eaLnBrk="1" hangingPunct="1">
              <a:spcBef>
                <a:spcPct val="0"/>
              </a:spcBef>
              <a:buFontTx/>
              <a:buNone/>
            </a:pPr>
            <a:endParaRPr lang="en-GB" altLang="en-US" sz="2000" dirty="0"/>
          </a:p>
          <a:p>
            <a:pPr eaLnBrk="1" hangingPunct="1">
              <a:spcBef>
                <a:spcPct val="0"/>
              </a:spcBef>
              <a:buFontTx/>
              <a:buNone/>
            </a:pPr>
            <a:r>
              <a:rPr lang="en-GB" altLang="en-US" sz="2000" dirty="0"/>
              <a:t>A way to avoid this is recasting.</a:t>
            </a:r>
          </a:p>
          <a:p>
            <a:pPr eaLnBrk="1" hangingPunct="1">
              <a:spcBef>
                <a:spcPct val="0"/>
              </a:spcBef>
              <a:buFontTx/>
              <a:buNone/>
            </a:pPr>
            <a:endParaRPr lang="en-GB" altLang="en-US" sz="2000" dirty="0"/>
          </a:p>
          <a:p>
            <a:pPr eaLnBrk="1" hangingPunct="1">
              <a:spcBef>
                <a:spcPct val="0"/>
              </a:spcBef>
              <a:buFontTx/>
              <a:buNone/>
            </a:pPr>
            <a:r>
              <a:rPr lang="en-GB" altLang="en-US" sz="2000" dirty="0"/>
              <a:t>If a student gives an answer or statement that is grammatically incorrect, praise them for the content of their answer and then recast it to them as the prefix to a follow-up question. </a:t>
            </a:r>
          </a:p>
          <a:p>
            <a:pPr eaLnBrk="1" hangingPunct="1">
              <a:spcBef>
                <a:spcPct val="0"/>
              </a:spcBef>
              <a:buFontTx/>
              <a:buNone/>
            </a:pPr>
            <a:endParaRPr lang="en-GB" altLang="en-US" sz="2000" dirty="0"/>
          </a:p>
          <a:p>
            <a:pPr eaLnBrk="1" hangingPunct="1">
              <a:spcBef>
                <a:spcPct val="0"/>
              </a:spcBef>
              <a:buFontTx/>
              <a:buNone/>
            </a:pPr>
            <a:r>
              <a:rPr lang="en-GB" altLang="en-US" sz="2000" dirty="0"/>
              <a:t>e.g. </a:t>
            </a:r>
          </a:p>
          <a:p>
            <a:pPr eaLnBrk="1" hangingPunct="1">
              <a:spcBef>
                <a:spcPct val="0"/>
              </a:spcBef>
              <a:buFontTx/>
              <a:buNone/>
            </a:pPr>
            <a:r>
              <a:rPr lang="en-GB" altLang="en-US" sz="2000" dirty="0"/>
              <a:t>‘We play football yesterday’</a:t>
            </a:r>
          </a:p>
          <a:p>
            <a:pPr eaLnBrk="1" hangingPunct="1">
              <a:spcBef>
                <a:spcPct val="0"/>
              </a:spcBef>
              <a:buFontTx/>
              <a:buNone/>
            </a:pPr>
            <a:endParaRPr lang="en-GB" altLang="en-US" sz="2000" i="1" dirty="0"/>
          </a:p>
          <a:p>
            <a:pPr eaLnBrk="1" hangingPunct="1">
              <a:spcBef>
                <a:spcPct val="0"/>
              </a:spcBef>
              <a:buFontTx/>
              <a:buNone/>
            </a:pPr>
            <a:r>
              <a:rPr lang="en-GB" altLang="en-US" sz="2000" i="1" dirty="0"/>
              <a:t>‘Super answering of the question. </a:t>
            </a:r>
            <a:r>
              <a:rPr lang="en-GB" altLang="en-US" sz="2000" b="1" i="1" dirty="0"/>
              <a:t>When you were playing football yesterday</a:t>
            </a:r>
            <a:r>
              <a:rPr lang="en-GB" altLang="en-US" sz="2000" i="1" dirty="0"/>
              <a:t>, what happened in the game?’</a:t>
            </a:r>
            <a:endParaRPr lang="en-GB" altLang="en-US" sz="2000" b="1" i="1" dirty="0"/>
          </a:p>
        </p:txBody>
      </p:sp>
      <p:sp>
        <p:nvSpPr>
          <p:cNvPr id="46084"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46085"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3" name="Picture 2"/>
          <p:cNvPicPr>
            <a:picLocks noChangeAspect="1"/>
          </p:cNvPicPr>
          <p:nvPr/>
        </p:nvPicPr>
        <p:blipFill>
          <a:blip r:embed="rId3"/>
          <a:stretch>
            <a:fillRect/>
          </a:stretch>
        </p:blipFill>
        <p:spPr>
          <a:xfrm>
            <a:off x="585597" y="2636912"/>
            <a:ext cx="2546732" cy="2546732"/>
          </a:xfrm>
          <a:prstGeom prst="rect">
            <a:avLst/>
          </a:prstGeom>
          <a:ln>
            <a:solidFill>
              <a:srgbClr val="FF0000"/>
            </a:solid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7"/>
          <p:cNvSpPr>
            <a:spLocks noGrp="1"/>
          </p:cNvSpPr>
          <p:nvPr>
            <p:ph type="title"/>
          </p:nvPr>
        </p:nvSpPr>
        <p:spPr>
          <a:xfrm>
            <a:off x="457200" y="476672"/>
            <a:ext cx="8229600" cy="724942"/>
          </a:xfrm>
        </p:spPr>
        <p:txBody>
          <a:bodyPr/>
          <a:lstStyle/>
          <a:p>
            <a:pPr algn="ctr"/>
            <a:r>
              <a:rPr lang="en-GB" altLang="en-US" sz="4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Vocabulary Sequence</a:t>
            </a:r>
          </a:p>
        </p:txBody>
      </p:sp>
      <p:sp>
        <p:nvSpPr>
          <p:cNvPr id="47109" name="Rectangle 9"/>
          <p:cNvSpPr>
            <a:spLocks noGrp="1"/>
          </p:cNvSpPr>
          <p:nvPr>
            <p:ph type="body" sz="half" idx="2"/>
          </p:nvPr>
        </p:nvSpPr>
        <p:spPr>
          <a:xfrm>
            <a:off x="3059061" y="2132856"/>
            <a:ext cx="6120680" cy="4525963"/>
          </a:xfrm>
        </p:spPr>
        <p:txBody>
          <a:bodyPr>
            <a:noAutofit/>
          </a:bodyPr>
          <a:lstStyle/>
          <a:p>
            <a:pPr>
              <a:buFont typeface="Arial" panose="020B0604020202020204" pitchFamily="34" charset="0"/>
              <a:buNone/>
            </a:pPr>
            <a:r>
              <a:rPr lang="en-GB" altLang="en-US" sz="2000" dirty="0">
                <a:latin typeface="Calibri" panose="020F0502020204030204" pitchFamily="34" charset="0"/>
                <a:cs typeface="Calibri" panose="020F0502020204030204" pitchFamily="34" charset="0"/>
              </a:rPr>
              <a:t>Here is a model of how to teach new Vocabulary:</a:t>
            </a:r>
          </a:p>
          <a:p>
            <a:pPr>
              <a:lnSpc>
                <a:spcPct val="135000"/>
              </a:lnSpc>
              <a:spcBef>
                <a:spcPts val="0"/>
              </a:spcBef>
              <a:buFont typeface="Arial" panose="020B0604020202020204" pitchFamily="34" charset="0"/>
              <a:buNone/>
            </a:pPr>
            <a:r>
              <a:rPr lang="en-GB" altLang="en-US" sz="2000" dirty="0">
                <a:latin typeface="Calibri" panose="020F0502020204030204" pitchFamily="34" charset="0"/>
                <a:cs typeface="Calibri" panose="020F0502020204030204" pitchFamily="34" charset="0"/>
              </a:rPr>
              <a:t>• Model it in context</a:t>
            </a:r>
          </a:p>
          <a:p>
            <a:pPr>
              <a:lnSpc>
                <a:spcPct val="135000"/>
              </a:lnSpc>
              <a:spcBef>
                <a:spcPts val="0"/>
              </a:spcBef>
              <a:buFont typeface="Arial" panose="020B0604020202020204" pitchFamily="34" charset="0"/>
              <a:buNone/>
            </a:pPr>
            <a:r>
              <a:rPr lang="en-GB" altLang="en-US" sz="2000" dirty="0">
                <a:latin typeface="Calibri" panose="020F0502020204030204" pitchFamily="34" charset="0"/>
                <a:cs typeface="Calibri" panose="020F0502020204030204" pitchFamily="34" charset="0"/>
              </a:rPr>
              <a:t>• Use it in questions</a:t>
            </a:r>
          </a:p>
          <a:p>
            <a:pPr>
              <a:lnSpc>
                <a:spcPct val="135000"/>
              </a:lnSpc>
              <a:spcBef>
                <a:spcPts val="0"/>
              </a:spcBef>
              <a:buFont typeface="Arial" panose="020B0604020202020204" pitchFamily="34" charset="0"/>
              <a:buNone/>
            </a:pPr>
            <a:r>
              <a:rPr lang="en-GB" altLang="en-US" sz="2000" dirty="0">
                <a:latin typeface="Calibri" panose="020F0502020204030204" pitchFamily="34" charset="0"/>
                <a:cs typeface="Calibri" panose="020F0502020204030204" pitchFamily="34" charset="0"/>
              </a:rPr>
              <a:t>• Repeat it</a:t>
            </a:r>
          </a:p>
          <a:p>
            <a:pPr>
              <a:lnSpc>
                <a:spcPct val="135000"/>
              </a:lnSpc>
              <a:spcBef>
                <a:spcPts val="0"/>
              </a:spcBef>
              <a:buFont typeface="Arial" panose="020B0604020202020204" pitchFamily="34" charset="0"/>
              <a:buNone/>
            </a:pPr>
            <a:r>
              <a:rPr lang="en-GB" altLang="en-US" sz="2000" dirty="0">
                <a:latin typeface="Calibri" panose="020F0502020204030204" pitchFamily="34" charset="0"/>
                <a:cs typeface="Calibri" panose="020F0502020204030204" pitchFamily="34" charset="0"/>
              </a:rPr>
              <a:t>• Draw attention to it and use it in other contexts</a:t>
            </a:r>
          </a:p>
          <a:p>
            <a:pPr>
              <a:lnSpc>
                <a:spcPct val="135000"/>
              </a:lnSpc>
              <a:spcBef>
                <a:spcPts val="0"/>
              </a:spcBef>
              <a:buFont typeface="Arial" panose="020B0604020202020204" pitchFamily="34" charset="0"/>
              <a:buNone/>
            </a:pPr>
            <a:r>
              <a:rPr lang="en-GB" altLang="en-US" sz="2000" dirty="0">
                <a:latin typeface="Calibri" panose="020F0502020204030204" pitchFamily="34" charset="0"/>
                <a:cs typeface="Calibri" panose="020F0502020204030204" pitchFamily="34" charset="0"/>
              </a:rPr>
              <a:t>• Display it</a:t>
            </a:r>
          </a:p>
          <a:p>
            <a:pPr>
              <a:lnSpc>
                <a:spcPct val="135000"/>
              </a:lnSpc>
              <a:spcBef>
                <a:spcPts val="0"/>
              </a:spcBef>
              <a:buFont typeface="Arial" panose="020B0604020202020204" pitchFamily="34" charset="0"/>
              <a:buNone/>
            </a:pPr>
            <a:r>
              <a:rPr lang="en-GB" altLang="en-US" sz="2000" dirty="0">
                <a:latin typeface="Calibri" panose="020F0502020204030204" pitchFamily="34" charset="0"/>
                <a:cs typeface="Calibri" panose="020F0502020204030204" pitchFamily="34" charset="0"/>
              </a:rPr>
              <a:t>• Provide opportunities for children to practise it</a:t>
            </a:r>
          </a:p>
          <a:p>
            <a:pPr>
              <a:lnSpc>
                <a:spcPct val="135000"/>
              </a:lnSpc>
              <a:spcBef>
                <a:spcPts val="0"/>
              </a:spcBef>
              <a:buFont typeface="Arial" panose="020B0604020202020204" pitchFamily="34" charset="0"/>
              <a:buNone/>
            </a:pPr>
            <a:r>
              <a:rPr lang="en-GB" altLang="en-US" sz="2000" dirty="0">
                <a:latin typeface="Calibri" panose="020F0502020204030204" pitchFamily="34" charset="0"/>
                <a:cs typeface="Calibri" panose="020F0502020204030204" pitchFamily="34" charset="0"/>
              </a:rPr>
              <a:t>• Give specific positive feedback about its use</a:t>
            </a:r>
          </a:p>
          <a:p>
            <a:pPr>
              <a:lnSpc>
                <a:spcPct val="135000"/>
              </a:lnSpc>
              <a:spcBef>
                <a:spcPts val="0"/>
              </a:spcBef>
              <a:buFont typeface="Arial" panose="020B0604020202020204" pitchFamily="34" charset="0"/>
              <a:buNone/>
            </a:pPr>
            <a:r>
              <a:rPr lang="en-GB" altLang="en-US" sz="2000" dirty="0">
                <a:latin typeface="Calibri" panose="020F0502020204030204" pitchFamily="34" charset="0"/>
                <a:cs typeface="Calibri" panose="020F0502020204030204" pitchFamily="34" charset="0"/>
              </a:rPr>
              <a:t>• Encourage children to reflect on the way they use it</a:t>
            </a:r>
          </a:p>
        </p:txBody>
      </p:sp>
      <p:sp>
        <p:nvSpPr>
          <p:cNvPr id="47110" name="TextBox 7"/>
          <p:cNvSpPr txBox="1">
            <a:spLocks noChangeArrowheads="1"/>
          </p:cNvSpPr>
          <p:nvPr/>
        </p:nvSpPr>
        <p:spPr bwMode="auto">
          <a:xfrm>
            <a:off x="250825" y="188913"/>
            <a:ext cx="1643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3" name="Picture 2"/>
          <p:cNvPicPr>
            <a:picLocks noChangeAspect="1"/>
          </p:cNvPicPr>
          <p:nvPr/>
        </p:nvPicPr>
        <p:blipFill>
          <a:blip r:embed="rId3"/>
          <a:stretch>
            <a:fillRect/>
          </a:stretch>
        </p:blipFill>
        <p:spPr>
          <a:xfrm>
            <a:off x="250825" y="2885915"/>
            <a:ext cx="2510306" cy="1527569"/>
          </a:xfrm>
          <a:prstGeom prst="rect">
            <a:avLst/>
          </a:prstGeom>
          <a:ln>
            <a:solidFill>
              <a:srgbClr val="FF0000"/>
            </a:solid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p:cNvSpPr>
          <p:nvPr>
            <p:ph type="title"/>
          </p:nvPr>
        </p:nvSpPr>
        <p:spPr>
          <a:xfrm>
            <a:off x="457200" y="535532"/>
            <a:ext cx="8229600" cy="1143000"/>
          </a:xfrm>
        </p:spPr>
        <p:txBody>
          <a:bodyPr/>
          <a:lstStyle/>
          <a:p>
            <a:pPr algn="ctr"/>
            <a:r>
              <a:rPr lang="en-GB" altLang="en-US" sz="4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Barrier Games</a:t>
            </a:r>
          </a:p>
        </p:txBody>
      </p:sp>
      <p:sp>
        <p:nvSpPr>
          <p:cNvPr id="48131" name="Rectangle 6"/>
          <p:cNvSpPr>
            <a:spLocks noGrp="1"/>
          </p:cNvSpPr>
          <p:nvPr>
            <p:ph type="body" sz="half" idx="2"/>
          </p:nvPr>
        </p:nvSpPr>
        <p:spPr>
          <a:xfrm>
            <a:off x="4139952" y="1483769"/>
            <a:ext cx="4680520" cy="4525963"/>
          </a:xfrm>
        </p:spPr>
        <p:txBody>
          <a:bodyPr>
            <a:noAutofit/>
          </a:bodyPr>
          <a:lstStyle/>
          <a:p>
            <a:pPr>
              <a:buFont typeface="Arial" panose="020B0604020202020204" pitchFamily="34" charset="0"/>
              <a:buNone/>
            </a:pPr>
            <a:r>
              <a:rPr lang="en-GB" altLang="en-US" sz="2000" dirty="0">
                <a:latin typeface="Calibri" panose="020F0502020204030204" pitchFamily="34" charset="0"/>
                <a:cs typeface="Calibri" panose="020F0502020204030204" pitchFamily="34" charset="0"/>
              </a:rPr>
              <a:t>Barrier games are a speaking and listening strategy requiring students to give and receive instructions across a physical barrier.</a:t>
            </a:r>
          </a:p>
          <a:p>
            <a:pPr>
              <a:buFont typeface="Arial" panose="020B0604020202020204" pitchFamily="34" charset="0"/>
              <a:buNone/>
            </a:pPr>
            <a:r>
              <a:rPr lang="en-GB" altLang="en-US" sz="2000" dirty="0">
                <a:latin typeface="Calibri" panose="020F0502020204030204" pitchFamily="34" charset="0"/>
                <a:cs typeface="Calibri" panose="020F0502020204030204" pitchFamily="34" charset="0"/>
              </a:rPr>
              <a:t>For example, two students sit at a desk with a wooden board or folder upright in between.</a:t>
            </a:r>
          </a:p>
          <a:p>
            <a:pPr>
              <a:buFont typeface="Arial" panose="020B0604020202020204" pitchFamily="34" charset="0"/>
              <a:buNone/>
            </a:pPr>
            <a:r>
              <a:rPr lang="en-GB" altLang="en-US" sz="2000" dirty="0">
                <a:latin typeface="Calibri" panose="020F0502020204030204" pitchFamily="34" charset="0"/>
                <a:cs typeface="Calibri" panose="020F0502020204030204" pitchFamily="34" charset="0"/>
              </a:rPr>
              <a:t>Pupil A must instruct the Pupil B how to do something (i.e. replicate a drawing that Pupil A can see but Pupil B cannot).</a:t>
            </a:r>
          </a:p>
          <a:p>
            <a:pPr>
              <a:buFont typeface="Arial" panose="020B0604020202020204" pitchFamily="34" charset="0"/>
              <a:buNone/>
            </a:pPr>
            <a:r>
              <a:rPr lang="en-GB" altLang="en-US" sz="2000" dirty="0">
                <a:latin typeface="Calibri" panose="020F0502020204030204" pitchFamily="34" charset="0"/>
                <a:cs typeface="Calibri" panose="020F0502020204030204" pitchFamily="34" charset="0"/>
              </a:rPr>
              <a:t>This structure can be used in varying ways according to the aspects of language you wish students to attend to or think about.</a:t>
            </a:r>
          </a:p>
        </p:txBody>
      </p:sp>
      <p:sp>
        <p:nvSpPr>
          <p:cNvPr id="48132" name="TextBox 7"/>
          <p:cNvSpPr txBox="1">
            <a:spLocks noChangeArrowheads="1"/>
          </p:cNvSpPr>
          <p:nvPr/>
        </p:nvSpPr>
        <p:spPr bwMode="auto">
          <a:xfrm>
            <a:off x="250825" y="188913"/>
            <a:ext cx="1643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3" name="Picture 2"/>
          <p:cNvPicPr>
            <a:picLocks noChangeAspect="1"/>
          </p:cNvPicPr>
          <p:nvPr/>
        </p:nvPicPr>
        <p:blipFill>
          <a:blip r:embed="rId3"/>
          <a:stretch>
            <a:fillRect/>
          </a:stretch>
        </p:blipFill>
        <p:spPr>
          <a:xfrm>
            <a:off x="457200" y="2852936"/>
            <a:ext cx="3289548" cy="2193032"/>
          </a:xfrm>
          <a:prstGeom prst="rect">
            <a:avLst/>
          </a:prstGeom>
          <a:ln>
            <a:solidFill>
              <a:srgbClr val="FF0000"/>
            </a:solid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p:cNvSpPr>
          <p:nvPr>
            <p:ph type="title"/>
          </p:nvPr>
        </p:nvSpPr>
        <p:spPr>
          <a:xfrm>
            <a:off x="2190564" y="620688"/>
            <a:ext cx="4762872" cy="796950"/>
          </a:xfrm>
        </p:spPr>
        <p:txBody>
          <a:bodyPr/>
          <a:lstStyle/>
          <a:p>
            <a:pPr algn="ctr"/>
            <a:r>
              <a:rPr lang="en-GB" altLang="en-US" sz="4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Starting Points</a:t>
            </a:r>
          </a:p>
        </p:txBody>
      </p:sp>
      <p:sp>
        <p:nvSpPr>
          <p:cNvPr id="49155" name="Rectangle 9"/>
          <p:cNvSpPr>
            <a:spLocks noGrp="1"/>
          </p:cNvSpPr>
          <p:nvPr>
            <p:ph type="body" sz="half" idx="2"/>
          </p:nvPr>
        </p:nvSpPr>
        <p:spPr/>
        <p:txBody>
          <a:bodyPr>
            <a:noAutofit/>
          </a:bodyPr>
          <a:lstStyle/>
          <a:p>
            <a:pPr>
              <a:buFont typeface="Arial" panose="020B0604020202020204" pitchFamily="34" charset="0"/>
              <a:buNone/>
            </a:pPr>
            <a:r>
              <a:rPr lang="en-GB" altLang="en-US" sz="2000" dirty="0">
                <a:latin typeface="Calibri" panose="020F0502020204030204" pitchFamily="34" charset="0"/>
                <a:cs typeface="Calibri" panose="020F0502020204030204" pitchFamily="34" charset="0"/>
              </a:rPr>
              <a:t>Ensure starters are culturally familiar </a:t>
            </a:r>
          </a:p>
          <a:p>
            <a:pPr>
              <a:buFont typeface="Arial" panose="020B0604020202020204" pitchFamily="34" charset="0"/>
              <a:buNone/>
            </a:pPr>
            <a:r>
              <a:rPr lang="en-GB" altLang="en-US" sz="2000" dirty="0">
                <a:latin typeface="Calibri" panose="020F0502020204030204" pitchFamily="34" charset="0"/>
                <a:cs typeface="Calibri" panose="020F0502020204030204" pitchFamily="34" charset="0"/>
              </a:rPr>
              <a:t>to all students. This will help engage </a:t>
            </a:r>
          </a:p>
          <a:p>
            <a:pPr>
              <a:buFont typeface="Arial" panose="020B0604020202020204" pitchFamily="34" charset="0"/>
              <a:buNone/>
            </a:pPr>
            <a:r>
              <a:rPr lang="en-GB" altLang="en-US" sz="2000" dirty="0">
                <a:latin typeface="Calibri" panose="020F0502020204030204" pitchFamily="34" charset="0"/>
                <a:cs typeface="Calibri" panose="020F0502020204030204" pitchFamily="34" charset="0"/>
              </a:rPr>
              <a:t>and motivate EAL learners from </a:t>
            </a:r>
          </a:p>
          <a:p>
            <a:pPr>
              <a:buFont typeface="Arial" panose="020B0604020202020204" pitchFamily="34" charset="0"/>
              <a:buNone/>
            </a:pPr>
            <a:r>
              <a:rPr lang="en-GB" altLang="en-US" sz="2000" dirty="0">
                <a:latin typeface="Calibri" panose="020F0502020204030204" pitchFamily="34" charset="0"/>
                <a:cs typeface="Calibri" panose="020F0502020204030204" pitchFamily="34" charset="0"/>
              </a:rPr>
              <a:t>the beginning.</a:t>
            </a:r>
          </a:p>
          <a:p>
            <a:pPr>
              <a:buFont typeface="Arial" panose="020B0604020202020204" pitchFamily="34" charset="0"/>
              <a:buNone/>
            </a:pPr>
            <a:r>
              <a:rPr lang="en-GB" altLang="en-US" sz="2000" dirty="0">
                <a:latin typeface="Calibri" panose="020F0502020204030204" pitchFamily="34" charset="0"/>
                <a:cs typeface="Calibri" panose="020F0502020204030204" pitchFamily="34" charset="0"/>
              </a:rPr>
              <a:t>Example:</a:t>
            </a:r>
          </a:p>
          <a:p>
            <a:pPr>
              <a:buFont typeface="Arial" panose="020B0604020202020204" pitchFamily="34" charset="0"/>
              <a:buNone/>
            </a:pPr>
            <a:r>
              <a:rPr lang="en-GB" altLang="en-US" sz="2000" dirty="0">
                <a:latin typeface="Calibri" panose="020F0502020204030204" pitchFamily="34" charset="0"/>
                <a:cs typeface="Calibri" panose="020F0502020204030204" pitchFamily="34" charset="0"/>
              </a:rPr>
              <a:t>When starting to study Henry VIII: an image of Henry could be replaced with a variety of pictures of kings and leaders. Then the connection to Henry VIII is made. </a:t>
            </a:r>
          </a:p>
        </p:txBody>
      </p:sp>
      <p:sp>
        <p:nvSpPr>
          <p:cNvPr id="49156" name="TextBox 7"/>
          <p:cNvSpPr txBox="1">
            <a:spLocks noChangeArrowheads="1"/>
          </p:cNvSpPr>
          <p:nvPr/>
        </p:nvSpPr>
        <p:spPr bwMode="auto">
          <a:xfrm>
            <a:off x="250825" y="188913"/>
            <a:ext cx="1643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1026" name="Picture 2" descr="Image result for start he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028" y="2996952"/>
            <a:ext cx="4841832" cy="14839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Grp="1"/>
          </p:cNvSpPr>
          <p:nvPr>
            <p:ph type="title"/>
          </p:nvPr>
        </p:nvSpPr>
        <p:spPr>
          <a:xfrm>
            <a:off x="1866528" y="555624"/>
            <a:ext cx="5410944" cy="862013"/>
          </a:xfrm>
        </p:spPr>
        <p:txBody>
          <a:bodyPr/>
          <a:lstStyle/>
          <a:p>
            <a:pPr algn="ctr"/>
            <a:r>
              <a:rPr lang="en-GB" altLang="en-US" sz="4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Listening Assistance</a:t>
            </a:r>
          </a:p>
        </p:txBody>
      </p:sp>
      <p:sp>
        <p:nvSpPr>
          <p:cNvPr id="50181" name="TextBox 7"/>
          <p:cNvSpPr txBox="1">
            <a:spLocks noChangeArrowheads="1"/>
          </p:cNvSpPr>
          <p:nvPr/>
        </p:nvSpPr>
        <p:spPr bwMode="auto">
          <a:xfrm>
            <a:off x="250825" y="188913"/>
            <a:ext cx="1643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sp>
        <p:nvSpPr>
          <p:cNvPr id="50182" name="Text Box 8"/>
          <p:cNvSpPr txBox="1">
            <a:spLocks noChangeArrowheads="1"/>
          </p:cNvSpPr>
          <p:nvPr/>
        </p:nvSpPr>
        <p:spPr bwMode="auto">
          <a:xfrm>
            <a:off x="4787900" y="1484313"/>
            <a:ext cx="3887788" cy="486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2000" dirty="0"/>
              <a:t>Listening can be assisted in a number of ways. When setting up tasks in which students are to listen, try to ensure the talk is:</a:t>
            </a:r>
          </a:p>
          <a:p>
            <a:pPr marL="342900" indent="-342900">
              <a:spcBef>
                <a:spcPct val="50000"/>
              </a:spcBef>
            </a:pPr>
            <a:r>
              <a:rPr lang="en-GB" altLang="en-US" sz="2000" dirty="0"/>
              <a:t>Face to face</a:t>
            </a:r>
          </a:p>
          <a:p>
            <a:pPr marL="342900" indent="-342900">
              <a:spcBef>
                <a:spcPct val="50000"/>
              </a:spcBef>
            </a:pPr>
            <a:r>
              <a:rPr lang="en-GB" altLang="en-US" sz="2000" dirty="0"/>
              <a:t>Supported by actions</a:t>
            </a:r>
          </a:p>
          <a:p>
            <a:pPr marL="342900" indent="-342900">
              <a:spcBef>
                <a:spcPct val="50000"/>
              </a:spcBef>
            </a:pPr>
            <a:r>
              <a:rPr lang="en-GB" altLang="en-US" sz="2000" dirty="0"/>
              <a:t>Purposeful and immediate</a:t>
            </a:r>
          </a:p>
          <a:p>
            <a:pPr marL="342900" indent="-342900">
              <a:spcBef>
                <a:spcPct val="50000"/>
              </a:spcBef>
            </a:pPr>
            <a:r>
              <a:rPr lang="en-GB" altLang="en-US" sz="2000" dirty="0"/>
              <a:t>Interesting, useful and relevant.</a:t>
            </a:r>
          </a:p>
          <a:p>
            <a:pPr eaLnBrk="1" hangingPunct="1">
              <a:spcBef>
                <a:spcPct val="50000"/>
              </a:spcBef>
              <a:buFontTx/>
              <a:buNone/>
            </a:pPr>
            <a:r>
              <a:rPr lang="en-GB" altLang="en-US" sz="2000" dirty="0"/>
              <a:t>You could share these criteria with students prior to the activity and ask how they are going to ensure their talk facilitates the listening by doing them.</a:t>
            </a:r>
          </a:p>
        </p:txBody>
      </p:sp>
      <p:pic>
        <p:nvPicPr>
          <p:cNvPr id="3" name="Picture 2"/>
          <p:cNvPicPr>
            <a:picLocks noChangeAspect="1"/>
          </p:cNvPicPr>
          <p:nvPr/>
        </p:nvPicPr>
        <p:blipFill>
          <a:blip r:embed="rId3"/>
          <a:stretch>
            <a:fillRect/>
          </a:stretch>
        </p:blipFill>
        <p:spPr>
          <a:xfrm>
            <a:off x="395536" y="2852936"/>
            <a:ext cx="3835102" cy="1809471"/>
          </a:xfrm>
          <a:prstGeom prst="rect">
            <a:avLst/>
          </a:prstGeom>
          <a:ln>
            <a:solidFill>
              <a:srgbClr val="FF0000"/>
            </a:solid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p:cNvSpPr>
          <p:nvPr>
            <p:ph type="title"/>
          </p:nvPr>
        </p:nvSpPr>
        <p:spPr>
          <a:xfrm>
            <a:off x="3419872" y="556314"/>
            <a:ext cx="2098576" cy="580926"/>
          </a:xfrm>
        </p:spPr>
        <p:txBody>
          <a:bodyPr>
            <a:noAutofit/>
          </a:bodyPr>
          <a:lstStyle/>
          <a:p>
            <a:pPr algn="ctr"/>
            <a:r>
              <a:rPr lang="en-GB" altLang="en-US" sz="4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Drama</a:t>
            </a:r>
          </a:p>
        </p:txBody>
      </p:sp>
      <p:sp>
        <p:nvSpPr>
          <p:cNvPr id="51203" name="TextBox 7"/>
          <p:cNvSpPr txBox="1">
            <a:spLocks noChangeArrowheads="1"/>
          </p:cNvSpPr>
          <p:nvPr/>
        </p:nvSpPr>
        <p:spPr bwMode="auto">
          <a:xfrm>
            <a:off x="250825" y="188913"/>
            <a:ext cx="1643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sp>
        <p:nvSpPr>
          <p:cNvPr id="51204" name="Text Box 8"/>
          <p:cNvSpPr txBox="1">
            <a:spLocks noChangeArrowheads="1"/>
          </p:cNvSpPr>
          <p:nvPr/>
        </p:nvSpPr>
        <p:spPr bwMode="auto">
          <a:xfrm>
            <a:off x="4572000" y="1484313"/>
            <a:ext cx="4176713"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2000" dirty="0"/>
              <a:t>Using drama lets students practice speaking and listening in a variety of roles and situations.</a:t>
            </a:r>
          </a:p>
          <a:p>
            <a:pPr eaLnBrk="1" hangingPunct="1">
              <a:spcBef>
                <a:spcPct val="50000"/>
              </a:spcBef>
              <a:buFontTx/>
              <a:buNone/>
            </a:pPr>
            <a:endParaRPr lang="en-GB" altLang="en-US" sz="2000" dirty="0"/>
          </a:p>
          <a:p>
            <a:pPr eaLnBrk="1" hangingPunct="1">
              <a:spcBef>
                <a:spcPct val="50000"/>
              </a:spcBef>
              <a:buFontTx/>
              <a:buNone/>
            </a:pPr>
            <a:r>
              <a:rPr lang="en-GB" altLang="en-US" sz="2000" dirty="0"/>
              <a:t>Follow-up work can include:</a:t>
            </a:r>
          </a:p>
          <a:p>
            <a:pPr marL="285750" indent="-285750">
              <a:spcBef>
                <a:spcPct val="50000"/>
              </a:spcBef>
            </a:pPr>
            <a:r>
              <a:rPr lang="en-GB" altLang="en-US" sz="2000" dirty="0" err="1"/>
              <a:t>analyzing</a:t>
            </a:r>
            <a:r>
              <a:rPr lang="en-GB" altLang="en-US" sz="2000" dirty="0"/>
              <a:t> the effect of role/circumstance on language</a:t>
            </a:r>
          </a:p>
          <a:p>
            <a:pPr marL="285750" indent="-285750">
              <a:spcBef>
                <a:spcPct val="50000"/>
              </a:spcBef>
            </a:pPr>
            <a:r>
              <a:rPr lang="en-GB" altLang="en-US" sz="2000" dirty="0"/>
              <a:t>investigating the impact of purpose or motive</a:t>
            </a:r>
          </a:p>
          <a:p>
            <a:pPr marL="285750" indent="-285750">
              <a:spcBef>
                <a:spcPct val="50000"/>
              </a:spcBef>
            </a:pPr>
            <a:r>
              <a:rPr lang="en-GB" altLang="en-US" sz="2000" dirty="0"/>
              <a:t>examining how behaviour and language interact</a:t>
            </a:r>
          </a:p>
        </p:txBody>
      </p:sp>
      <p:pic>
        <p:nvPicPr>
          <p:cNvPr id="3" name="Picture 2"/>
          <p:cNvPicPr>
            <a:picLocks noChangeAspect="1"/>
          </p:cNvPicPr>
          <p:nvPr/>
        </p:nvPicPr>
        <p:blipFill>
          <a:blip r:embed="rId3"/>
          <a:stretch>
            <a:fillRect/>
          </a:stretch>
        </p:blipFill>
        <p:spPr>
          <a:xfrm>
            <a:off x="539552" y="2109781"/>
            <a:ext cx="3456384" cy="3621849"/>
          </a:xfrm>
          <a:prstGeom prst="rect">
            <a:avLst/>
          </a:prstGeom>
          <a:ln>
            <a:solidFill>
              <a:srgbClr val="FF0000"/>
            </a:solid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p:cNvSpPr>
          <p:nvPr>
            <p:ph type="title"/>
          </p:nvPr>
        </p:nvSpPr>
        <p:spPr>
          <a:xfrm>
            <a:off x="3168229" y="404664"/>
            <a:ext cx="2807543" cy="738336"/>
          </a:xfrm>
        </p:spPr>
        <p:txBody>
          <a:bodyPr/>
          <a:lstStyle/>
          <a:p>
            <a:pPr algn="ctr"/>
            <a:r>
              <a:rPr lang="en-GB" altLang="en-US" sz="4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Diagrams</a:t>
            </a:r>
          </a:p>
        </p:txBody>
      </p:sp>
      <p:sp>
        <p:nvSpPr>
          <p:cNvPr id="52227" name="TextBox 7"/>
          <p:cNvSpPr txBox="1">
            <a:spLocks noChangeArrowheads="1"/>
          </p:cNvSpPr>
          <p:nvPr/>
        </p:nvSpPr>
        <p:spPr bwMode="auto">
          <a:xfrm>
            <a:off x="250825" y="188913"/>
            <a:ext cx="1643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sp>
        <p:nvSpPr>
          <p:cNvPr id="52228" name="Text Box 8"/>
          <p:cNvSpPr txBox="1">
            <a:spLocks noChangeArrowheads="1"/>
          </p:cNvSpPr>
          <p:nvPr/>
        </p:nvSpPr>
        <p:spPr bwMode="auto">
          <a:xfrm>
            <a:off x="5724128" y="2132856"/>
            <a:ext cx="25908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2000" dirty="0"/>
              <a:t>Simple and effective.</a:t>
            </a:r>
          </a:p>
          <a:p>
            <a:pPr eaLnBrk="1" hangingPunct="1">
              <a:spcBef>
                <a:spcPct val="50000"/>
              </a:spcBef>
              <a:buFontTx/>
              <a:buNone/>
            </a:pPr>
            <a:endParaRPr lang="en-GB" altLang="en-US" sz="2000" dirty="0"/>
          </a:p>
          <a:p>
            <a:pPr eaLnBrk="1" hangingPunct="1">
              <a:spcBef>
                <a:spcPct val="50000"/>
              </a:spcBef>
              <a:buFontTx/>
              <a:buNone/>
            </a:pPr>
            <a:r>
              <a:rPr lang="en-GB" altLang="en-US" sz="2000" dirty="0"/>
              <a:t>Diagrams put verbal or written language another way that aids in understanding.</a:t>
            </a:r>
          </a:p>
        </p:txBody>
      </p:sp>
      <p:pic>
        <p:nvPicPr>
          <p:cNvPr id="5" name="Picture 4"/>
          <p:cNvPicPr>
            <a:picLocks noChangeAspect="1"/>
          </p:cNvPicPr>
          <p:nvPr/>
        </p:nvPicPr>
        <p:blipFill>
          <a:blip r:embed="rId3"/>
          <a:stretch>
            <a:fillRect/>
          </a:stretch>
        </p:blipFill>
        <p:spPr>
          <a:xfrm>
            <a:off x="755576" y="1844824"/>
            <a:ext cx="4115002" cy="4115002"/>
          </a:xfrm>
          <a:prstGeom prst="rect">
            <a:avLst/>
          </a:prstGeom>
          <a:ln>
            <a:solidFill>
              <a:srgbClr val="FF0000"/>
            </a:solid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4"/>
          <p:cNvSpPr>
            <a:spLocks noGrp="1"/>
          </p:cNvSpPr>
          <p:nvPr>
            <p:ph type="title"/>
          </p:nvPr>
        </p:nvSpPr>
        <p:spPr>
          <a:xfrm>
            <a:off x="2154560" y="692696"/>
            <a:ext cx="4834880" cy="724942"/>
          </a:xfrm>
        </p:spPr>
        <p:txBody>
          <a:bodyPr/>
          <a:lstStyle/>
          <a:p>
            <a:pPr algn="ctr"/>
            <a:r>
              <a:rPr lang="en-GB" altLang="en-US" sz="4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Word Relationships</a:t>
            </a:r>
          </a:p>
        </p:txBody>
      </p:sp>
      <p:sp>
        <p:nvSpPr>
          <p:cNvPr id="53253" name="TextBox 7"/>
          <p:cNvSpPr txBox="1">
            <a:spLocks noChangeArrowheads="1"/>
          </p:cNvSpPr>
          <p:nvPr/>
        </p:nvSpPr>
        <p:spPr bwMode="auto">
          <a:xfrm>
            <a:off x="250825" y="188913"/>
            <a:ext cx="1643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sp>
        <p:nvSpPr>
          <p:cNvPr id="53254" name="Text Box 8"/>
          <p:cNvSpPr txBox="1">
            <a:spLocks noChangeArrowheads="1"/>
          </p:cNvSpPr>
          <p:nvPr/>
        </p:nvSpPr>
        <p:spPr bwMode="auto">
          <a:xfrm>
            <a:off x="4643438" y="2133600"/>
            <a:ext cx="4105275"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2000" dirty="0"/>
              <a:t>Draw attention to the relationships between words. </a:t>
            </a:r>
          </a:p>
          <a:p>
            <a:pPr eaLnBrk="1" hangingPunct="1">
              <a:spcBef>
                <a:spcPct val="50000"/>
              </a:spcBef>
              <a:buFontTx/>
              <a:buNone/>
            </a:pPr>
            <a:r>
              <a:rPr lang="en-GB" altLang="en-US" sz="2000" dirty="0"/>
              <a:t>Examples could be:</a:t>
            </a:r>
          </a:p>
          <a:p>
            <a:pPr marL="285750" indent="-285750">
              <a:spcBef>
                <a:spcPct val="50000"/>
              </a:spcBef>
            </a:pPr>
            <a:r>
              <a:rPr lang="en-GB" altLang="en-US" sz="2000" dirty="0"/>
              <a:t>Homophones (a relationship of similarity </a:t>
            </a:r>
            <a:r>
              <a:rPr lang="en-GB" altLang="en-US" sz="2000" i="1" dirty="0"/>
              <a:t>and</a:t>
            </a:r>
            <a:r>
              <a:rPr lang="en-GB" altLang="en-US" sz="2000" dirty="0"/>
              <a:t> difference)</a:t>
            </a:r>
          </a:p>
          <a:p>
            <a:pPr marL="285750" indent="-285750">
              <a:spcBef>
                <a:spcPct val="50000"/>
              </a:spcBef>
            </a:pPr>
            <a:r>
              <a:rPr lang="en-GB" altLang="en-US" sz="2000" dirty="0"/>
              <a:t>Roots e.g. muscle, muscular</a:t>
            </a:r>
          </a:p>
          <a:p>
            <a:pPr marL="285750" indent="-285750">
              <a:spcBef>
                <a:spcPct val="50000"/>
              </a:spcBef>
            </a:pPr>
            <a:r>
              <a:rPr lang="en-GB" altLang="en-US" sz="2000" dirty="0"/>
              <a:t>Suffixes e.g. –</a:t>
            </a:r>
            <a:r>
              <a:rPr lang="en-GB" altLang="en-US" sz="2000" dirty="0" err="1"/>
              <a:t>ing</a:t>
            </a:r>
            <a:r>
              <a:rPr lang="en-GB" altLang="en-US" sz="2000" dirty="0"/>
              <a:t>, -</a:t>
            </a:r>
            <a:r>
              <a:rPr lang="en-GB" altLang="en-US" sz="2000" dirty="0" err="1"/>
              <a:t>ed</a:t>
            </a:r>
            <a:r>
              <a:rPr lang="en-GB" altLang="en-US" sz="2000" dirty="0"/>
              <a:t>, -</a:t>
            </a:r>
            <a:r>
              <a:rPr lang="en-GB" altLang="en-US" sz="2000" dirty="0" err="1"/>
              <a:t>er</a:t>
            </a:r>
            <a:r>
              <a:rPr lang="en-GB" altLang="en-US" sz="2000" dirty="0"/>
              <a:t>, -ism (prefixes too</a:t>
            </a:r>
          </a:p>
          <a:p>
            <a:pPr marL="285750" indent="-285750">
              <a:spcBef>
                <a:spcPct val="50000"/>
              </a:spcBef>
            </a:pPr>
            <a:r>
              <a:rPr lang="en-GB" altLang="en-US" sz="2000" dirty="0"/>
              <a:t>Antonyms, synonyms </a:t>
            </a:r>
          </a:p>
          <a:p>
            <a:pPr marL="285750" indent="-285750">
              <a:spcBef>
                <a:spcPct val="50000"/>
              </a:spcBef>
            </a:pPr>
            <a:r>
              <a:rPr lang="en-GB" altLang="en-US" sz="2000" dirty="0"/>
              <a:t>Verb tense </a:t>
            </a:r>
          </a:p>
        </p:txBody>
      </p:sp>
      <p:pic>
        <p:nvPicPr>
          <p:cNvPr id="3" name="Picture 2"/>
          <p:cNvPicPr>
            <a:picLocks noChangeAspect="1"/>
          </p:cNvPicPr>
          <p:nvPr/>
        </p:nvPicPr>
        <p:blipFill>
          <a:blip r:embed="rId3"/>
          <a:stretch>
            <a:fillRect/>
          </a:stretch>
        </p:blipFill>
        <p:spPr>
          <a:xfrm>
            <a:off x="250825" y="2636912"/>
            <a:ext cx="3960862" cy="2235970"/>
          </a:xfrm>
          <a:prstGeom prst="rect">
            <a:avLst/>
          </a:prstGeom>
          <a:ln>
            <a:solidFill>
              <a:srgbClr val="FF0000"/>
            </a:solid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p:cNvSpPr>
          <p:nvPr>
            <p:ph type="title"/>
          </p:nvPr>
        </p:nvSpPr>
        <p:spPr>
          <a:xfrm>
            <a:off x="2694620" y="692696"/>
            <a:ext cx="3754760" cy="724942"/>
          </a:xfrm>
        </p:spPr>
        <p:txBody>
          <a:bodyPr/>
          <a:lstStyle/>
          <a:p>
            <a:pPr algn="ctr"/>
            <a:r>
              <a:rPr lang="en-GB" altLang="en-US" sz="4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Model Writing</a:t>
            </a:r>
          </a:p>
        </p:txBody>
      </p:sp>
      <p:sp>
        <p:nvSpPr>
          <p:cNvPr id="54275" name="TextBox 7"/>
          <p:cNvSpPr txBox="1">
            <a:spLocks noChangeArrowheads="1"/>
          </p:cNvSpPr>
          <p:nvPr/>
        </p:nvSpPr>
        <p:spPr bwMode="auto">
          <a:xfrm>
            <a:off x="250825" y="188913"/>
            <a:ext cx="1643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sp>
        <p:nvSpPr>
          <p:cNvPr id="54276" name="Text Box 8"/>
          <p:cNvSpPr txBox="1">
            <a:spLocks noChangeArrowheads="1"/>
          </p:cNvSpPr>
          <p:nvPr/>
        </p:nvSpPr>
        <p:spPr bwMode="auto">
          <a:xfrm>
            <a:off x="5004048" y="1844824"/>
            <a:ext cx="3816350" cy="486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2000" dirty="0"/>
              <a:t>Set a question and then model a written answer. Do talk </a:t>
            </a:r>
            <a:r>
              <a:rPr lang="en-GB" altLang="en-US" sz="2000" dirty="0" err="1"/>
              <a:t>alouds</a:t>
            </a:r>
            <a:r>
              <a:rPr lang="en-GB" altLang="en-US" sz="2000" dirty="0"/>
              <a:t> as you are modelling. </a:t>
            </a:r>
          </a:p>
          <a:p>
            <a:pPr eaLnBrk="1" hangingPunct="1">
              <a:spcBef>
                <a:spcPct val="50000"/>
              </a:spcBef>
              <a:buFontTx/>
              <a:buNone/>
            </a:pPr>
            <a:r>
              <a:rPr lang="en-GB" altLang="en-US" sz="2000" dirty="0"/>
              <a:t>Include elements such as:</a:t>
            </a:r>
          </a:p>
          <a:p>
            <a:pPr marL="285750" indent="-285750">
              <a:spcBef>
                <a:spcPct val="50000"/>
              </a:spcBef>
            </a:pPr>
            <a:r>
              <a:rPr lang="en-GB" altLang="en-US" sz="2000" dirty="0"/>
              <a:t>Rewriting at sentence level</a:t>
            </a:r>
          </a:p>
          <a:p>
            <a:pPr marL="285750" indent="-285750">
              <a:spcBef>
                <a:spcPct val="50000"/>
              </a:spcBef>
            </a:pPr>
            <a:r>
              <a:rPr lang="en-GB" altLang="en-US" sz="2000" dirty="0"/>
              <a:t>Rewriting at word level</a:t>
            </a:r>
          </a:p>
          <a:p>
            <a:pPr marL="285750" indent="-285750">
              <a:spcBef>
                <a:spcPct val="50000"/>
              </a:spcBef>
            </a:pPr>
            <a:r>
              <a:rPr lang="en-GB" altLang="en-US" sz="2000" dirty="0"/>
              <a:t>Making meaning precise</a:t>
            </a:r>
          </a:p>
          <a:p>
            <a:pPr eaLnBrk="1" hangingPunct="1">
              <a:spcBef>
                <a:spcPct val="50000"/>
              </a:spcBef>
              <a:buFontTx/>
              <a:buNone/>
            </a:pPr>
            <a:r>
              <a:rPr lang="en-GB" altLang="en-US" sz="2000" dirty="0"/>
              <a:t>This could be developed by providing a written answer and asking students to rewrite, talking through the rationale for what they have done after they have completed the task.</a:t>
            </a:r>
          </a:p>
        </p:txBody>
      </p:sp>
      <p:pic>
        <p:nvPicPr>
          <p:cNvPr id="3" name="Picture 2"/>
          <p:cNvPicPr>
            <a:picLocks noChangeAspect="1"/>
          </p:cNvPicPr>
          <p:nvPr/>
        </p:nvPicPr>
        <p:blipFill>
          <a:blip r:embed="rId3"/>
          <a:stretch>
            <a:fillRect/>
          </a:stretch>
        </p:blipFill>
        <p:spPr>
          <a:xfrm>
            <a:off x="1040571" y="2348880"/>
            <a:ext cx="3308097" cy="3303967"/>
          </a:xfrm>
          <a:prstGeom prst="rect">
            <a:avLst/>
          </a:prstGeom>
          <a:ln>
            <a:solidFill>
              <a:srgbClr val="FF0000"/>
            </a:solid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p:cNvSpPr>
          <p:nvPr>
            <p:ph type="title"/>
          </p:nvPr>
        </p:nvSpPr>
        <p:spPr>
          <a:xfrm>
            <a:off x="2550604" y="692696"/>
            <a:ext cx="4042792" cy="724942"/>
          </a:xfrm>
        </p:spPr>
        <p:txBody>
          <a:bodyPr/>
          <a:lstStyle/>
          <a:p>
            <a:pPr algn="ctr"/>
            <a:r>
              <a:rPr lang="en-GB" altLang="en-US" sz="4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Word Taxonomy</a:t>
            </a:r>
          </a:p>
        </p:txBody>
      </p:sp>
      <p:sp>
        <p:nvSpPr>
          <p:cNvPr id="55299" name="TextBox 7"/>
          <p:cNvSpPr txBox="1">
            <a:spLocks noChangeArrowheads="1"/>
          </p:cNvSpPr>
          <p:nvPr/>
        </p:nvSpPr>
        <p:spPr bwMode="auto">
          <a:xfrm>
            <a:off x="250825" y="188913"/>
            <a:ext cx="1643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sp>
        <p:nvSpPr>
          <p:cNvPr id="55300" name="Text Box 10"/>
          <p:cNvSpPr txBox="1">
            <a:spLocks noChangeArrowheads="1"/>
          </p:cNvSpPr>
          <p:nvPr/>
        </p:nvSpPr>
        <p:spPr bwMode="auto">
          <a:xfrm>
            <a:off x="3887788" y="1989138"/>
            <a:ext cx="5256212"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2000" dirty="0"/>
              <a:t>Delineate key words for students by placing them in a taxonomy. </a:t>
            </a:r>
          </a:p>
          <a:p>
            <a:pPr eaLnBrk="1" hangingPunct="1">
              <a:spcBef>
                <a:spcPct val="50000"/>
              </a:spcBef>
              <a:buFontTx/>
              <a:buNone/>
            </a:pPr>
            <a:r>
              <a:rPr lang="en-GB" altLang="en-US" sz="2000" dirty="0"/>
              <a:t>E.g.: </a:t>
            </a:r>
          </a:p>
          <a:p>
            <a:pPr marL="457200" indent="-457200" eaLnBrk="1" hangingPunct="1">
              <a:spcBef>
                <a:spcPct val="0"/>
              </a:spcBef>
              <a:buFont typeface="+mj-lt"/>
              <a:buAutoNum type="arabicPeriod"/>
            </a:pPr>
            <a:r>
              <a:rPr lang="en-GB" altLang="en-US" sz="2000" dirty="0"/>
              <a:t>Naming words: </a:t>
            </a:r>
            <a:r>
              <a:rPr lang="en-GB" altLang="en-US" sz="2000" i="1" dirty="0"/>
              <a:t>cell</a:t>
            </a:r>
            <a:r>
              <a:rPr lang="en-GB" altLang="en-US" sz="2000" dirty="0"/>
              <a:t>, </a:t>
            </a:r>
            <a:r>
              <a:rPr lang="en-GB" altLang="en-US" sz="2000" i="1" dirty="0"/>
              <a:t>cytoplasm</a:t>
            </a:r>
            <a:r>
              <a:rPr lang="en-GB" altLang="en-US" sz="2000" dirty="0"/>
              <a:t>, </a:t>
            </a:r>
            <a:r>
              <a:rPr lang="en-GB" altLang="en-US" sz="2000" i="1" dirty="0"/>
              <a:t>hydrogen</a:t>
            </a:r>
          </a:p>
          <a:p>
            <a:pPr marL="457200" indent="-457200" eaLnBrk="1" hangingPunct="1">
              <a:spcBef>
                <a:spcPct val="0"/>
              </a:spcBef>
              <a:buFont typeface="+mj-lt"/>
              <a:buAutoNum type="arabicPeriod"/>
            </a:pPr>
            <a:endParaRPr lang="en-GB" altLang="en-US" sz="2000" i="1" dirty="0"/>
          </a:p>
          <a:p>
            <a:pPr marL="457200" indent="-457200" eaLnBrk="1" hangingPunct="1">
              <a:spcBef>
                <a:spcPct val="0"/>
              </a:spcBef>
              <a:buFont typeface="+mj-lt"/>
              <a:buAutoNum type="arabicPeriod"/>
            </a:pPr>
            <a:r>
              <a:rPr lang="en-GB" altLang="en-US" sz="2000" dirty="0"/>
              <a:t>Process words: </a:t>
            </a:r>
            <a:r>
              <a:rPr lang="en-GB" altLang="en-US" sz="2000" i="1" dirty="0"/>
              <a:t>diffusion</a:t>
            </a:r>
            <a:r>
              <a:rPr lang="en-GB" altLang="en-US" sz="2000" dirty="0"/>
              <a:t>, </a:t>
            </a:r>
            <a:r>
              <a:rPr lang="en-GB" altLang="en-US" sz="2000" i="1" dirty="0"/>
              <a:t>digestion</a:t>
            </a:r>
            <a:r>
              <a:rPr lang="en-GB" altLang="en-US" sz="2000" dirty="0"/>
              <a:t>, </a:t>
            </a:r>
            <a:r>
              <a:rPr lang="en-GB" altLang="en-US" sz="2000" i="1" dirty="0"/>
              <a:t>reflection</a:t>
            </a:r>
          </a:p>
          <a:p>
            <a:pPr marL="457200" indent="-457200" eaLnBrk="1" hangingPunct="1">
              <a:spcBef>
                <a:spcPct val="0"/>
              </a:spcBef>
              <a:buFont typeface="+mj-lt"/>
              <a:buAutoNum type="arabicPeriod"/>
            </a:pPr>
            <a:endParaRPr lang="en-GB" altLang="en-US" sz="2000" i="1" dirty="0"/>
          </a:p>
          <a:p>
            <a:pPr marL="457200" indent="-457200" eaLnBrk="1" hangingPunct="1">
              <a:spcBef>
                <a:spcPct val="0"/>
              </a:spcBef>
              <a:buFont typeface="+mj-lt"/>
              <a:buAutoNum type="arabicPeriod"/>
            </a:pPr>
            <a:r>
              <a:rPr lang="en-GB" altLang="en-US" sz="2000" dirty="0"/>
              <a:t>Concept words: </a:t>
            </a:r>
            <a:r>
              <a:rPr lang="en-GB" altLang="en-US" sz="2000" i="1" dirty="0"/>
              <a:t>electromagnetism</a:t>
            </a:r>
            <a:r>
              <a:rPr lang="en-GB" altLang="en-US" sz="2000" dirty="0"/>
              <a:t>, </a:t>
            </a:r>
            <a:r>
              <a:rPr lang="en-GB" altLang="en-US" sz="2000" i="1" dirty="0"/>
              <a:t>energy</a:t>
            </a:r>
            <a:r>
              <a:rPr lang="en-GB" altLang="en-US" sz="2000" dirty="0"/>
              <a:t>, </a:t>
            </a:r>
            <a:r>
              <a:rPr lang="en-GB" altLang="en-US" sz="2000" i="1" dirty="0"/>
              <a:t>particles</a:t>
            </a:r>
          </a:p>
          <a:p>
            <a:pPr eaLnBrk="1" hangingPunct="1">
              <a:spcBef>
                <a:spcPct val="0"/>
              </a:spcBef>
              <a:buFontTx/>
              <a:buNone/>
            </a:pPr>
            <a:endParaRPr lang="en-GB" altLang="en-US" sz="1800" i="1" dirty="0">
              <a:solidFill>
                <a:schemeClr val="bg1"/>
              </a:solidFill>
            </a:endParaRPr>
          </a:p>
          <a:p>
            <a:pPr eaLnBrk="1" hangingPunct="1">
              <a:spcBef>
                <a:spcPct val="0"/>
              </a:spcBef>
              <a:buFontTx/>
              <a:buNone/>
            </a:pPr>
            <a:endParaRPr lang="en-GB" altLang="en-US" sz="1800" i="1" dirty="0">
              <a:solidFill>
                <a:schemeClr val="bg1"/>
              </a:solidFill>
            </a:endParaRPr>
          </a:p>
        </p:txBody>
      </p:sp>
      <p:pic>
        <p:nvPicPr>
          <p:cNvPr id="4" name="Picture 3"/>
          <p:cNvPicPr>
            <a:picLocks noChangeAspect="1"/>
          </p:cNvPicPr>
          <p:nvPr/>
        </p:nvPicPr>
        <p:blipFill>
          <a:blip r:embed="rId3"/>
          <a:stretch>
            <a:fillRect/>
          </a:stretch>
        </p:blipFill>
        <p:spPr>
          <a:xfrm>
            <a:off x="98425" y="3294717"/>
            <a:ext cx="3590925" cy="1266825"/>
          </a:xfrm>
          <a:prstGeom prst="rect">
            <a:avLst/>
          </a:prstGeom>
          <a:ln>
            <a:solidFill>
              <a:srgbClr val="FF0000"/>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607219" y="548752"/>
            <a:ext cx="7929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Dictionary</a:t>
            </a:r>
          </a:p>
        </p:txBody>
      </p:sp>
      <p:sp>
        <p:nvSpPr>
          <p:cNvPr id="6147" name="TextBox 6"/>
          <p:cNvSpPr txBox="1">
            <a:spLocks noChangeArrowheads="1"/>
          </p:cNvSpPr>
          <p:nvPr/>
        </p:nvSpPr>
        <p:spPr bwMode="auto">
          <a:xfrm>
            <a:off x="4427538" y="1557338"/>
            <a:ext cx="3929062"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FF"/>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Provide foreign-language dictionaries in your classroom and encourage students to use them.</a:t>
            </a:r>
          </a:p>
          <a:p>
            <a:pPr eaLnBrk="1" hangingPunct="1">
              <a:spcBef>
                <a:spcPct val="0"/>
              </a:spcBef>
              <a:buFontTx/>
              <a:buNone/>
            </a:pPr>
            <a:endParaRPr lang="en-GB" altLang="en-US" sz="2000" dirty="0"/>
          </a:p>
          <a:p>
            <a:pPr eaLnBrk="1" hangingPunct="1">
              <a:spcBef>
                <a:spcPct val="0"/>
              </a:spcBef>
              <a:buFontTx/>
              <a:buNone/>
            </a:pPr>
            <a:r>
              <a:rPr lang="en-GB" altLang="en-US" sz="2000" dirty="0"/>
              <a:t>A simple starter could be for the whole class to look-up and translate key words. </a:t>
            </a:r>
          </a:p>
          <a:p>
            <a:pPr eaLnBrk="1" hangingPunct="1">
              <a:spcBef>
                <a:spcPct val="0"/>
              </a:spcBef>
              <a:buFontTx/>
              <a:buNone/>
            </a:pPr>
            <a:endParaRPr lang="en-GB" altLang="en-US" sz="2000" dirty="0"/>
          </a:p>
          <a:p>
            <a:pPr eaLnBrk="1" hangingPunct="1">
              <a:spcBef>
                <a:spcPct val="0"/>
              </a:spcBef>
              <a:buFontTx/>
              <a:buNone/>
            </a:pPr>
            <a:r>
              <a:rPr lang="en-GB" altLang="en-US" sz="2000" dirty="0"/>
              <a:t>Native speakers could then teach correct pronunciations to each other (English </a:t>
            </a:r>
            <a:r>
              <a:rPr lang="en-GB" altLang="en-US" sz="2000" i="1" dirty="0"/>
              <a:t>and</a:t>
            </a:r>
            <a:r>
              <a:rPr lang="en-GB" altLang="en-US" sz="2000" dirty="0"/>
              <a:t> other languages).</a:t>
            </a:r>
          </a:p>
        </p:txBody>
      </p:sp>
      <p:sp>
        <p:nvSpPr>
          <p:cNvPr id="6148"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6149"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3" name="Picture 2"/>
          <p:cNvPicPr>
            <a:picLocks noChangeAspect="1"/>
          </p:cNvPicPr>
          <p:nvPr/>
        </p:nvPicPr>
        <p:blipFill>
          <a:blip r:embed="rId3"/>
          <a:stretch>
            <a:fillRect/>
          </a:stretch>
        </p:blipFill>
        <p:spPr>
          <a:xfrm>
            <a:off x="582269" y="1256777"/>
            <a:ext cx="2057492" cy="2490910"/>
          </a:xfrm>
          <a:prstGeom prst="rect">
            <a:avLst/>
          </a:prstGeom>
          <a:ln>
            <a:solidFill>
              <a:srgbClr val="FF0000"/>
            </a:solidFill>
          </a:ln>
        </p:spPr>
      </p:pic>
      <p:pic>
        <p:nvPicPr>
          <p:cNvPr id="4" name="Picture 3"/>
          <p:cNvPicPr>
            <a:picLocks noChangeAspect="1"/>
          </p:cNvPicPr>
          <p:nvPr/>
        </p:nvPicPr>
        <p:blipFill>
          <a:blip r:embed="rId4"/>
          <a:stretch>
            <a:fillRect/>
          </a:stretch>
        </p:blipFill>
        <p:spPr>
          <a:xfrm>
            <a:off x="2051720" y="4005064"/>
            <a:ext cx="1878012" cy="2574527"/>
          </a:xfrm>
          <a:prstGeom prst="rect">
            <a:avLst/>
          </a:prstGeom>
          <a:ln>
            <a:solidFill>
              <a:srgbClr val="FF0000"/>
            </a:solid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p:cNvSpPr>
          <p:nvPr>
            <p:ph type="title"/>
          </p:nvPr>
        </p:nvSpPr>
        <p:spPr>
          <a:xfrm>
            <a:off x="3486708" y="620688"/>
            <a:ext cx="2170584" cy="652934"/>
          </a:xfrm>
        </p:spPr>
        <p:txBody>
          <a:bodyPr/>
          <a:lstStyle/>
          <a:p>
            <a:pPr algn="ctr"/>
            <a:r>
              <a:rPr lang="en-GB" altLang="en-US" sz="4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DART</a:t>
            </a:r>
            <a:r>
              <a:rPr lang="en-GB" altLang="en-US" sz="4000" dirty="0">
                <a:solidFill>
                  <a:srgbClr val="FF0000"/>
                </a:solidFill>
                <a:latin typeface="Calibri" panose="020F0502020204030204" pitchFamily="34" charset="0"/>
                <a:cs typeface="Calibri" panose="020F0502020204030204" pitchFamily="34" charset="0"/>
              </a:rPr>
              <a:t>s</a:t>
            </a:r>
          </a:p>
        </p:txBody>
      </p:sp>
      <p:sp>
        <p:nvSpPr>
          <p:cNvPr id="56323" name="TextBox 7"/>
          <p:cNvSpPr txBox="1">
            <a:spLocks noChangeArrowheads="1"/>
          </p:cNvSpPr>
          <p:nvPr/>
        </p:nvSpPr>
        <p:spPr bwMode="auto">
          <a:xfrm>
            <a:off x="250825" y="188913"/>
            <a:ext cx="1643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sp>
        <p:nvSpPr>
          <p:cNvPr id="56324" name="Text Box 8"/>
          <p:cNvSpPr txBox="1">
            <a:spLocks noChangeArrowheads="1"/>
          </p:cNvSpPr>
          <p:nvPr/>
        </p:nvSpPr>
        <p:spPr bwMode="auto">
          <a:xfrm>
            <a:off x="395536" y="1273622"/>
            <a:ext cx="7634115" cy="566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2000" b="1" u="sng" dirty="0"/>
              <a:t>DARTs</a:t>
            </a:r>
            <a:r>
              <a:rPr lang="en-GB" altLang="en-US" sz="2000" dirty="0"/>
              <a:t> are </a:t>
            </a:r>
            <a:r>
              <a:rPr lang="en-GB" altLang="en-US" sz="2000" b="1" dirty="0">
                <a:solidFill>
                  <a:srgbClr val="FF0000"/>
                </a:solidFill>
              </a:rPr>
              <a:t>directed activities related to texts</a:t>
            </a:r>
            <a:r>
              <a:rPr lang="en-GB" altLang="en-US" sz="2000" dirty="0">
                <a:solidFill>
                  <a:srgbClr val="FF0000"/>
                </a:solidFill>
              </a:rPr>
              <a:t>. </a:t>
            </a:r>
          </a:p>
          <a:p>
            <a:pPr eaLnBrk="1" hangingPunct="1">
              <a:spcBef>
                <a:spcPct val="50000"/>
              </a:spcBef>
              <a:buFontTx/>
              <a:buNone/>
            </a:pPr>
            <a:r>
              <a:rPr lang="en-GB" altLang="en-US" sz="2000" dirty="0"/>
              <a:t>Examples include:</a:t>
            </a:r>
          </a:p>
          <a:p>
            <a:pPr marL="342900" indent="-342900">
              <a:lnSpc>
                <a:spcPct val="130000"/>
              </a:lnSpc>
              <a:spcBef>
                <a:spcPct val="0"/>
              </a:spcBef>
            </a:pPr>
            <a:r>
              <a:rPr lang="en-GB" altLang="en-US" sz="2000" dirty="0">
                <a:latin typeface="Arial" panose="020B0604020202020204" pitchFamily="34" charset="0"/>
              </a:rPr>
              <a:t>sequencing</a:t>
            </a:r>
          </a:p>
          <a:p>
            <a:pPr marL="342900" indent="-342900">
              <a:lnSpc>
                <a:spcPct val="130000"/>
              </a:lnSpc>
              <a:spcBef>
                <a:spcPct val="0"/>
              </a:spcBef>
            </a:pPr>
            <a:r>
              <a:rPr lang="en-GB" altLang="en-US" sz="2000" dirty="0">
                <a:latin typeface="Arial" panose="020B0604020202020204" pitchFamily="34" charset="0"/>
              </a:rPr>
              <a:t>prioritizing</a:t>
            </a:r>
          </a:p>
          <a:p>
            <a:pPr marL="342900" indent="-342900">
              <a:lnSpc>
                <a:spcPct val="130000"/>
              </a:lnSpc>
              <a:spcBef>
                <a:spcPct val="0"/>
              </a:spcBef>
            </a:pPr>
            <a:r>
              <a:rPr lang="en-GB" altLang="en-US" sz="2000" dirty="0">
                <a:latin typeface="Arial" panose="020B0604020202020204" pitchFamily="34" charset="0"/>
              </a:rPr>
              <a:t>matching pictures to text</a:t>
            </a:r>
          </a:p>
          <a:p>
            <a:pPr marL="342900" indent="-342900">
              <a:lnSpc>
                <a:spcPct val="130000"/>
              </a:lnSpc>
              <a:spcBef>
                <a:spcPct val="0"/>
              </a:spcBef>
            </a:pPr>
            <a:r>
              <a:rPr lang="en-GB" altLang="en-US" sz="2000" dirty="0">
                <a:latin typeface="Arial" panose="020B0604020202020204" pitchFamily="34" charset="0"/>
              </a:rPr>
              <a:t>matching phrases to definitions</a:t>
            </a:r>
          </a:p>
          <a:p>
            <a:pPr marL="342900" indent="-342900">
              <a:lnSpc>
                <a:spcPct val="130000"/>
              </a:lnSpc>
              <a:spcBef>
                <a:spcPct val="0"/>
              </a:spcBef>
            </a:pPr>
            <a:r>
              <a:rPr lang="en-GB" altLang="en-US" sz="2000" dirty="0">
                <a:latin typeface="Arial" panose="020B0604020202020204" pitchFamily="34" charset="0"/>
              </a:rPr>
              <a:t>matching examples of cause and effect</a:t>
            </a:r>
          </a:p>
          <a:p>
            <a:pPr marL="342900" indent="-342900">
              <a:lnSpc>
                <a:spcPct val="130000"/>
              </a:lnSpc>
              <a:spcBef>
                <a:spcPct val="0"/>
              </a:spcBef>
            </a:pPr>
            <a:r>
              <a:rPr lang="en-GB" altLang="en-US" sz="2000" dirty="0">
                <a:latin typeface="Arial" panose="020B0604020202020204" pitchFamily="34" charset="0"/>
              </a:rPr>
              <a:t>filling in gaps in text</a:t>
            </a:r>
          </a:p>
          <a:p>
            <a:pPr marL="342900" indent="-342900">
              <a:lnSpc>
                <a:spcPct val="130000"/>
              </a:lnSpc>
              <a:spcBef>
                <a:spcPct val="0"/>
              </a:spcBef>
            </a:pPr>
            <a:r>
              <a:rPr lang="en-GB" altLang="en-US" sz="2000" dirty="0">
                <a:latin typeface="Arial" panose="020B0604020202020204" pitchFamily="34" charset="0"/>
              </a:rPr>
              <a:t>the use of true/false statements</a:t>
            </a:r>
          </a:p>
          <a:p>
            <a:pPr marL="342900" indent="-342900">
              <a:lnSpc>
                <a:spcPct val="130000"/>
              </a:lnSpc>
              <a:spcBef>
                <a:spcPct val="0"/>
              </a:spcBef>
            </a:pPr>
            <a:r>
              <a:rPr lang="en-GB" altLang="en-US" sz="2000" dirty="0">
                <a:latin typeface="Arial" panose="020B0604020202020204" pitchFamily="34" charset="0"/>
              </a:rPr>
              <a:t>matching concepts to examples</a:t>
            </a:r>
          </a:p>
          <a:p>
            <a:pPr marL="342900" indent="-342900">
              <a:lnSpc>
                <a:spcPct val="130000"/>
              </a:lnSpc>
              <a:spcBef>
                <a:spcPct val="0"/>
              </a:spcBef>
            </a:pPr>
            <a:r>
              <a:rPr lang="en-GB" altLang="en-US" sz="2000" dirty="0">
                <a:latin typeface="Arial" panose="020B0604020202020204" pitchFamily="34" charset="0"/>
              </a:rPr>
              <a:t>sorting to determine which information is not needed for a piece of work</a:t>
            </a:r>
          </a:p>
          <a:p>
            <a:pPr marL="342900" indent="-342900">
              <a:lnSpc>
                <a:spcPct val="130000"/>
              </a:lnSpc>
              <a:spcBef>
                <a:spcPct val="0"/>
              </a:spcBef>
            </a:pPr>
            <a:r>
              <a:rPr lang="en-GB" altLang="en-US" sz="2000" dirty="0">
                <a:latin typeface="Arial" panose="020B0604020202020204" pitchFamily="34" charset="0"/>
              </a:rPr>
              <a:t>grouping information together to identify similarities and differences between key words and phrases</a:t>
            </a:r>
          </a:p>
        </p:txBody>
      </p:sp>
      <p:pic>
        <p:nvPicPr>
          <p:cNvPr id="3" name="Picture 2"/>
          <p:cNvPicPr>
            <a:picLocks noChangeAspect="1"/>
          </p:cNvPicPr>
          <p:nvPr/>
        </p:nvPicPr>
        <p:blipFill>
          <a:blip r:embed="rId3"/>
          <a:stretch>
            <a:fillRect/>
          </a:stretch>
        </p:blipFill>
        <p:spPr>
          <a:xfrm>
            <a:off x="5682891" y="2348880"/>
            <a:ext cx="3075720" cy="1224136"/>
          </a:xfrm>
          <a:prstGeom prst="rect">
            <a:avLst/>
          </a:prstGeom>
          <a:ln>
            <a:solidFill>
              <a:srgbClr val="FF0000"/>
            </a:solid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p:cNvSpPr>
          <p:nvPr>
            <p:ph type="title"/>
          </p:nvPr>
        </p:nvSpPr>
        <p:spPr>
          <a:xfrm>
            <a:off x="2805218" y="620688"/>
            <a:ext cx="3533564" cy="652934"/>
          </a:xfrm>
        </p:spPr>
        <p:txBody>
          <a:bodyPr>
            <a:noAutofit/>
          </a:bodyPr>
          <a:lstStyle/>
          <a:p>
            <a:pPr algn="ctr"/>
            <a:r>
              <a:rPr lang="en-GB" altLang="en-US" sz="4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Give It Time </a:t>
            </a:r>
            <a:endParaRPr lang="en-GB" altLang="en-US" sz="4000" dirty="0">
              <a:solidFill>
                <a:srgbClr val="FF0000"/>
              </a:solidFill>
              <a:latin typeface="Calibri" panose="020F0502020204030204" pitchFamily="34" charset="0"/>
              <a:cs typeface="Calibri" panose="020F0502020204030204" pitchFamily="34" charset="0"/>
            </a:endParaRPr>
          </a:p>
        </p:txBody>
      </p:sp>
      <p:sp>
        <p:nvSpPr>
          <p:cNvPr id="56323" name="TextBox 7"/>
          <p:cNvSpPr txBox="1">
            <a:spLocks noChangeArrowheads="1"/>
          </p:cNvSpPr>
          <p:nvPr/>
        </p:nvSpPr>
        <p:spPr bwMode="auto">
          <a:xfrm>
            <a:off x="250825" y="188913"/>
            <a:ext cx="1643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sp>
        <p:nvSpPr>
          <p:cNvPr id="56324" name="Text Box 8"/>
          <p:cNvSpPr txBox="1">
            <a:spLocks noChangeArrowheads="1"/>
          </p:cNvSpPr>
          <p:nvPr/>
        </p:nvSpPr>
        <p:spPr bwMode="auto">
          <a:xfrm>
            <a:off x="395536" y="1273622"/>
            <a:ext cx="7634115" cy="464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en-US" sz="2000" dirty="0"/>
              <a:t>Processing in two languages—or even one—takes time if we want genuine comprehension to take place. </a:t>
            </a:r>
          </a:p>
          <a:p>
            <a:r>
              <a:rPr lang="en-US" sz="2000" b="1" dirty="0"/>
              <a:t>Consider: </a:t>
            </a:r>
          </a:p>
          <a:p>
            <a:pPr lvl="1"/>
            <a:r>
              <a:rPr lang="en-US" sz="2000" b="1" dirty="0"/>
              <a:t>Wait time</a:t>
            </a:r>
            <a:r>
              <a:rPr lang="en-US" sz="2000" dirty="0"/>
              <a:t>: more than three minutes of processing time before answering or beginning an assignment decreases fear and increases engagement.</a:t>
            </a:r>
          </a:p>
          <a:p>
            <a:pPr lvl="1"/>
            <a:r>
              <a:rPr lang="en-US" sz="2000" b="1" dirty="0"/>
              <a:t>Extra work time</a:t>
            </a:r>
            <a:r>
              <a:rPr lang="en-US" sz="2000" dirty="0"/>
              <a:t>: extra time is what many students need in order to access their first-language knowledge and express themselves fully.</a:t>
            </a:r>
          </a:p>
          <a:p>
            <a:pPr lvl="1"/>
            <a:r>
              <a:rPr lang="en-US" sz="2000" b="1" dirty="0"/>
              <a:t>Scaffolding time</a:t>
            </a:r>
            <a:r>
              <a:rPr lang="en-US" sz="2000" dirty="0"/>
              <a:t>: The more complex the content, the more scaffolding time is needed to fill foundational knowledge gaps. Build extra time into lessons to make sure all students have the prerequisite comprehension for completing tasks to achieve maximum learning.</a:t>
            </a:r>
          </a:p>
        </p:txBody>
      </p:sp>
      <p:pic>
        <p:nvPicPr>
          <p:cNvPr id="2" name="Picture 1"/>
          <p:cNvPicPr>
            <a:picLocks noChangeAspect="1"/>
          </p:cNvPicPr>
          <p:nvPr/>
        </p:nvPicPr>
        <p:blipFill>
          <a:blip r:embed="rId3"/>
          <a:stretch>
            <a:fillRect/>
          </a:stretch>
        </p:blipFill>
        <p:spPr>
          <a:xfrm>
            <a:off x="7236296" y="5586197"/>
            <a:ext cx="1907704" cy="1271802"/>
          </a:xfrm>
          <a:prstGeom prst="rect">
            <a:avLst/>
          </a:prstGeom>
          <a:ln>
            <a:solidFill>
              <a:srgbClr val="FF0000"/>
            </a:solidFill>
          </a:ln>
        </p:spPr>
      </p:pic>
    </p:spTree>
    <p:extLst>
      <p:ext uri="{BB962C8B-B14F-4D97-AF65-F5344CB8AC3E}">
        <p14:creationId xmlns:p14="http://schemas.microsoft.com/office/powerpoint/2010/main" val="16482946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p:cNvSpPr>
          <p:nvPr>
            <p:ph type="title"/>
          </p:nvPr>
        </p:nvSpPr>
        <p:spPr>
          <a:xfrm>
            <a:off x="700910" y="598165"/>
            <a:ext cx="7023366" cy="652934"/>
          </a:xfrm>
        </p:spPr>
        <p:txBody>
          <a:bodyPr>
            <a:noAutofit/>
          </a:bodyPr>
          <a:lstStyle/>
          <a:p>
            <a:pPr algn="ctr"/>
            <a:r>
              <a:rPr lang="en-GB" altLang="en-US" sz="4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Assess Regularly to Inform Student Learning</a:t>
            </a:r>
            <a:r>
              <a:rPr lang="en-GB" altLang="en-US" sz="4000" b="1" dirty="0">
                <a:solidFill>
                  <a:srgbClr val="FF0000"/>
                </a:solidFill>
                <a:effectLst>
                  <a:outerShdw blurRad="38100" dist="38100" dir="2700000" algn="tl">
                    <a:srgbClr val="000000">
                      <a:alpha val="43137"/>
                    </a:srgbClr>
                  </a:outerShdw>
                </a:effectLst>
              </a:rPr>
              <a:t> </a:t>
            </a:r>
            <a:endParaRPr lang="en-GB" altLang="en-US" sz="4000" dirty="0">
              <a:solidFill>
                <a:srgbClr val="FF0000"/>
              </a:solidFill>
            </a:endParaRPr>
          </a:p>
        </p:txBody>
      </p:sp>
      <p:sp>
        <p:nvSpPr>
          <p:cNvPr id="56323" name="TextBox 7"/>
          <p:cNvSpPr txBox="1">
            <a:spLocks noChangeArrowheads="1"/>
          </p:cNvSpPr>
          <p:nvPr/>
        </p:nvSpPr>
        <p:spPr bwMode="auto">
          <a:xfrm>
            <a:off x="250825" y="188913"/>
            <a:ext cx="1643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sp>
        <p:nvSpPr>
          <p:cNvPr id="56324" name="Text Box 8"/>
          <p:cNvSpPr txBox="1">
            <a:spLocks noChangeArrowheads="1"/>
          </p:cNvSpPr>
          <p:nvPr/>
        </p:nvSpPr>
        <p:spPr bwMode="auto">
          <a:xfrm>
            <a:off x="395536" y="1681638"/>
            <a:ext cx="7634115"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en-US" sz="2000" dirty="0"/>
              <a:t>Assessment is an essential tool for reflective teachers. It allows us to take a student’s particular needs into account at the planning stage, ensuring for an effective delivery of the lesson objective.</a:t>
            </a:r>
          </a:p>
          <a:p>
            <a:pPr>
              <a:buNone/>
            </a:pPr>
            <a:r>
              <a:rPr lang="en-US" sz="2000" dirty="0"/>
              <a:t>Effective (but quick) assessment tools:</a:t>
            </a:r>
          </a:p>
          <a:p>
            <a:pPr lvl="0"/>
            <a:r>
              <a:rPr lang="en-US" sz="2000" b="1" dirty="0">
                <a:solidFill>
                  <a:srgbClr val="FF0000"/>
                </a:solidFill>
              </a:rPr>
              <a:t>Thumbs up </a:t>
            </a:r>
            <a:r>
              <a:rPr lang="en-US" sz="2000" b="1" dirty="0"/>
              <a:t>- </a:t>
            </a:r>
            <a:r>
              <a:rPr lang="en-US" sz="2000" dirty="0"/>
              <a:t>ask your students to give a thumbs, thumbs horizontal, or thumbs down. This gives clear visual feedback to help you determine next steps. </a:t>
            </a:r>
          </a:p>
          <a:p>
            <a:pPr lvl="0"/>
            <a:r>
              <a:rPr lang="en-US" sz="2000" b="1" dirty="0">
                <a:solidFill>
                  <a:srgbClr val="FF0000"/>
                </a:solidFill>
              </a:rPr>
              <a:t>Illustrate it</a:t>
            </a:r>
            <a:r>
              <a:rPr lang="en-US" sz="2000" dirty="0">
                <a:solidFill>
                  <a:srgbClr val="FF0000"/>
                </a:solidFill>
              </a:rPr>
              <a:t> </a:t>
            </a:r>
            <a:r>
              <a:rPr lang="en-US" sz="2000" dirty="0"/>
              <a:t>– have students illustrate new vocabulary words.  It will give you an opportunity to assess their conceptual understanding.</a:t>
            </a:r>
          </a:p>
          <a:p>
            <a:pPr lvl="0"/>
            <a:r>
              <a:rPr lang="en-US" sz="2000" b="1" dirty="0">
                <a:solidFill>
                  <a:srgbClr val="FF0000"/>
                </a:solidFill>
              </a:rPr>
              <a:t>Explain it</a:t>
            </a:r>
            <a:r>
              <a:rPr lang="en-US" sz="2000" dirty="0">
                <a:solidFill>
                  <a:srgbClr val="FF0000"/>
                </a:solidFill>
              </a:rPr>
              <a:t> </a:t>
            </a:r>
            <a:r>
              <a:rPr lang="en-US" sz="2000" dirty="0"/>
              <a:t>– have the students reteach the concept to the class.  The process of trying to express their understanding of the material reinforces their understanding of it. It also affords you a valuable opportunity to assess the success or otherwise of your lesson.</a:t>
            </a:r>
          </a:p>
        </p:txBody>
      </p:sp>
      <p:pic>
        <p:nvPicPr>
          <p:cNvPr id="3" name="Picture 2"/>
          <p:cNvPicPr>
            <a:picLocks noChangeAspect="1"/>
          </p:cNvPicPr>
          <p:nvPr/>
        </p:nvPicPr>
        <p:blipFill>
          <a:blip r:embed="rId3"/>
          <a:stretch>
            <a:fillRect/>
          </a:stretch>
        </p:blipFill>
        <p:spPr>
          <a:xfrm>
            <a:off x="7308304" y="5625321"/>
            <a:ext cx="1729459" cy="1152973"/>
          </a:xfrm>
          <a:prstGeom prst="rect">
            <a:avLst/>
          </a:prstGeom>
          <a:ln>
            <a:solidFill>
              <a:srgbClr val="FF0000"/>
            </a:solidFill>
          </a:ln>
        </p:spPr>
      </p:pic>
    </p:spTree>
    <p:extLst>
      <p:ext uri="{BB962C8B-B14F-4D97-AF65-F5344CB8AC3E}">
        <p14:creationId xmlns:p14="http://schemas.microsoft.com/office/powerpoint/2010/main" val="25793504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p:cNvSpPr>
          <p:nvPr>
            <p:ph type="title"/>
          </p:nvPr>
        </p:nvSpPr>
        <p:spPr>
          <a:xfrm>
            <a:off x="700910" y="598165"/>
            <a:ext cx="7023366" cy="652934"/>
          </a:xfrm>
        </p:spPr>
        <p:txBody>
          <a:bodyPr>
            <a:noAutofit/>
          </a:bodyPr>
          <a:lstStyle/>
          <a:p>
            <a:pPr algn="ctr"/>
            <a:r>
              <a:rPr lang="en-GB" altLang="en-US" sz="40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Late Breaking …</a:t>
            </a:r>
            <a:endParaRPr lang="en-GB" altLang="en-US" sz="4000" dirty="0">
              <a:solidFill>
                <a:srgbClr val="FF0000"/>
              </a:solidFill>
            </a:endParaRPr>
          </a:p>
        </p:txBody>
      </p:sp>
      <p:sp>
        <p:nvSpPr>
          <p:cNvPr id="56323" name="TextBox 7"/>
          <p:cNvSpPr txBox="1">
            <a:spLocks noChangeArrowheads="1"/>
          </p:cNvSpPr>
          <p:nvPr/>
        </p:nvSpPr>
        <p:spPr bwMode="auto">
          <a:xfrm>
            <a:off x="250825" y="188913"/>
            <a:ext cx="1643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sp>
        <p:nvSpPr>
          <p:cNvPr id="56324" name="Text Box 8"/>
          <p:cNvSpPr txBox="1">
            <a:spLocks noChangeArrowheads="1"/>
          </p:cNvSpPr>
          <p:nvPr/>
        </p:nvSpPr>
        <p:spPr bwMode="auto">
          <a:xfrm>
            <a:off x="395536" y="1681638"/>
            <a:ext cx="8280920" cy="491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n-US" dirty="0" smtClean="0"/>
              <a:t>ELL  Excellence Everyday:  Strategies to Empower ELLs in the Classroom</a:t>
            </a:r>
          </a:p>
          <a:p>
            <a:pPr algn="ctr">
              <a:buNone/>
            </a:pPr>
            <a:r>
              <a:rPr lang="en-US" sz="2000" dirty="0" smtClean="0"/>
              <a:t>March 6 – Saskatoon </a:t>
            </a:r>
          </a:p>
          <a:p>
            <a:pPr algn="ctr">
              <a:buNone/>
            </a:pPr>
            <a:r>
              <a:rPr lang="en-US" sz="2000" dirty="0" smtClean="0"/>
              <a:t>Tonya Ward Singer </a:t>
            </a:r>
          </a:p>
          <a:p>
            <a:pPr>
              <a:buNone/>
            </a:pPr>
            <a:r>
              <a:rPr lang="en-US" sz="2800" b="1" dirty="0" smtClean="0">
                <a:solidFill>
                  <a:srgbClr val="FF0000"/>
                </a:solidFill>
              </a:rPr>
              <a:t>Strategies for Classroom Conversations: </a:t>
            </a:r>
          </a:p>
          <a:p>
            <a:pPr marL="1200150" lvl="1" indent="-457200">
              <a:buFont typeface="Arial" panose="020B0604020202020204" pitchFamily="34" charset="0"/>
              <a:buChar char="•"/>
            </a:pPr>
            <a:r>
              <a:rPr lang="en-US" sz="2400" dirty="0" smtClean="0"/>
              <a:t>Whole Group </a:t>
            </a:r>
          </a:p>
          <a:p>
            <a:pPr marL="1200150" lvl="1" indent="-457200">
              <a:buFont typeface="Arial" panose="020B0604020202020204" pitchFamily="34" charset="0"/>
              <a:buChar char="•"/>
            </a:pPr>
            <a:r>
              <a:rPr lang="en-US" sz="2400" dirty="0" smtClean="0"/>
              <a:t>Partners </a:t>
            </a:r>
          </a:p>
          <a:p>
            <a:pPr marL="1200150" lvl="1" indent="-457200">
              <a:buFont typeface="Arial" panose="020B0604020202020204" pitchFamily="34" charset="0"/>
              <a:buChar char="•"/>
            </a:pPr>
            <a:r>
              <a:rPr lang="en-US" sz="2400" dirty="0" smtClean="0"/>
              <a:t>Table Groups </a:t>
            </a:r>
          </a:p>
          <a:p>
            <a:pPr marL="1200150" lvl="1" indent="-457200">
              <a:buFont typeface="Arial" panose="020B0604020202020204" pitchFamily="34" charset="0"/>
              <a:buChar char="•"/>
            </a:pPr>
            <a:r>
              <a:rPr lang="en-US" sz="2400" dirty="0" smtClean="0"/>
              <a:t>Up and Moving </a:t>
            </a:r>
          </a:p>
          <a:p>
            <a:pPr marL="342900" indent="-342900"/>
            <a:endParaRPr lang="en-US" sz="2000" dirty="0" smtClean="0"/>
          </a:p>
          <a:p>
            <a:pPr>
              <a:buNone/>
            </a:pPr>
            <a:endParaRPr lang="en-US" sz="2000" dirty="0"/>
          </a:p>
        </p:txBody>
      </p:sp>
      <p:pic>
        <p:nvPicPr>
          <p:cNvPr id="2" name="Picture 1"/>
          <p:cNvPicPr>
            <a:picLocks noChangeAspect="1"/>
          </p:cNvPicPr>
          <p:nvPr/>
        </p:nvPicPr>
        <p:blipFill>
          <a:blip r:embed="rId3"/>
          <a:stretch>
            <a:fillRect/>
          </a:stretch>
        </p:blipFill>
        <p:spPr>
          <a:xfrm>
            <a:off x="6084168" y="4137162"/>
            <a:ext cx="2752693" cy="2175402"/>
          </a:xfrm>
          <a:prstGeom prst="roundRect">
            <a:avLst>
              <a:gd name="adj" fmla="val 8594"/>
            </a:avLst>
          </a:prstGeom>
          <a:solidFill>
            <a:srgbClr val="FFFFFF">
              <a:shade val="85000"/>
            </a:srgbClr>
          </a:solidFill>
          <a:ln>
            <a:solidFill>
              <a:srgbClr val="FF0000"/>
            </a:solidFill>
          </a:ln>
          <a:effectLst>
            <a:reflection blurRad="12700" stA="38000" endPos="28000" dist="5000" dir="5400000" sy="-100000" algn="bl" rotWithShape="0"/>
          </a:effectLst>
        </p:spPr>
      </p:pic>
    </p:spTree>
    <p:extLst>
      <p:ext uri="{BB962C8B-B14F-4D97-AF65-F5344CB8AC3E}">
        <p14:creationId xmlns:p14="http://schemas.microsoft.com/office/powerpoint/2010/main" val="40118096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http://www.virtualedgeinstitute.com/images/default-source/default-album/top-five.jpg?sfvrsn=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32337">
            <a:off x="7138864" y="1533859"/>
            <a:ext cx="1865562" cy="93507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49" name="Picture 1" descr="http://www.virtualedgeinstitute.com/images/default-source/default-album/top-five.jpg?sfvrsn=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59594">
            <a:off x="96686" y="1513132"/>
            <a:ext cx="1865562" cy="93507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p:nvPr/>
        </p:nvSpPr>
        <p:spPr>
          <a:xfrm>
            <a:off x="1367644" y="2274838"/>
            <a:ext cx="6408712" cy="2677656"/>
          </a:xfrm>
          <a:prstGeom prst="rect">
            <a:avLst/>
          </a:prstGeom>
        </p:spPr>
        <p:txBody>
          <a:bodyPr wrap="square">
            <a:spAutoFit/>
          </a:bodyPr>
          <a:lstStyle/>
          <a:p>
            <a:r>
              <a:rPr lang="en-US" sz="2400" dirty="0"/>
              <a:t>Look through the EAL Toolkit of EAL teaching best practices and choose the </a:t>
            </a:r>
            <a:r>
              <a:rPr lang="en-US" sz="2400" b="1" dirty="0">
                <a:solidFill>
                  <a:srgbClr val="FF0000"/>
                </a:solidFill>
              </a:rPr>
              <a:t>five </a:t>
            </a:r>
            <a:r>
              <a:rPr lang="en-US" sz="2400" dirty="0"/>
              <a:t>that you think would be a really good fit for your school. In the space under each choice, indicate </a:t>
            </a:r>
            <a:r>
              <a:rPr lang="en-US" sz="2400" b="1" dirty="0">
                <a:solidFill>
                  <a:srgbClr val="FF0000"/>
                </a:solidFill>
              </a:rPr>
              <a:t>why</a:t>
            </a:r>
            <a:r>
              <a:rPr lang="en-US" sz="2400" dirty="0"/>
              <a:t> you feel that tip is important and </a:t>
            </a:r>
            <a:r>
              <a:rPr lang="en-US" sz="2400" b="1" dirty="0">
                <a:solidFill>
                  <a:srgbClr val="FF0000"/>
                </a:solidFill>
              </a:rPr>
              <a:t>how</a:t>
            </a:r>
            <a:r>
              <a:rPr lang="en-US" sz="2400" dirty="0"/>
              <a:t> you are/plan on implementing it in your school. </a:t>
            </a:r>
          </a:p>
        </p:txBody>
      </p:sp>
      <p:sp>
        <p:nvSpPr>
          <p:cNvPr id="8" name="Rectangle 7"/>
          <p:cNvSpPr/>
          <p:nvPr/>
        </p:nvSpPr>
        <p:spPr>
          <a:xfrm>
            <a:off x="1435565" y="5705555"/>
            <a:ext cx="6272871" cy="979820"/>
          </a:xfrm>
          <a:prstGeom prst="rect">
            <a:avLst/>
          </a:prstGeom>
        </p:spPr>
        <p:txBody>
          <a:bodyPr wrap="none">
            <a:spAutoFit/>
          </a:bodyPr>
          <a:lstStyle/>
          <a:p>
            <a:pPr algn="ctr">
              <a:lnSpc>
                <a:spcPct val="110000"/>
              </a:lnSpc>
              <a:spcAft>
                <a:spcPts val="600"/>
              </a:spcAft>
            </a:pPr>
            <a:r>
              <a:rPr lang="en-US" sz="5400" b="1" dirty="0">
                <a:ln w="9525" cap="rnd" cmpd="sng" algn="ctr">
                  <a:solidFill>
                    <a:srgbClr val="000000"/>
                  </a:solidFill>
                  <a:prstDash val="solid"/>
                  <a:bevel/>
                </a:ln>
                <a:solidFill>
                  <a:srgbClr val="FF0000"/>
                </a:solidFill>
                <a:effectLst>
                  <a:reflection blurRad="6350" stA="55000" endA="300" endPos="45500" dir="5400000" sy="-100000" algn="bl"/>
                </a:effectLst>
                <a:latin typeface="Lucida Calligraphy" panose="03010101010101010101" pitchFamily="66" charset="0"/>
                <a:ea typeface="Times New Roman" panose="02020603050405020304" pitchFamily="18" charset="0"/>
                <a:cs typeface="Times New Roman" panose="02020603050405020304" pitchFamily="18" charset="0"/>
              </a:rPr>
              <a:t>Why? and How?</a:t>
            </a:r>
            <a:endParaRPr lang="en-US" sz="20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9" name="Rectangle 8"/>
          <p:cNvSpPr/>
          <p:nvPr/>
        </p:nvSpPr>
        <p:spPr>
          <a:xfrm>
            <a:off x="2022263" y="332656"/>
            <a:ext cx="5099474" cy="923330"/>
          </a:xfrm>
          <a:prstGeom prst="rect">
            <a:avLst/>
          </a:prstGeom>
        </p:spPr>
        <p:txBody>
          <a:bodyPr wrap="none">
            <a:spAutoFit/>
          </a:bodyPr>
          <a:lstStyle/>
          <a:p>
            <a:pPr algn="ctr"/>
            <a:r>
              <a:rPr lang="en-US" sz="5400" b="1" spc="-50" dirty="0">
                <a:ln w="9525" cap="rnd" cmpd="sng" algn="ctr">
                  <a:solidFill>
                    <a:srgbClr val="000000"/>
                  </a:solidFill>
                  <a:prstDash val="solid"/>
                  <a:bevel/>
                </a:ln>
                <a:solidFill>
                  <a:srgbClr val="FF0000"/>
                </a:solidFill>
                <a:effectLst>
                  <a:reflection blurRad="6350" stA="55000" endA="300" endPos="45500" dir="5400000" sy="-100000" algn="bl"/>
                </a:effectLst>
                <a:latin typeface="Lucida Calligraphy" panose="03010101010101010101" pitchFamily="66" charset="0"/>
                <a:ea typeface="Times New Roman" panose="02020603050405020304" pitchFamily="18" charset="0"/>
                <a:cs typeface="Times New Roman" panose="02020603050405020304" pitchFamily="18" charset="0"/>
              </a:rPr>
              <a:t>My Top Five </a:t>
            </a:r>
            <a:endParaRPr lang="en-US" sz="5400" spc="-50" dirty="0">
              <a:solidFill>
                <a:srgbClr val="D34817"/>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67676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sh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4901" y="-514423"/>
            <a:ext cx="4474197" cy="44741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83098" y="3067147"/>
            <a:ext cx="6408712" cy="3785652"/>
          </a:xfrm>
          <a:prstGeom prst="rect">
            <a:avLst/>
          </a:prstGeom>
        </p:spPr>
        <p:txBody>
          <a:bodyPr wrap="square">
            <a:spAutoFit/>
          </a:bodyPr>
          <a:lstStyle/>
          <a:p>
            <a:r>
              <a:rPr lang="en-CA" sz="2400" b="1" dirty="0">
                <a:solidFill>
                  <a:srgbClr val="FF0000"/>
                </a:solidFill>
              </a:rPr>
              <a:t>Strategy:  Shoe Buddies:</a:t>
            </a:r>
            <a:r>
              <a:rPr lang="en-CA" sz="2400" dirty="0"/>
              <a:t> – find someone with shoes similar to yours.</a:t>
            </a:r>
            <a:r>
              <a:rPr lang="en-US" sz="2400" dirty="0"/>
              <a:t> Take a couple of minutes to discuss the </a:t>
            </a:r>
            <a:r>
              <a:rPr lang="en-US" sz="2400" b="1" dirty="0">
                <a:solidFill>
                  <a:srgbClr val="FF0000"/>
                </a:solidFill>
              </a:rPr>
              <a:t>how and why </a:t>
            </a:r>
            <a:r>
              <a:rPr lang="en-US" sz="2400" dirty="0"/>
              <a:t>of #1 on your list.</a:t>
            </a:r>
          </a:p>
          <a:p>
            <a:r>
              <a:rPr lang="en-US" sz="2400" dirty="0"/>
              <a:t> </a:t>
            </a:r>
          </a:p>
          <a:p>
            <a:r>
              <a:rPr lang="en-US" sz="2400" dirty="0"/>
              <a:t>On the signal, </a:t>
            </a:r>
            <a:r>
              <a:rPr lang="en-CA" sz="2400" dirty="0"/>
              <a:t>find a shoe buddy with shoes very unlike</a:t>
            </a:r>
            <a:r>
              <a:rPr lang="en-US" sz="2400" dirty="0"/>
              <a:t> </a:t>
            </a:r>
            <a:r>
              <a:rPr lang="en-CA" sz="2400" dirty="0"/>
              <a:t>yours</a:t>
            </a:r>
            <a:r>
              <a:rPr lang="en-US" sz="2400" dirty="0"/>
              <a:t> to discuss the next strategy on your list. </a:t>
            </a:r>
            <a:endParaRPr lang="en-CA" sz="2400" dirty="0"/>
          </a:p>
          <a:p>
            <a:endParaRPr lang="en-CA" sz="2400" dirty="0"/>
          </a:p>
          <a:p>
            <a:r>
              <a:rPr lang="en-CA" sz="2400" b="1" dirty="0">
                <a:solidFill>
                  <a:srgbClr val="FF0000"/>
                </a:solidFill>
              </a:rPr>
              <a:t>Strategy: Eye </a:t>
            </a:r>
            <a:r>
              <a:rPr lang="en-CA" sz="2400" b="1">
                <a:solidFill>
                  <a:srgbClr val="FF0000"/>
                </a:solidFill>
              </a:rPr>
              <a:t>Contact </a:t>
            </a:r>
            <a:endParaRPr lang="en-US" sz="2400" dirty="0"/>
          </a:p>
        </p:txBody>
      </p:sp>
    </p:spTree>
    <p:extLst>
      <p:ext uri="{BB962C8B-B14F-4D97-AF65-F5344CB8AC3E}">
        <p14:creationId xmlns:p14="http://schemas.microsoft.com/office/powerpoint/2010/main" val="2896183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1280" y="1268760"/>
            <a:ext cx="5541441" cy="2991347"/>
          </a:xfrm>
          <a:prstGeom prst="roundRect">
            <a:avLst>
              <a:gd name="adj" fmla="val 8594"/>
            </a:avLst>
          </a:prstGeom>
          <a:solidFill>
            <a:srgbClr val="FFFFFF">
              <a:shade val="85000"/>
            </a:srgbClr>
          </a:solidFill>
          <a:ln>
            <a:solidFill>
              <a:srgbClr val="FF0000"/>
            </a:solidFill>
          </a:ln>
          <a:effectLst>
            <a:reflection blurRad="12700" stA="38000" endPos="28000" dist="5000" dir="5400000" sy="-100000" algn="bl" rotWithShape="0"/>
          </a:effectLst>
        </p:spPr>
      </p:pic>
      <p:sp>
        <p:nvSpPr>
          <p:cNvPr id="3" name="Rectangle 2"/>
          <p:cNvSpPr/>
          <p:nvPr/>
        </p:nvSpPr>
        <p:spPr>
          <a:xfrm>
            <a:off x="1547664" y="5301208"/>
            <a:ext cx="6408712" cy="1077218"/>
          </a:xfrm>
          <a:prstGeom prst="rect">
            <a:avLst/>
          </a:prstGeom>
        </p:spPr>
        <p:txBody>
          <a:bodyPr wrap="square">
            <a:spAutoFit/>
          </a:bodyPr>
          <a:lstStyle/>
          <a:p>
            <a:pPr algn="ctr"/>
            <a:r>
              <a:rPr lang="en-US" sz="2400" dirty="0"/>
              <a:t>If you would like the presentation to share with your staff, please let me know </a:t>
            </a:r>
            <a:r>
              <a:rPr lang="en-US" sz="4000" b="1" dirty="0">
                <a:solidFill>
                  <a:srgbClr val="FF0000"/>
                </a:solidFill>
                <a:sym typeface="Wingdings" panose="05000000000000000000" pitchFamily="2" charset="2"/>
              </a:rPr>
              <a:t> </a:t>
            </a:r>
            <a:endParaRPr lang="en-US" sz="4000" b="1" dirty="0">
              <a:solidFill>
                <a:srgbClr val="FF0000"/>
              </a:solidFill>
            </a:endParaRPr>
          </a:p>
        </p:txBody>
      </p:sp>
    </p:spTree>
    <p:extLst>
      <p:ext uri="{BB962C8B-B14F-4D97-AF65-F5344CB8AC3E}">
        <p14:creationId xmlns:p14="http://schemas.microsoft.com/office/powerpoint/2010/main" val="3602170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p:cNvSpPr txBox="1">
            <a:spLocks noChangeArrowheads="1"/>
          </p:cNvSpPr>
          <p:nvPr/>
        </p:nvSpPr>
        <p:spPr bwMode="auto">
          <a:xfrm>
            <a:off x="607219" y="680463"/>
            <a:ext cx="7929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Images</a:t>
            </a:r>
            <a:endParaRPr lang="en-GB" altLang="en-US" sz="2400" b="1" dirty="0">
              <a:solidFill>
                <a:srgbClr val="FF0000"/>
              </a:solidFill>
              <a:effectLst>
                <a:outerShdw blurRad="38100" dist="38100" dir="2700000" algn="tl">
                  <a:srgbClr val="000000">
                    <a:alpha val="43137"/>
                  </a:srgbClr>
                </a:outerShdw>
              </a:effectLst>
            </a:endParaRPr>
          </a:p>
        </p:txBody>
      </p:sp>
      <p:sp>
        <p:nvSpPr>
          <p:cNvPr id="7171" name="TextBox 6"/>
          <p:cNvSpPr txBox="1">
            <a:spLocks noChangeArrowheads="1"/>
          </p:cNvSpPr>
          <p:nvPr/>
        </p:nvSpPr>
        <p:spPr bwMode="auto">
          <a:xfrm>
            <a:off x="4860032" y="1686287"/>
            <a:ext cx="385851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FF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Supplement writing on PowerPoint, SMART Board, worksheets etc. with images.</a:t>
            </a:r>
          </a:p>
          <a:p>
            <a:pPr eaLnBrk="1" hangingPunct="1">
              <a:spcBef>
                <a:spcPct val="0"/>
              </a:spcBef>
              <a:buFontTx/>
              <a:buNone/>
            </a:pPr>
            <a:endParaRPr lang="en-GB" altLang="en-US" sz="2000" dirty="0"/>
          </a:p>
          <a:p>
            <a:pPr eaLnBrk="1" hangingPunct="1">
              <a:spcBef>
                <a:spcPct val="0"/>
              </a:spcBef>
              <a:buFontTx/>
              <a:buNone/>
            </a:pPr>
            <a:r>
              <a:rPr lang="en-GB" altLang="en-US" sz="2000" dirty="0"/>
              <a:t>Google images provides a quick and easy means to find suitable pictures.</a:t>
            </a:r>
          </a:p>
        </p:txBody>
      </p:sp>
      <p:sp>
        <p:nvSpPr>
          <p:cNvPr id="7172"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7173"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5" name="Picture 4"/>
          <p:cNvPicPr>
            <a:picLocks noChangeAspect="1"/>
          </p:cNvPicPr>
          <p:nvPr/>
        </p:nvPicPr>
        <p:blipFill>
          <a:blip r:embed="rId3"/>
          <a:stretch>
            <a:fillRect/>
          </a:stretch>
        </p:blipFill>
        <p:spPr>
          <a:xfrm>
            <a:off x="825387" y="1510354"/>
            <a:ext cx="2767012" cy="2073508"/>
          </a:xfrm>
          <a:prstGeom prst="rect">
            <a:avLst/>
          </a:prstGeom>
          <a:ln>
            <a:solidFill>
              <a:srgbClr val="FF0000"/>
            </a:solidFill>
          </a:ln>
        </p:spPr>
      </p:pic>
      <p:pic>
        <p:nvPicPr>
          <p:cNvPr id="6" name="Picture 5"/>
          <p:cNvPicPr>
            <a:picLocks noChangeAspect="1"/>
          </p:cNvPicPr>
          <p:nvPr/>
        </p:nvPicPr>
        <p:blipFill>
          <a:blip r:embed="rId4"/>
          <a:stretch>
            <a:fillRect/>
          </a:stretch>
        </p:blipFill>
        <p:spPr>
          <a:xfrm>
            <a:off x="5395367" y="4648895"/>
            <a:ext cx="2787848" cy="1861442"/>
          </a:xfrm>
          <a:prstGeom prst="rect">
            <a:avLst/>
          </a:prstGeom>
          <a:ln>
            <a:solidFill>
              <a:srgbClr val="FF0000"/>
            </a:solidFill>
          </a:ln>
        </p:spPr>
      </p:pic>
      <p:pic>
        <p:nvPicPr>
          <p:cNvPr id="7" name="Picture 6"/>
          <p:cNvPicPr>
            <a:picLocks noChangeAspect="1"/>
          </p:cNvPicPr>
          <p:nvPr/>
        </p:nvPicPr>
        <p:blipFill>
          <a:blip r:embed="rId5"/>
          <a:stretch>
            <a:fillRect/>
          </a:stretch>
        </p:blipFill>
        <p:spPr>
          <a:xfrm>
            <a:off x="1037431" y="4278580"/>
            <a:ext cx="3628256" cy="2267660"/>
          </a:xfrm>
          <a:prstGeom prst="rect">
            <a:avLst/>
          </a:prstGeom>
          <a:ln>
            <a:solidFill>
              <a:srgbClr val="FF0000"/>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p:cNvSpPr txBox="1">
            <a:spLocks noChangeArrowheads="1"/>
          </p:cNvSpPr>
          <p:nvPr/>
        </p:nvSpPr>
        <p:spPr bwMode="auto">
          <a:xfrm>
            <a:off x="607219" y="680463"/>
            <a:ext cx="7929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Establish Routines </a:t>
            </a:r>
            <a:endParaRPr lang="en-GB" altLang="en-US" sz="2400" b="1" dirty="0">
              <a:solidFill>
                <a:srgbClr val="FF0000"/>
              </a:solidFill>
              <a:effectLst>
                <a:outerShdw blurRad="38100" dist="38100" dir="2700000" algn="tl">
                  <a:srgbClr val="000000">
                    <a:alpha val="43137"/>
                  </a:srgbClr>
                </a:outerShdw>
              </a:effectLst>
            </a:endParaRPr>
          </a:p>
        </p:txBody>
      </p:sp>
      <p:sp>
        <p:nvSpPr>
          <p:cNvPr id="7171" name="TextBox 6"/>
          <p:cNvSpPr txBox="1">
            <a:spLocks noChangeArrowheads="1"/>
          </p:cNvSpPr>
          <p:nvPr/>
        </p:nvSpPr>
        <p:spPr bwMode="auto">
          <a:xfrm>
            <a:off x="850902" y="1628800"/>
            <a:ext cx="385851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FF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en-US" sz="2400" dirty="0"/>
              <a:t>Establishing a routine is a best practice because having a familiar, set pattern of behavioral expectations eliminates the need for the brain to worry about what to do next and allows it to focus on learning content.</a:t>
            </a:r>
            <a:endParaRPr lang="en-US" dirty="0"/>
          </a:p>
        </p:txBody>
      </p:sp>
      <p:sp>
        <p:nvSpPr>
          <p:cNvPr id="7172"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7173"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sp>
        <p:nvSpPr>
          <p:cNvPr id="3" name="TextBox 2"/>
          <p:cNvSpPr txBox="1"/>
          <p:nvPr/>
        </p:nvSpPr>
        <p:spPr>
          <a:xfrm>
            <a:off x="850902" y="4916100"/>
            <a:ext cx="3803029" cy="1569660"/>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Ensure that you make use of:</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Classroom routines </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Graphic organizers </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Oral routines </a:t>
            </a:r>
          </a:p>
        </p:txBody>
      </p:sp>
      <p:pic>
        <p:nvPicPr>
          <p:cNvPr id="1026" name="Picture 2" descr="Image result for routin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2282" y="1916832"/>
            <a:ext cx="3647455" cy="9384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5796136" y="3367937"/>
            <a:ext cx="2398139" cy="2398139"/>
          </a:xfrm>
          <a:prstGeom prst="rect">
            <a:avLst/>
          </a:prstGeom>
          <a:ln>
            <a:solidFill>
              <a:srgbClr val="FF0000"/>
            </a:solidFill>
          </a:ln>
        </p:spPr>
      </p:pic>
    </p:spTree>
    <p:extLst>
      <p:ext uri="{BB962C8B-B14F-4D97-AF65-F5344CB8AC3E}">
        <p14:creationId xmlns:p14="http://schemas.microsoft.com/office/powerpoint/2010/main" val="2432423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3"/>
          <p:cNvSpPr txBox="1">
            <a:spLocks noChangeArrowheads="1"/>
          </p:cNvSpPr>
          <p:nvPr/>
        </p:nvSpPr>
        <p:spPr bwMode="auto">
          <a:xfrm>
            <a:off x="821531" y="582613"/>
            <a:ext cx="7929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Sentence Starters</a:t>
            </a:r>
          </a:p>
        </p:txBody>
      </p:sp>
      <p:sp>
        <p:nvSpPr>
          <p:cNvPr id="8195" name="TextBox 6"/>
          <p:cNvSpPr txBox="1">
            <a:spLocks noChangeArrowheads="1"/>
          </p:cNvSpPr>
          <p:nvPr/>
        </p:nvSpPr>
        <p:spPr bwMode="auto">
          <a:xfrm>
            <a:off x="4535488" y="1548075"/>
            <a:ext cx="3929062"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folHlink"/>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Provide sentence starters (also a good way to get everybody down to writing).</a:t>
            </a:r>
          </a:p>
          <a:p>
            <a:pPr eaLnBrk="1" hangingPunct="1">
              <a:spcBef>
                <a:spcPct val="0"/>
              </a:spcBef>
              <a:buFontTx/>
              <a:buNone/>
            </a:pPr>
            <a:endParaRPr lang="en-GB" altLang="en-US" sz="2000" dirty="0"/>
          </a:p>
          <a:p>
            <a:pPr eaLnBrk="1" hangingPunct="1">
              <a:spcBef>
                <a:spcPct val="0"/>
              </a:spcBef>
              <a:buFontTx/>
              <a:buNone/>
            </a:pPr>
            <a:r>
              <a:rPr lang="en-GB" altLang="en-US" sz="2000" dirty="0"/>
              <a:t>E.g.</a:t>
            </a:r>
          </a:p>
          <a:p>
            <a:pPr eaLnBrk="1" hangingPunct="1">
              <a:spcBef>
                <a:spcPct val="0"/>
              </a:spcBef>
              <a:buFontTx/>
              <a:buNone/>
            </a:pPr>
            <a:endParaRPr lang="en-GB" altLang="en-US" sz="2000" dirty="0"/>
          </a:p>
          <a:p>
            <a:pPr marL="342900" indent="-342900">
              <a:spcBef>
                <a:spcPct val="0"/>
              </a:spcBef>
            </a:pPr>
            <a:r>
              <a:rPr lang="en-GB" altLang="en-US" sz="2000" dirty="0"/>
              <a:t>One side of the argument is...</a:t>
            </a:r>
          </a:p>
          <a:p>
            <a:pPr marL="342900" indent="-342900">
              <a:spcBef>
                <a:spcPct val="0"/>
              </a:spcBef>
            </a:pPr>
            <a:r>
              <a:rPr lang="en-GB" altLang="en-US" sz="2000" dirty="0"/>
              <a:t>Another side of the argument is...</a:t>
            </a:r>
          </a:p>
          <a:p>
            <a:pPr marL="342900" indent="-342900">
              <a:spcBef>
                <a:spcPct val="0"/>
              </a:spcBef>
            </a:pPr>
            <a:r>
              <a:rPr lang="en-GB" altLang="en-US" sz="2000" dirty="0"/>
              <a:t>Therefore my conclusion is...</a:t>
            </a:r>
          </a:p>
          <a:p>
            <a:pPr eaLnBrk="1" hangingPunct="1">
              <a:spcBef>
                <a:spcPct val="0"/>
              </a:spcBef>
              <a:buFontTx/>
              <a:buNone/>
            </a:pPr>
            <a:endParaRPr lang="en-GB" altLang="en-US" sz="2000" dirty="0"/>
          </a:p>
          <a:p>
            <a:pPr eaLnBrk="1" hangingPunct="1">
              <a:spcBef>
                <a:spcPct val="0"/>
              </a:spcBef>
              <a:buFontTx/>
              <a:buNone/>
            </a:pPr>
            <a:r>
              <a:rPr lang="en-GB" altLang="en-US" sz="2000" dirty="0"/>
              <a:t>In addition, sentence starters can be used to model academic language.</a:t>
            </a:r>
          </a:p>
        </p:txBody>
      </p:sp>
      <p:sp>
        <p:nvSpPr>
          <p:cNvPr id="8196"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8197"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3" name="Picture 2"/>
          <p:cNvPicPr>
            <a:picLocks noChangeAspect="1"/>
          </p:cNvPicPr>
          <p:nvPr/>
        </p:nvPicPr>
        <p:blipFill>
          <a:blip r:embed="rId3"/>
          <a:stretch>
            <a:fillRect/>
          </a:stretch>
        </p:blipFill>
        <p:spPr>
          <a:xfrm>
            <a:off x="1027167" y="2060848"/>
            <a:ext cx="2873896" cy="3721695"/>
          </a:xfrm>
          <a:prstGeom prst="rect">
            <a:avLst/>
          </a:prstGeom>
          <a:ln>
            <a:solidFill>
              <a:srgbClr val="FF0000"/>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3"/>
          <p:cNvSpPr txBox="1">
            <a:spLocks noChangeArrowheads="1"/>
          </p:cNvSpPr>
          <p:nvPr/>
        </p:nvSpPr>
        <p:spPr bwMode="auto">
          <a:xfrm>
            <a:off x="607219" y="509081"/>
            <a:ext cx="7929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rgbClr val="FF0000"/>
                </a:solidFill>
                <a:effectLst>
                  <a:outerShdw blurRad="38100" dist="38100" dir="2700000" algn="tl">
                    <a:srgbClr val="000000">
                      <a:alpha val="43137"/>
                    </a:srgbClr>
                  </a:outerShdw>
                </a:effectLst>
              </a:rPr>
              <a:t>Talk to support staff</a:t>
            </a:r>
          </a:p>
        </p:txBody>
      </p:sp>
      <p:sp>
        <p:nvSpPr>
          <p:cNvPr id="9219" name="TextBox 6"/>
          <p:cNvSpPr txBox="1">
            <a:spLocks noChangeArrowheads="1"/>
          </p:cNvSpPr>
          <p:nvPr/>
        </p:nvSpPr>
        <p:spPr bwMode="auto">
          <a:xfrm>
            <a:off x="4860032" y="2060848"/>
            <a:ext cx="4003675"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8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t>Find out what works with particular students by talking to the other people who work with them. </a:t>
            </a:r>
          </a:p>
          <a:p>
            <a:pPr eaLnBrk="1" hangingPunct="1">
              <a:spcBef>
                <a:spcPct val="0"/>
              </a:spcBef>
              <a:buFontTx/>
              <a:buNone/>
            </a:pPr>
            <a:endParaRPr lang="en-GB" altLang="en-US" sz="2000" dirty="0"/>
          </a:p>
          <a:p>
            <a:pPr eaLnBrk="1" hangingPunct="1">
              <a:spcBef>
                <a:spcPct val="0"/>
              </a:spcBef>
              <a:buFontTx/>
              <a:buNone/>
            </a:pPr>
            <a:r>
              <a:rPr lang="en-GB" altLang="en-US" sz="2000" dirty="0"/>
              <a:t>Discuss  future planning and how the support staff can work most effectively in your lessons.</a:t>
            </a:r>
          </a:p>
          <a:p>
            <a:pPr eaLnBrk="1" hangingPunct="1">
              <a:spcBef>
                <a:spcPct val="0"/>
              </a:spcBef>
              <a:buFontTx/>
              <a:buNone/>
            </a:pPr>
            <a:endParaRPr lang="en-GB" altLang="en-US" sz="2000" dirty="0"/>
          </a:p>
          <a:p>
            <a:pPr eaLnBrk="1" hangingPunct="1">
              <a:spcBef>
                <a:spcPct val="0"/>
              </a:spcBef>
              <a:buFontTx/>
              <a:buNone/>
            </a:pPr>
            <a:r>
              <a:rPr lang="en-GB" altLang="en-US" sz="2000" dirty="0"/>
              <a:t>Ask them to identify students’ strengths and weaknesses in learning EAL.</a:t>
            </a:r>
          </a:p>
        </p:txBody>
      </p:sp>
      <p:sp>
        <p:nvSpPr>
          <p:cNvPr id="9220" name="TextBox 7"/>
          <p:cNvSpPr txBox="1">
            <a:spLocks noChangeArrowheads="1"/>
          </p:cNvSpPr>
          <p:nvPr/>
        </p:nvSpPr>
        <p:spPr bwMode="auto">
          <a:xfrm>
            <a:off x="0" y="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9221" name="TextBox 7"/>
          <p:cNvSpPr txBox="1">
            <a:spLocks noChangeArrowheads="1"/>
          </p:cNvSpPr>
          <p:nvPr/>
        </p:nvSpPr>
        <p:spPr bwMode="auto">
          <a:xfrm>
            <a:off x="215900" y="215900"/>
            <a:ext cx="1643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hlinkClick r:id="rId2" action="ppaction://hlinksldjump"/>
              </a:rPr>
              <a:t>Back to start</a:t>
            </a:r>
            <a:endParaRPr lang="en-GB" altLang="en-US" sz="1800"/>
          </a:p>
        </p:txBody>
      </p:sp>
      <p:pic>
        <p:nvPicPr>
          <p:cNvPr id="3" name="Picture 2"/>
          <p:cNvPicPr>
            <a:picLocks noChangeAspect="1"/>
          </p:cNvPicPr>
          <p:nvPr/>
        </p:nvPicPr>
        <p:blipFill>
          <a:blip r:embed="rId3"/>
          <a:stretch>
            <a:fillRect/>
          </a:stretch>
        </p:blipFill>
        <p:spPr>
          <a:xfrm>
            <a:off x="607219" y="2802946"/>
            <a:ext cx="3613584" cy="2409056"/>
          </a:xfrm>
          <a:prstGeom prst="rect">
            <a:avLst/>
          </a:prstGeom>
          <a:ln>
            <a:solidFill>
              <a:srgbClr val="FF0000"/>
            </a:solidFill>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1384</TotalTime>
  <Words>3073</Words>
  <Application>Microsoft Office PowerPoint</Application>
  <PresentationFormat>On-screen Show (4:3)</PresentationFormat>
  <Paragraphs>441</Paragraphs>
  <Slides>56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Arial</vt:lpstr>
      <vt:lpstr>Calibri</vt:lpstr>
      <vt:lpstr>Century Gothic</vt:lpstr>
      <vt:lpstr>Lucida Calligraphy</vt:lpstr>
      <vt:lpstr>Times New Roman</vt:lpstr>
      <vt:lpstr>Trebuchet MS</vt:lpstr>
      <vt:lpstr>Wingdings</vt:lpstr>
      <vt:lpstr>Wingdings 3</vt:lpstr>
      <vt:lpstr>Ion</vt:lpstr>
      <vt:lpstr>The EAL Toolkit: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Vocabulary Sequence</vt:lpstr>
      <vt:lpstr>Barrier Games</vt:lpstr>
      <vt:lpstr>Starting Points</vt:lpstr>
      <vt:lpstr>Listening Assistance</vt:lpstr>
      <vt:lpstr>Drama</vt:lpstr>
      <vt:lpstr>Diagrams</vt:lpstr>
      <vt:lpstr>Word Relationships</vt:lpstr>
      <vt:lpstr>Model Writing</vt:lpstr>
      <vt:lpstr>Word Taxonomy</vt:lpstr>
      <vt:lpstr>DARTs</vt:lpstr>
      <vt:lpstr>Give It Time </vt:lpstr>
      <vt:lpstr>Assess Regularly to Inform Student Learning </vt:lpstr>
      <vt:lpstr>Late Breaking …</vt:lpstr>
      <vt:lpstr>PowerPoint Presentation</vt:lpstr>
      <vt:lpstr>PowerPoint Presentation</vt:lpstr>
      <vt:lpstr>PowerPoint Presentation</vt:lpstr>
    </vt:vector>
  </TitlesOfParts>
  <Company>Pimlico Academy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stmg02</dc:creator>
  <cp:lastModifiedBy>Amanda Larson</cp:lastModifiedBy>
  <cp:revision>84</cp:revision>
  <cp:lastPrinted>2018-03-01T19:21:26Z</cp:lastPrinted>
  <dcterms:created xsi:type="dcterms:W3CDTF">2009-11-30T16:19:34Z</dcterms:created>
  <dcterms:modified xsi:type="dcterms:W3CDTF">2018-11-15T18:41:24Z</dcterms:modified>
</cp:coreProperties>
</file>