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0" r:id="rId5"/>
    <p:sldId id="258"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104" d="100"/>
          <a:sy n="104" d="100"/>
        </p:scale>
        <p:origin x="14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2E500-6DB8-4653-8ABE-D60A5D289FC3}"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82A3-2556-4B28-AF23-E04747870D1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31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2E500-6DB8-4653-8ABE-D60A5D289FC3}"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82A3-2556-4B28-AF23-E04747870D1D}" type="slidenum">
              <a:rPr lang="en-US" smtClean="0"/>
              <a:t>‹#›</a:t>
            </a:fld>
            <a:endParaRPr lang="en-US"/>
          </a:p>
        </p:txBody>
      </p:sp>
    </p:spTree>
    <p:extLst>
      <p:ext uri="{BB962C8B-B14F-4D97-AF65-F5344CB8AC3E}">
        <p14:creationId xmlns:p14="http://schemas.microsoft.com/office/powerpoint/2010/main" val="207195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2E500-6DB8-4653-8ABE-D60A5D289FC3}"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82A3-2556-4B28-AF23-E04747870D1D}" type="slidenum">
              <a:rPr lang="en-US" smtClean="0"/>
              <a:t>‹#›</a:t>
            </a:fld>
            <a:endParaRPr lang="en-US"/>
          </a:p>
        </p:txBody>
      </p:sp>
    </p:spTree>
    <p:extLst>
      <p:ext uri="{BB962C8B-B14F-4D97-AF65-F5344CB8AC3E}">
        <p14:creationId xmlns:p14="http://schemas.microsoft.com/office/powerpoint/2010/main" val="3663751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2E500-6DB8-4653-8ABE-D60A5D289FC3}"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82A3-2556-4B28-AF23-E04747870D1D}" type="slidenum">
              <a:rPr lang="en-US" smtClean="0"/>
              <a:t>‹#›</a:t>
            </a:fld>
            <a:endParaRPr lang="en-US"/>
          </a:p>
        </p:txBody>
      </p:sp>
    </p:spTree>
    <p:extLst>
      <p:ext uri="{BB962C8B-B14F-4D97-AF65-F5344CB8AC3E}">
        <p14:creationId xmlns:p14="http://schemas.microsoft.com/office/powerpoint/2010/main" val="253960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2E500-6DB8-4653-8ABE-D60A5D289FC3}"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82A3-2556-4B28-AF23-E04747870D1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04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2E500-6DB8-4653-8ABE-D60A5D289FC3}"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A82A3-2556-4B28-AF23-E04747870D1D}" type="slidenum">
              <a:rPr lang="en-US" smtClean="0"/>
              <a:t>‹#›</a:t>
            </a:fld>
            <a:endParaRPr lang="en-US"/>
          </a:p>
        </p:txBody>
      </p:sp>
    </p:spTree>
    <p:extLst>
      <p:ext uri="{BB962C8B-B14F-4D97-AF65-F5344CB8AC3E}">
        <p14:creationId xmlns:p14="http://schemas.microsoft.com/office/powerpoint/2010/main" val="60478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2E500-6DB8-4653-8ABE-D60A5D289FC3}" type="datetimeFigureOut">
              <a:rPr lang="en-US" smtClean="0"/>
              <a:t>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A82A3-2556-4B28-AF23-E04747870D1D}" type="slidenum">
              <a:rPr lang="en-US" smtClean="0"/>
              <a:t>‹#›</a:t>
            </a:fld>
            <a:endParaRPr lang="en-US"/>
          </a:p>
        </p:txBody>
      </p:sp>
    </p:spTree>
    <p:extLst>
      <p:ext uri="{BB962C8B-B14F-4D97-AF65-F5344CB8AC3E}">
        <p14:creationId xmlns:p14="http://schemas.microsoft.com/office/powerpoint/2010/main" val="118622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2E500-6DB8-4653-8ABE-D60A5D289FC3}" type="datetimeFigureOut">
              <a:rPr lang="en-US" smtClean="0"/>
              <a:t>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A82A3-2556-4B28-AF23-E04747870D1D}" type="slidenum">
              <a:rPr lang="en-US" smtClean="0"/>
              <a:t>‹#›</a:t>
            </a:fld>
            <a:endParaRPr lang="en-US"/>
          </a:p>
        </p:txBody>
      </p:sp>
    </p:spTree>
    <p:extLst>
      <p:ext uri="{BB962C8B-B14F-4D97-AF65-F5344CB8AC3E}">
        <p14:creationId xmlns:p14="http://schemas.microsoft.com/office/powerpoint/2010/main" val="386766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2E500-6DB8-4653-8ABE-D60A5D289FC3}" type="datetimeFigureOut">
              <a:rPr lang="en-US" smtClean="0"/>
              <a:t>2/14/2019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44A82A3-2556-4B28-AF23-E04747870D1D}" type="slidenum">
              <a:rPr lang="en-US" smtClean="0"/>
              <a:t>‹#›</a:t>
            </a:fld>
            <a:endParaRPr lang="en-US"/>
          </a:p>
        </p:txBody>
      </p:sp>
    </p:spTree>
    <p:extLst>
      <p:ext uri="{BB962C8B-B14F-4D97-AF65-F5344CB8AC3E}">
        <p14:creationId xmlns:p14="http://schemas.microsoft.com/office/powerpoint/2010/main" val="32184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82E500-6DB8-4653-8ABE-D60A5D289FC3}" type="datetimeFigureOut">
              <a:rPr lang="en-US" smtClean="0"/>
              <a:t>2/14/2019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44A82A3-2556-4B28-AF23-E04747870D1D}" type="slidenum">
              <a:rPr lang="en-US" smtClean="0"/>
              <a:t>‹#›</a:t>
            </a:fld>
            <a:endParaRPr lang="en-US"/>
          </a:p>
        </p:txBody>
      </p:sp>
    </p:spTree>
    <p:extLst>
      <p:ext uri="{BB962C8B-B14F-4D97-AF65-F5344CB8AC3E}">
        <p14:creationId xmlns:p14="http://schemas.microsoft.com/office/powerpoint/2010/main" val="341343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2E500-6DB8-4653-8ABE-D60A5D289FC3}"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A82A3-2556-4B28-AF23-E04747870D1D}" type="slidenum">
              <a:rPr lang="en-US" smtClean="0"/>
              <a:t>‹#›</a:t>
            </a:fld>
            <a:endParaRPr lang="en-US"/>
          </a:p>
        </p:txBody>
      </p:sp>
    </p:spTree>
    <p:extLst>
      <p:ext uri="{BB962C8B-B14F-4D97-AF65-F5344CB8AC3E}">
        <p14:creationId xmlns:p14="http://schemas.microsoft.com/office/powerpoint/2010/main" val="3271322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82E500-6DB8-4653-8ABE-D60A5D289FC3}" type="datetimeFigureOut">
              <a:rPr lang="en-US" smtClean="0"/>
              <a:t>2/14/2019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44A82A3-2556-4B28-AF23-E04747870D1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9954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it.ly/2IdtUA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Additional Student Programming and Classroom Supports</a:t>
            </a:r>
            <a:endParaRPr lang="en-US" dirty="0"/>
          </a:p>
        </p:txBody>
      </p:sp>
      <p:sp>
        <p:nvSpPr>
          <p:cNvPr id="3" name="Subtitle 2"/>
          <p:cNvSpPr>
            <a:spLocks noGrp="1"/>
          </p:cNvSpPr>
          <p:nvPr>
            <p:ph type="subTitle" idx="1"/>
          </p:nvPr>
        </p:nvSpPr>
        <p:spPr>
          <a:xfrm>
            <a:off x="1524000" y="4572000"/>
            <a:ext cx="9144000" cy="685800"/>
          </a:xfrm>
        </p:spPr>
        <p:txBody>
          <a:bodyPr/>
          <a:lstStyle/>
          <a:p>
            <a:r>
              <a:rPr lang="en-US" dirty="0" smtClean="0"/>
              <a:t>We are seeking some feedback from you.</a:t>
            </a:r>
            <a:endParaRPr lang="en-US" dirty="0"/>
          </a:p>
        </p:txBody>
      </p:sp>
    </p:spTree>
    <p:extLst>
      <p:ext uri="{BB962C8B-B14F-4D97-AF65-F5344CB8AC3E}">
        <p14:creationId xmlns:p14="http://schemas.microsoft.com/office/powerpoint/2010/main" val="429512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3723"/>
            <a:ext cx="10006149" cy="1450757"/>
          </a:xfrm>
        </p:spPr>
        <p:txBody>
          <a:bodyPr/>
          <a:lstStyle/>
          <a:p>
            <a:r>
              <a:rPr lang="en-US" dirty="0" smtClean="0"/>
              <a:t>Thinking ahead to</a:t>
            </a:r>
            <a:r>
              <a:rPr lang="en-US" dirty="0"/>
              <a:t> </a:t>
            </a:r>
            <a:r>
              <a:rPr lang="en-US" dirty="0" smtClean="0"/>
              <a:t>2019-2020</a:t>
            </a:r>
            <a:endParaRPr lang="en-US" dirty="0"/>
          </a:p>
        </p:txBody>
      </p:sp>
      <p:sp>
        <p:nvSpPr>
          <p:cNvPr id="3" name="Content Placeholder 2"/>
          <p:cNvSpPr>
            <a:spLocks noGrp="1"/>
          </p:cNvSpPr>
          <p:nvPr>
            <p:ph idx="1"/>
          </p:nvPr>
        </p:nvSpPr>
        <p:spPr>
          <a:xfrm>
            <a:off x="1449977" y="2194559"/>
            <a:ext cx="9117874" cy="3167553"/>
          </a:xfrm>
        </p:spPr>
        <p:txBody>
          <a:bodyPr>
            <a:normAutofit/>
          </a:bodyPr>
          <a:lstStyle/>
          <a:p>
            <a:pPr>
              <a:buFont typeface="Wingdings" panose="05000000000000000000" pitchFamily="2" charset="2"/>
              <a:buChar char="q"/>
            </a:pPr>
            <a:r>
              <a:rPr lang="en-US" dirty="0" smtClean="0"/>
              <a:t>What are your student needs?</a:t>
            </a:r>
          </a:p>
          <a:p>
            <a:pPr>
              <a:buFont typeface="Wingdings" panose="05000000000000000000" pitchFamily="2" charset="2"/>
              <a:buChar char="q"/>
            </a:pPr>
            <a:r>
              <a:rPr lang="en-US" dirty="0" smtClean="0"/>
              <a:t>What classroom supports are needed?  Do you have hotspots that need attention?</a:t>
            </a:r>
          </a:p>
          <a:p>
            <a:pPr>
              <a:buFont typeface="Wingdings" panose="05000000000000000000" pitchFamily="2" charset="2"/>
              <a:buChar char="q"/>
            </a:pPr>
            <a:r>
              <a:rPr lang="en-US" dirty="0" smtClean="0"/>
              <a:t>Are there areas where your Triad would like access additional support to assist with the leadership role in your school?</a:t>
            </a:r>
          </a:p>
          <a:p>
            <a:pPr marL="0" indent="0">
              <a:buNone/>
            </a:pPr>
            <a:r>
              <a:rPr lang="en-US" sz="3000" dirty="0" smtClean="0"/>
              <a:t>We have updated </a:t>
            </a:r>
            <a:r>
              <a:rPr lang="en-US" sz="3000" i="1" dirty="0" smtClean="0"/>
              <a:t>Form 210-23 Additional Student Programming and Classroom Supports</a:t>
            </a:r>
            <a:r>
              <a:rPr lang="en-US" sz="3000" dirty="0" smtClean="0"/>
              <a:t> and seeking </a:t>
            </a:r>
            <a:r>
              <a:rPr lang="en-US" sz="3000" dirty="0" smtClean="0"/>
              <a:t>your feedback</a:t>
            </a:r>
            <a:r>
              <a:rPr lang="en-US" sz="3000" dirty="0" smtClean="0"/>
              <a:t>.</a:t>
            </a:r>
            <a:endParaRPr lang="en-US" sz="3000" dirty="0"/>
          </a:p>
        </p:txBody>
      </p:sp>
    </p:spTree>
    <p:extLst>
      <p:ext uri="{BB962C8B-B14F-4D97-AF65-F5344CB8AC3E}">
        <p14:creationId xmlns:p14="http://schemas.microsoft.com/office/powerpoint/2010/main" val="772758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3723"/>
            <a:ext cx="5682343" cy="1450757"/>
          </a:xfrm>
        </p:spPr>
        <p:txBody>
          <a:bodyPr/>
          <a:lstStyle/>
          <a:p>
            <a:r>
              <a:rPr lang="en-US" dirty="0" smtClean="0"/>
              <a:t>Student Programming</a:t>
            </a:r>
            <a:endParaRPr lang="en-US" dirty="0"/>
          </a:p>
        </p:txBody>
      </p:sp>
      <p:sp>
        <p:nvSpPr>
          <p:cNvPr id="3" name="Content Placeholder 2"/>
          <p:cNvSpPr>
            <a:spLocks noGrp="1"/>
          </p:cNvSpPr>
          <p:nvPr>
            <p:ph idx="1"/>
          </p:nvPr>
        </p:nvSpPr>
        <p:spPr>
          <a:xfrm>
            <a:off x="1097280" y="1920239"/>
            <a:ext cx="5277394" cy="3879670"/>
          </a:xfrm>
        </p:spPr>
        <p:txBody>
          <a:bodyPr>
            <a:normAutofit fontScale="92500" lnSpcReduction="20000"/>
          </a:bodyPr>
          <a:lstStyle/>
          <a:p>
            <a:pPr>
              <a:buFont typeface="Wingdings" panose="05000000000000000000" pitchFamily="2" charset="2"/>
              <a:buChar char="q"/>
            </a:pPr>
            <a:r>
              <a:rPr lang="en-US" dirty="0" smtClean="0"/>
              <a:t>We have categorized your students according to three different support levels.</a:t>
            </a:r>
          </a:p>
          <a:p>
            <a:pPr>
              <a:buFont typeface="Wingdings" panose="05000000000000000000" pitchFamily="2" charset="2"/>
              <a:buChar char="q"/>
            </a:pPr>
            <a:r>
              <a:rPr lang="en-US" dirty="0" smtClean="0"/>
              <a:t>The top category identifies your intensive needs students requiring continuous supports throughout the day.  You would be completing an Impact form for these students to determine key areas of development for their eIIP. </a:t>
            </a:r>
          </a:p>
          <a:p>
            <a:pPr>
              <a:buFont typeface="Wingdings" panose="05000000000000000000" pitchFamily="2" charset="2"/>
              <a:buChar char="q"/>
            </a:pPr>
            <a:r>
              <a:rPr lang="en-US" dirty="0" smtClean="0"/>
              <a:t>The middle category identifies your students requiring frequent, but not continuous, support.  You would also be completing an Impact form for these students to determine key areas of development for the eIIP. </a:t>
            </a:r>
          </a:p>
          <a:p>
            <a:pPr>
              <a:buFont typeface="Wingdings" panose="05000000000000000000" pitchFamily="2" charset="2"/>
              <a:buChar char="q"/>
            </a:pPr>
            <a:r>
              <a:rPr lang="en-US" dirty="0" smtClean="0"/>
              <a:t>The bottom category identifies those students/classes where there might be a need for some extra supports will ensure success.</a:t>
            </a:r>
            <a:endParaRPr lang="en-US" dirty="0"/>
          </a:p>
        </p:txBody>
      </p:sp>
      <p:pic>
        <p:nvPicPr>
          <p:cNvPr id="4" name="Picture 3"/>
          <p:cNvPicPr>
            <a:picLocks noChangeAspect="1"/>
          </p:cNvPicPr>
          <p:nvPr/>
        </p:nvPicPr>
        <p:blipFill>
          <a:blip r:embed="rId2"/>
          <a:stretch>
            <a:fillRect/>
          </a:stretch>
        </p:blipFill>
        <p:spPr>
          <a:xfrm>
            <a:off x="7024823" y="942159"/>
            <a:ext cx="3895725" cy="4857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7024823" y="2361460"/>
            <a:ext cx="3895725" cy="1003177"/>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7" name="Rounded Rectangle 6"/>
          <p:cNvSpPr/>
          <p:nvPr/>
        </p:nvSpPr>
        <p:spPr>
          <a:xfrm>
            <a:off x="7024823" y="3364637"/>
            <a:ext cx="3895725" cy="967667"/>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8" name="Rounded Rectangle 7"/>
          <p:cNvSpPr/>
          <p:nvPr/>
        </p:nvSpPr>
        <p:spPr>
          <a:xfrm>
            <a:off x="7024823" y="4358936"/>
            <a:ext cx="3895725" cy="144097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cxnSp>
        <p:nvCxnSpPr>
          <p:cNvPr id="10" name="Straight Arrow Connector 9"/>
          <p:cNvCxnSpPr/>
          <p:nvPr/>
        </p:nvCxnSpPr>
        <p:spPr>
          <a:xfrm flipV="1">
            <a:off x="6035040" y="3000895"/>
            <a:ext cx="822960" cy="224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927260" y="4182835"/>
            <a:ext cx="1014152" cy="352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686190" y="5486400"/>
            <a:ext cx="11637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097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Environment</a:t>
            </a:r>
            <a:endParaRPr lang="en-US" dirty="0"/>
          </a:p>
        </p:txBody>
      </p:sp>
      <p:sp>
        <p:nvSpPr>
          <p:cNvPr id="3" name="Content Placeholder 2"/>
          <p:cNvSpPr>
            <a:spLocks noGrp="1"/>
          </p:cNvSpPr>
          <p:nvPr>
            <p:ph idx="1"/>
          </p:nvPr>
        </p:nvSpPr>
        <p:spPr>
          <a:xfrm>
            <a:off x="1097280" y="1897985"/>
            <a:ext cx="10058400" cy="1119535"/>
          </a:xfrm>
        </p:spPr>
        <p:txBody>
          <a:bodyPr/>
          <a:lstStyle/>
          <a:p>
            <a:pPr>
              <a:buFont typeface="Wingdings" panose="05000000000000000000" pitchFamily="2" charset="2"/>
              <a:buChar char="q"/>
            </a:pPr>
            <a:r>
              <a:rPr lang="en-US" dirty="0" smtClean="0"/>
              <a:t> Do you anticipate that you will need any changes to your learning environment for your student support students?  An example of this might be calming room, additional bathroom space/design, or door on shelving.</a:t>
            </a:r>
          </a:p>
        </p:txBody>
      </p:sp>
      <p:pic>
        <p:nvPicPr>
          <p:cNvPr id="4" name="Picture 3"/>
          <p:cNvPicPr>
            <a:picLocks noChangeAspect="1"/>
          </p:cNvPicPr>
          <p:nvPr/>
        </p:nvPicPr>
        <p:blipFill>
          <a:blip r:embed="rId2"/>
          <a:stretch>
            <a:fillRect/>
          </a:stretch>
        </p:blipFill>
        <p:spPr>
          <a:xfrm>
            <a:off x="1562645" y="3178145"/>
            <a:ext cx="8869228" cy="2295192"/>
          </a:xfrm>
          <a:prstGeom prst="rect">
            <a:avLst/>
          </a:prstGeom>
        </p:spPr>
      </p:pic>
    </p:spTree>
    <p:extLst>
      <p:ext uri="{BB962C8B-B14F-4D97-AF65-F5344CB8AC3E}">
        <p14:creationId xmlns:p14="http://schemas.microsoft.com/office/powerpoint/2010/main" val="4102698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20586848">
            <a:off x="8113556" y="4652414"/>
            <a:ext cx="2209810" cy="17612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en-US" dirty="0" smtClean="0"/>
              <a:t>Classroom Supports</a:t>
            </a:r>
            <a:endParaRPr lang="en-US" dirty="0"/>
          </a:p>
        </p:txBody>
      </p:sp>
      <p:sp>
        <p:nvSpPr>
          <p:cNvPr id="3" name="Content Placeholder 2"/>
          <p:cNvSpPr>
            <a:spLocks noGrp="1"/>
          </p:cNvSpPr>
          <p:nvPr>
            <p:ph idx="1"/>
          </p:nvPr>
        </p:nvSpPr>
        <p:spPr>
          <a:xfrm>
            <a:off x="3909620" y="1850435"/>
            <a:ext cx="7354389" cy="2687077"/>
          </a:xfrm>
        </p:spPr>
        <p:txBody>
          <a:bodyPr>
            <a:normAutofit fontScale="85000" lnSpcReduction="10000"/>
          </a:bodyPr>
          <a:lstStyle/>
          <a:p>
            <a:pPr>
              <a:buFont typeface="Wingdings" panose="05000000000000000000" pitchFamily="2" charset="2"/>
              <a:buChar char="q"/>
            </a:pPr>
            <a:r>
              <a:rPr lang="en-US" dirty="0" smtClean="0"/>
              <a:t> The leadership role of the Triad in your school is important for staff and students.  However, there may be times when the Triad is not comfortable or familiar with taking the lead and will want additional Division supports.</a:t>
            </a:r>
          </a:p>
          <a:p>
            <a:pPr>
              <a:buFont typeface="Wingdings" panose="05000000000000000000" pitchFamily="2" charset="2"/>
              <a:buChar char="q"/>
            </a:pPr>
            <a:r>
              <a:rPr lang="en-US" dirty="0" smtClean="0"/>
              <a:t>Keeping </a:t>
            </a:r>
            <a:r>
              <a:rPr lang="en-US" dirty="0" smtClean="0"/>
              <a:t>in mind how we activate the Transfer of Responsibility </a:t>
            </a:r>
            <a:r>
              <a:rPr lang="en-US" dirty="0" smtClean="0"/>
              <a:t>so that the </a:t>
            </a:r>
            <a:r>
              <a:rPr lang="en-US" dirty="0" smtClean="0"/>
              <a:t>Triad supports staff and </a:t>
            </a:r>
            <a:r>
              <a:rPr lang="en-US" dirty="0" smtClean="0"/>
              <a:t>students, </a:t>
            </a:r>
            <a:r>
              <a:rPr lang="en-US" dirty="0" smtClean="0"/>
              <a:t>we </a:t>
            </a:r>
            <a:r>
              <a:rPr lang="en-US" dirty="0" smtClean="0"/>
              <a:t>have expanded </a:t>
            </a:r>
            <a:r>
              <a:rPr lang="en-US" dirty="0" smtClean="0"/>
              <a:t>the form to include school programming.</a:t>
            </a:r>
          </a:p>
          <a:p>
            <a:pPr>
              <a:buFont typeface="Wingdings" panose="05000000000000000000" pitchFamily="2" charset="2"/>
              <a:buChar char="q"/>
            </a:pPr>
            <a:r>
              <a:rPr lang="en-US" dirty="0" smtClean="0"/>
              <a:t>The chart on the following slide illustrates which member of the Triad will take the lead when considering additional student programming and classroom supports.  The Classroom Teacher is integrated throughout; however, the role of the Triad is to consider who takes the lead in supporting students and teachers.</a:t>
            </a:r>
          </a:p>
          <a:p>
            <a:pPr>
              <a:buFont typeface="Wingdings" panose="05000000000000000000" pitchFamily="2" charset="2"/>
              <a:buChar char="q"/>
            </a:pPr>
            <a:endParaRPr lang="en-US" dirty="0"/>
          </a:p>
        </p:txBody>
      </p:sp>
      <p:pic>
        <p:nvPicPr>
          <p:cNvPr id="6" name="Picture 5"/>
          <p:cNvPicPr>
            <a:picLocks noChangeAspect="1"/>
          </p:cNvPicPr>
          <p:nvPr/>
        </p:nvPicPr>
        <p:blipFill>
          <a:blip r:embed="rId3"/>
          <a:stretch>
            <a:fillRect/>
          </a:stretch>
        </p:blipFill>
        <p:spPr>
          <a:xfrm rot="929528">
            <a:off x="9979843" y="4695419"/>
            <a:ext cx="1845086" cy="1845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a:srcRect t="5112"/>
          <a:stretch/>
        </p:blipFill>
        <p:spPr>
          <a:xfrm>
            <a:off x="420868" y="1907176"/>
            <a:ext cx="3057525" cy="4122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8074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6008" y="418011"/>
            <a:ext cx="4555809" cy="6165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5"/>
          <p:cNvSpPr>
            <a:spLocks noGrp="1"/>
          </p:cNvSpPr>
          <p:nvPr>
            <p:ph type="title"/>
          </p:nvPr>
        </p:nvSpPr>
        <p:spPr>
          <a:xfrm>
            <a:off x="5695406" y="286604"/>
            <a:ext cx="5460274" cy="1228688"/>
          </a:xfrm>
        </p:spPr>
        <p:txBody>
          <a:bodyPr>
            <a:normAutofit fontScale="90000"/>
          </a:bodyPr>
          <a:lstStyle/>
          <a:p>
            <a:r>
              <a:rPr lang="en-US" dirty="0" smtClean="0"/>
              <a:t>The dance of the Triad …</a:t>
            </a:r>
            <a:endParaRPr lang="en-US" dirty="0"/>
          </a:p>
        </p:txBody>
      </p:sp>
      <p:sp>
        <p:nvSpPr>
          <p:cNvPr id="7" name="Content Placeholder 6"/>
          <p:cNvSpPr>
            <a:spLocks noGrp="1"/>
          </p:cNvSpPr>
          <p:nvPr>
            <p:ph idx="1"/>
          </p:nvPr>
        </p:nvSpPr>
        <p:spPr>
          <a:xfrm>
            <a:off x="4924698" y="1998617"/>
            <a:ext cx="6936376" cy="4323805"/>
          </a:xfrm>
        </p:spPr>
        <p:txBody>
          <a:bodyPr>
            <a:normAutofit fontScale="85000" lnSpcReduction="20000"/>
          </a:bodyPr>
          <a:lstStyle/>
          <a:p>
            <a:pPr>
              <a:buFont typeface="Wingdings" panose="05000000000000000000" pitchFamily="2" charset="2"/>
              <a:buChar char="q"/>
            </a:pPr>
            <a:r>
              <a:rPr lang="en-US" dirty="0" smtClean="0"/>
              <a:t>This graphic follows the Tier 1, 2, and 3 philosophy of  </a:t>
            </a:r>
            <a:r>
              <a:rPr lang="en-US" i="1" dirty="0" smtClean="0"/>
              <a:t>Response to Intervention</a:t>
            </a:r>
            <a:r>
              <a:rPr lang="en-US" dirty="0" smtClean="0"/>
              <a:t> and demonstrates which Triad member may take the lead.</a:t>
            </a:r>
          </a:p>
          <a:p>
            <a:pPr>
              <a:buFont typeface="Wingdings" panose="05000000000000000000" pitchFamily="2" charset="2"/>
              <a:buChar char="q"/>
            </a:pPr>
            <a:r>
              <a:rPr lang="en-US" dirty="0" smtClean="0"/>
              <a:t>For each of the areas the PeBL Mentor, Administrator, and Student Support Teacher each play a leadership role.  </a:t>
            </a:r>
          </a:p>
          <a:p>
            <a:pPr>
              <a:buFont typeface="Wingdings" panose="05000000000000000000" pitchFamily="2" charset="2"/>
              <a:buChar char="q"/>
            </a:pPr>
            <a:r>
              <a:rPr lang="en-US" dirty="0" smtClean="0"/>
              <a:t>Where the graphic is green for Tier 1, the PeBL Mentor leads with universal classroom supports that would be applicable to any learner.  </a:t>
            </a:r>
          </a:p>
          <a:p>
            <a:pPr>
              <a:buFont typeface="Wingdings" panose="05000000000000000000" pitchFamily="2" charset="2"/>
              <a:buChar char="q"/>
            </a:pPr>
            <a:r>
              <a:rPr lang="en-US" dirty="0" smtClean="0"/>
              <a:t>Where the graphic turns to yellow and red, the Student Support Teacher would take the lead to ensure the students are receiving what is needed for targeted or intensive supports.</a:t>
            </a:r>
          </a:p>
          <a:p>
            <a:pPr>
              <a:buFont typeface="Wingdings" panose="05000000000000000000" pitchFamily="2" charset="2"/>
              <a:buChar char="q"/>
            </a:pPr>
            <a:r>
              <a:rPr lang="en-US" dirty="0" smtClean="0"/>
              <a:t>The Administrator is involved throughout the process.</a:t>
            </a:r>
          </a:p>
          <a:p>
            <a:pPr>
              <a:buFont typeface="Wingdings" panose="05000000000000000000" pitchFamily="2" charset="2"/>
              <a:buChar char="q"/>
            </a:pPr>
            <a:r>
              <a:rPr lang="en-US" dirty="0" smtClean="0"/>
              <a:t>You will notice that our lines do not line up and that there are some whitened out areas.</a:t>
            </a:r>
          </a:p>
          <a:p>
            <a:pPr lvl="1">
              <a:buFont typeface="Wingdings" panose="05000000000000000000" pitchFamily="2" charset="2"/>
              <a:buChar char="q"/>
            </a:pPr>
            <a:r>
              <a:rPr lang="en-US" dirty="0" smtClean="0"/>
              <a:t>The areas whitened indicate that there isn’t a universal classroom approach for the PeBL Mentor to lead.  These areas are only applicable for the Administrator and the SST to lead.  </a:t>
            </a:r>
          </a:p>
          <a:p>
            <a:pPr lvl="1">
              <a:buFont typeface="Wingdings" panose="05000000000000000000" pitchFamily="2" charset="2"/>
              <a:buChar char="q"/>
            </a:pPr>
            <a:r>
              <a:rPr lang="en-US" dirty="0" smtClean="0"/>
              <a:t>VTRA is lead entirely by the Administrator.  The PeBL Mentors and SSTs do not have the training to lead.</a:t>
            </a:r>
          </a:p>
        </p:txBody>
      </p:sp>
    </p:spTree>
    <p:extLst>
      <p:ext uri="{BB962C8B-B14F-4D97-AF65-F5344CB8AC3E}">
        <p14:creationId xmlns:p14="http://schemas.microsoft.com/office/powerpoint/2010/main" val="2892227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Feedback</a:t>
            </a:r>
            <a:endParaRPr lang="en-US" dirty="0"/>
          </a:p>
        </p:txBody>
      </p:sp>
      <p:sp>
        <p:nvSpPr>
          <p:cNvPr id="3" name="Content Placeholder 2"/>
          <p:cNvSpPr>
            <a:spLocks noGrp="1"/>
          </p:cNvSpPr>
          <p:nvPr>
            <p:ph idx="1"/>
          </p:nvPr>
        </p:nvSpPr>
        <p:spPr>
          <a:xfrm>
            <a:off x="1097280" y="1845734"/>
            <a:ext cx="5434149" cy="4023360"/>
          </a:xfrm>
        </p:spPr>
        <p:txBody>
          <a:bodyPr/>
          <a:lstStyle/>
          <a:p>
            <a:pPr>
              <a:buFont typeface="Wingdings" panose="05000000000000000000" pitchFamily="2" charset="2"/>
              <a:buChar char="q"/>
            </a:pPr>
            <a:r>
              <a:rPr lang="en-US" dirty="0" smtClean="0"/>
              <a:t> We want to ensure that this updated form represents the needs-based model that we are trying to establish.</a:t>
            </a:r>
          </a:p>
          <a:p>
            <a:pPr>
              <a:buFont typeface="Wingdings" panose="05000000000000000000" pitchFamily="2" charset="2"/>
              <a:buChar char="q"/>
            </a:pPr>
            <a:r>
              <a:rPr lang="en-US" dirty="0" smtClean="0"/>
              <a:t>Use the following link to answer a few questions regarding our expectations and the clarity of the form.</a:t>
            </a:r>
          </a:p>
          <a:p>
            <a:pPr>
              <a:buFont typeface="Wingdings" panose="05000000000000000000" pitchFamily="2" charset="2"/>
              <a:buChar char="q"/>
            </a:pPr>
            <a:r>
              <a:rPr lang="en-CA" dirty="0">
                <a:hlinkClick r:id="rId2"/>
              </a:rPr>
              <a:t>https://</a:t>
            </a:r>
            <a:r>
              <a:rPr lang="en-CA" dirty="0" smtClean="0">
                <a:hlinkClick r:id="rId2"/>
              </a:rPr>
              <a:t>bit.ly/2IdtUAf</a:t>
            </a:r>
            <a:r>
              <a:rPr lang="en-CA" dirty="0" smtClean="0"/>
              <a:t> </a:t>
            </a: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7212330" y="544619"/>
            <a:ext cx="3943350" cy="5324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67599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1097280" y="1845734"/>
            <a:ext cx="10228217" cy="3222655"/>
          </a:xfrm>
        </p:spPr>
        <p:txBody>
          <a:bodyPr>
            <a:normAutofit fontScale="92500" lnSpcReduction="10000"/>
          </a:bodyPr>
          <a:lstStyle/>
          <a:p>
            <a:pPr>
              <a:buFont typeface="Wingdings" panose="05000000000000000000" pitchFamily="2" charset="2"/>
              <a:buChar char="q"/>
            </a:pPr>
            <a:r>
              <a:rPr lang="en-US" dirty="0" smtClean="0"/>
              <a:t>We will take all feedback collected until March 1</a:t>
            </a:r>
            <a:r>
              <a:rPr lang="en-US" baseline="30000" dirty="0" smtClean="0"/>
              <a:t>st</a:t>
            </a:r>
            <a:r>
              <a:rPr lang="en-US" dirty="0"/>
              <a:t> </a:t>
            </a:r>
            <a:r>
              <a:rPr lang="en-US" dirty="0" smtClean="0"/>
              <a:t>for consideration to a revised vision of the form.  The final copy of the form will be sent to the Triad.</a:t>
            </a:r>
          </a:p>
          <a:p>
            <a:pPr>
              <a:buFont typeface="Wingdings" panose="05000000000000000000" pitchFamily="2" charset="2"/>
              <a:buChar char="q"/>
            </a:pPr>
            <a:r>
              <a:rPr lang="en-US" dirty="0" smtClean="0"/>
              <a:t>On </a:t>
            </a:r>
            <a:r>
              <a:rPr lang="en-US" b="1" dirty="0" smtClean="0"/>
              <a:t>March 14, 2019 in the afternoon </a:t>
            </a:r>
            <a:r>
              <a:rPr lang="en-US" dirty="0" smtClean="0"/>
              <a:t>we will ask the PeBL Mentor, Administrator and Student Support Teacher to work together in their Triad to have discussions regarding additional supports for students and staff.  PeBL Mentors will have their Day 2 PeBL time and Admin/SSTs can book a sub, if required.</a:t>
            </a:r>
          </a:p>
          <a:p>
            <a:pPr>
              <a:buFont typeface="Wingdings" panose="05000000000000000000" pitchFamily="2" charset="2"/>
              <a:buChar char="q"/>
            </a:pPr>
            <a:r>
              <a:rPr lang="en-US" dirty="0" smtClean="0"/>
              <a:t>Completed forms will be picked up by your Student Support Consultant.  Your Student Support Consultant will review your Impact forms regarding the students listed as requiring continuous and frequents supports from the first page of this updated form.</a:t>
            </a:r>
          </a:p>
          <a:p>
            <a:pPr>
              <a:buFont typeface="Wingdings" panose="05000000000000000000" pitchFamily="2" charset="2"/>
              <a:buChar char="q"/>
            </a:pPr>
            <a:r>
              <a:rPr lang="en-US" dirty="0" smtClean="0"/>
              <a:t>All forms are required back to the Consultant and Division Office by the Easter break so that EA allocations and other additional supports can be determined in a timely fashion.</a:t>
            </a:r>
            <a:endParaRPr lang="en-US" dirty="0"/>
          </a:p>
        </p:txBody>
      </p:sp>
      <p:pic>
        <p:nvPicPr>
          <p:cNvPr id="4" name="Picture 3"/>
          <p:cNvPicPr>
            <a:picLocks noChangeAspect="1"/>
          </p:cNvPicPr>
          <p:nvPr/>
        </p:nvPicPr>
        <p:blipFill>
          <a:blip r:embed="rId2"/>
          <a:stretch>
            <a:fillRect/>
          </a:stretch>
        </p:blipFill>
        <p:spPr>
          <a:xfrm>
            <a:off x="4310743" y="4848069"/>
            <a:ext cx="3053306" cy="1739966"/>
          </a:xfrm>
          <a:prstGeom prst="rect">
            <a:avLst/>
          </a:prstGeom>
        </p:spPr>
      </p:pic>
    </p:spTree>
    <p:extLst>
      <p:ext uri="{BB962C8B-B14F-4D97-AF65-F5344CB8AC3E}">
        <p14:creationId xmlns:p14="http://schemas.microsoft.com/office/powerpoint/2010/main" val="1191738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216</TotalTime>
  <Words>741</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Calibri Light</vt:lpstr>
      <vt:lpstr>Wingdings</vt:lpstr>
      <vt:lpstr>Retrospect</vt:lpstr>
      <vt:lpstr>Additional Student Programming and Classroom Supports</vt:lpstr>
      <vt:lpstr>Thinking ahead to 2019-2020</vt:lpstr>
      <vt:lpstr>Student Programming</vt:lpstr>
      <vt:lpstr>Learning Environment</vt:lpstr>
      <vt:lpstr>Classroom Supports</vt:lpstr>
      <vt:lpstr>The dance of the Triad …</vt:lpstr>
      <vt:lpstr>Seeking Feedback</vt:lpstr>
      <vt:lpstr>Next Steps:</vt:lpstr>
    </vt:vector>
  </TitlesOfParts>
  <Company>Sun West School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Student Programming and Classroom Supports</dc:title>
  <dc:creator>Carole Butcher</dc:creator>
  <cp:lastModifiedBy>Kelli Boklaschuk</cp:lastModifiedBy>
  <cp:revision>15</cp:revision>
  <dcterms:created xsi:type="dcterms:W3CDTF">2019-02-14T16:24:17Z</dcterms:created>
  <dcterms:modified xsi:type="dcterms:W3CDTF">2019-02-14T20:41:08Z</dcterms:modified>
</cp:coreProperties>
</file>