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7" r:id="rId5"/>
    <p:sldId id="256" r:id="rId6"/>
    <p:sldId id="257" r:id="rId7"/>
    <p:sldId id="259" r:id="rId8"/>
    <p:sldId id="264" r:id="rId9"/>
    <p:sldId id="265" r:id="rId10"/>
    <p:sldId id="266" r:id="rId11"/>
    <p:sldId id="260" r:id="rId12"/>
    <p:sldId id="258" r:id="rId13"/>
    <p:sldId id="261"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579D5-4E21-473C-9B23-E95E83D16724}" v="328" dt="2019-03-14T16:02:56.954"/>
    <p1510:client id="{2F357F8E-808F-428B-8857-8A3282135A2C}" v="189" dt="2019-03-14T15:58:01.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e Butcher" userId="S::carole.butcher@sunwestsd.ca::63718b9b-3444-423a-a76a-97dd6fb6f6c9" providerId="AD" clId="Web-{C32579D5-4E21-473C-9B23-E95E83D16724}"/>
    <pc:docChg chg="modSld">
      <pc:chgData name="Carole Butcher" userId="S::carole.butcher@sunwestsd.ca::63718b9b-3444-423a-a76a-97dd6fb6f6c9" providerId="AD" clId="Web-{C32579D5-4E21-473C-9B23-E95E83D16724}" dt="2019-03-14T16:02:56.954" v="503" actId="20577"/>
      <pc:docMkLst>
        <pc:docMk/>
      </pc:docMkLst>
      <pc:sldChg chg="modSp">
        <pc:chgData name="Carole Butcher" userId="S::carole.butcher@sunwestsd.ca::63718b9b-3444-423a-a76a-97dd6fb6f6c9" providerId="AD" clId="Web-{C32579D5-4E21-473C-9B23-E95E83D16724}" dt="2019-03-14T16:02:56.954" v="502" actId="20577"/>
        <pc:sldMkLst>
          <pc:docMk/>
          <pc:sldMk cId="1191738131" sldId="263"/>
        </pc:sldMkLst>
        <pc:spChg chg="mod">
          <ac:chgData name="Carole Butcher" userId="S::carole.butcher@sunwestsd.ca::63718b9b-3444-423a-a76a-97dd6fb6f6c9" providerId="AD" clId="Web-{C32579D5-4E21-473C-9B23-E95E83D16724}" dt="2019-03-14T16:02:56.954" v="502" actId="20577"/>
          <ac:spMkLst>
            <pc:docMk/>
            <pc:sldMk cId="1191738131" sldId="263"/>
            <ac:spMk id="3" creationId="{00000000-0000-0000-0000-000000000000}"/>
          </ac:spMkLst>
        </pc:spChg>
      </pc:sldChg>
      <pc:sldChg chg="addSp modSp">
        <pc:chgData name="Carole Butcher" userId="S::carole.butcher@sunwestsd.ca::63718b9b-3444-423a-a76a-97dd6fb6f6c9" providerId="AD" clId="Web-{C32579D5-4E21-473C-9B23-E95E83D16724}" dt="2019-03-14T15:54:59.796" v="160" actId="1076"/>
        <pc:sldMkLst>
          <pc:docMk/>
          <pc:sldMk cId="4098872287" sldId="266"/>
        </pc:sldMkLst>
        <pc:spChg chg="add mod">
          <ac:chgData name="Carole Butcher" userId="S::carole.butcher@sunwestsd.ca::63718b9b-3444-423a-a76a-97dd6fb6f6c9" providerId="AD" clId="Web-{C32579D5-4E21-473C-9B23-E95E83D16724}" dt="2019-03-14T15:54:46.140" v="158" actId="1076"/>
          <ac:spMkLst>
            <pc:docMk/>
            <pc:sldMk cId="4098872287" sldId="266"/>
            <ac:spMk id="3" creationId="{2281CB91-F173-49CD-8FB6-F269CB2B1EE4}"/>
          </ac:spMkLst>
        </pc:spChg>
        <pc:picChg chg="mod">
          <ac:chgData name="Carole Butcher" userId="S::carole.butcher@sunwestsd.ca::63718b9b-3444-423a-a76a-97dd6fb6f6c9" providerId="AD" clId="Web-{C32579D5-4E21-473C-9B23-E95E83D16724}" dt="2019-03-14T15:54:59.796" v="160" actId="1076"/>
          <ac:picMkLst>
            <pc:docMk/>
            <pc:sldMk cId="4098872287" sldId="266"/>
            <ac:picMk id="4" creationId="{00000000-0000-0000-0000-000000000000}"/>
          </ac:picMkLst>
        </pc:picChg>
      </pc:sldChg>
    </pc:docChg>
  </pc:docChgLst>
  <pc:docChgLst>
    <pc:chgData name="Anne Sloboda" userId="S::anne.sloboda@sunwestsd.ca::bcfc7931-5ae5-4159-81f5-869b096375fa" providerId="AD" clId="Web-{2F357F8E-808F-428B-8857-8A3282135A2C}"/>
    <pc:docChg chg="addSld delSld modSld">
      <pc:chgData name="Anne Sloboda" userId="S::anne.sloboda@sunwestsd.ca::bcfc7931-5ae5-4159-81f5-869b096375fa" providerId="AD" clId="Web-{2F357F8E-808F-428B-8857-8A3282135A2C}" dt="2019-03-14T15:58:01.739" v="195" actId="688"/>
      <pc:docMkLst>
        <pc:docMk/>
      </pc:docMkLst>
      <pc:sldChg chg="addSp delSp modSp">
        <pc:chgData name="Anne Sloboda" userId="S::anne.sloboda@sunwestsd.ca::bcfc7931-5ae5-4159-81f5-869b096375fa" providerId="AD" clId="Web-{2F357F8E-808F-428B-8857-8A3282135A2C}" dt="2019-03-14T15:58:01.739" v="195" actId="688"/>
        <pc:sldMkLst>
          <pc:docMk/>
          <pc:sldMk cId="1508659136" sldId="264"/>
        </pc:sldMkLst>
        <pc:spChg chg="add del">
          <ac:chgData name="Anne Sloboda" userId="S::anne.sloboda@sunwestsd.ca::bcfc7931-5ae5-4159-81f5-869b096375fa" providerId="AD" clId="Web-{2F357F8E-808F-428B-8857-8A3282135A2C}" dt="2019-03-14T15:55:22.395" v="7"/>
          <ac:spMkLst>
            <pc:docMk/>
            <pc:sldMk cId="1508659136" sldId="264"/>
            <ac:spMk id="3" creationId="{057D8B68-A947-4B37-857B-10C80E1FC087}"/>
          </ac:spMkLst>
        </pc:spChg>
        <pc:spChg chg="add mod">
          <ac:chgData name="Anne Sloboda" userId="S::anne.sloboda@sunwestsd.ca::bcfc7931-5ae5-4159-81f5-869b096375fa" providerId="AD" clId="Web-{2F357F8E-808F-428B-8857-8A3282135A2C}" dt="2019-03-14T15:58:01.739" v="195" actId="688"/>
          <ac:spMkLst>
            <pc:docMk/>
            <pc:sldMk cId="1508659136" sldId="264"/>
            <ac:spMk id="4" creationId="{6CD36A23-0173-4107-AEDE-18DE229F18D1}"/>
          </ac:spMkLst>
        </pc:spChg>
      </pc:sldChg>
      <pc:sldChg chg="add del replId">
        <pc:chgData name="Anne Sloboda" userId="S::anne.sloboda@sunwestsd.ca::bcfc7931-5ae5-4159-81f5-869b096375fa" providerId="AD" clId="Web-{2F357F8E-808F-428B-8857-8A3282135A2C}" dt="2019-03-14T15:54:39.519" v="1"/>
        <pc:sldMkLst>
          <pc:docMk/>
          <pc:sldMk cId="3004217069" sldId="267"/>
        </pc:sldMkLst>
      </pc:sldChg>
      <pc:sldChg chg="add del replId">
        <pc:chgData name="Anne Sloboda" userId="S::anne.sloboda@sunwestsd.ca::bcfc7931-5ae5-4159-81f5-869b096375fa" providerId="AD" clId="Web-{2F357F8E-808F-428B-8857-8A3282135A2C}" dt="2019-03-14T15:54:54.238" v="3"/>
        <pc:sldMkLst>
          <pc:docMk/>
          <pc:sldMk cId="4262564939"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D82E500-6DB8-4653-8ABE-D60A5D289FC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31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2E500-6DB8-4653-8ABE-D60A5D289FC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207195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2E500-6DB8-4653-8ABE-D60A5D289FC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366375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2E500-6DB8-4653-8ABE-D60A5D289FC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253960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2E500-6DB8-4653-8ABE-D60A5D289FC3}"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04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2E500-6DB8-4653-8ABE-D60A5D289FC3}"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604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2E500-6DB8-4653-8ABE-D60A5D289FC3}"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118622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2E500-6DB8-4653-8ABE-D60A5D289FC3}"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386766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2E500-6DB8-4653-8ABE-D60A5D289FC3}" type="datetimeFigureOut">
              <a:rPr lang="en-US" smtClean="0"/>
              <a:t>3/14/2019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32184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2E500-6DB8-4653-8ABE-D60A5D289FC3}" type="datetimeFigureOut">
              <a:rPr lang="en-US" smtClean="0"/>
              <a:t>3/14/2019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4A82A3-2556-4B28-AF23-E04747870D1D}" type="slidenum">
              <a:rPr lang="en-US" smtClean="0"/>
              <a:t>‹#›</a:t>
            </a:fld>
            <a:endParaRPr lang="en-US"/>
          </a:p>
        </p:txBody>
      </p:sp>
    </p:spTree>
    <p:extLst>
      <p:ext uri="{BB962C8B-B14F-4D97-AF65-F5344CB8AC3E}">
        <p14:creationId xmlns:p14="http://schemas.microsoft.com/office/powerpoint/2010/main" val="341343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2E500-6DB8-4653-8ABE-D60A5D289FC3}"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327132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2E500-6DB8-4653-8ABE-D60A5D289FC3}" type="datetimeFigureOut">
              <a:rPr lang="en-US" smtClean="0"/>
              <a:t>3/14/2019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4A82A3-2556-4B28-AF23-E04747870D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995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Upcoming PeBL Mentor and SST PD</a:t>
            </a:r>
            <a:endParaRPr lang="en-US" dirty="0"/>
          </a:p>
        </p:txBody>
      </p:sp>
      <p:sp>
        <p:nvSpPr>
          <p:cNvPr id="5" name="Content Placeholder 4"/>
          <p:cNvSpPr>
            <a:spLocks noGrp="1"/>
          </p:cNvSpPr>
          <p:nvPr>
            <p:ph idx="1"/>
          </p:nvPr>
        </p:nvSpPr>
        <p:spPr/>
        <p:txBody>
          <a:bodyPr/>
          <a:lstStyle/>
          <a:p>
            <a:r>
              <a:rPr lang="en-US" dirty="0" smtClean="0"/>
              <a:t>April 10 – Writing PD (Day 2 afternoon)</a:t>
            </a:r>
          </a:p>
          <a:p>
            <a:r>
              <a:rPr lang="en-US" dirty="0" smtClean="0"/>
              <a:t>May 24 – Math PD (Day 2 Afternoon)</a:t>
            </a:r>
            <a:endParaRPr lang="en-US" dirty="0"/>
          </a:p>
        </p:txBody>
      </p:sp>
    </p:spTree>
    <p:extLst>
      <p:ext uri="{BB962C8B-B14F-4D97-AF65-F5344CB8AC3E}">
        <p14:creationId xmlns:p14="http://schemas.microsoft.com/office/powerpoint/2010/main" val="2823643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008" y="418011"/>
            <a:ext cx="4555809" cy="6165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a:xfrm>
            <a:off x="5695406" y="286604"/>
            <a:ext cx="5460274" cy="1228688"/>
          </a:xfrm>
        </p:spPr>
        <p:txBody>
          <a:bodyPr>
            <a:normAutofit fontScale="90000"/>
          </a:bodyPr>
          <a:lstStyle/>
          <a:p>
            <a:r>
              <a:rPr lang="en-US"/>
              <a:t>The dance of the Triad …</a:t>
            </a:r>
          </a:p>
        </p:txBody>
      </p:sp>
      <p:sp>
        <p:nvSpPr>
          <p:cNvPr id="7" name="Content Placeholder 6"/>
          <p:cNvSpPr>
            <a:spLocks noGrp="1"/>
          </p:cNvSpPr>
          <p:nvPr>
            <p:ph idx="1"/>
          </p:nvPr>
        </p:nvSpPr>
        <p:spPr>
          <a:xfrm>
            <a:off x="4924698" y="1998617"/>
            <a:ext cx="6936376" cy="4323805"/>
          </a:xfrm>
        </p:spPr>
        <p:txBody>
          <a:bodyPr>
            <a:normAutofit fontScale="85000" lnSpcReduction="20000"/>
          </a:bodyPr>
          <a:lstStyle/>
          <a:p>
            <a:pPr>
              <a:buFont typeface="Wingdings" panose="05000000000000000000" pitchFamily="2" charset="2"/>
              <a:buChar char="q"/>
            </a:pPr>
            <a:r>
              <a:rPr lang="en-US"/>
              <a:t>This graphic follows the Tier 1, 2, and 3 philosophy of  </a:t>
            </a:r>
            <a:r>
              <a:rPr lang="en-US" i="1"/>
              <a:t>Response to Intervention</a:t>
            </a:r>
            <a:r>
              <a:rPr lang="en-US"/>
              <a:t> and demonstrates which Triad member may take the lead.</a:t>
            </a:r>
          </a:p>
          <a:p>
            <a:pPr>
              <a:buFont typeface="Wingdings" panose="05000000000000000000" pitchFamily="2" charset="2"/>
              <a:buChar char="q"/>
            </a:pPr>
            <a:r>
              <a:rPr lang="en-US"/>
              <a:t>For each of the areas the PeBL Mentor, Administrator, and Student Support Teacher each play a leadership role.  </a:t>
            </a:r>
          </a:p>
          <a:p>
            <a:pPr>
              <a:buFont typeface="Wingdings" panose="05000000000000000000" pitchFamily="2" charset="2"/>
              <a:buChar char="q"/>
            </a:pPr>
            <a:r>
              <a:rPr lang="en-US"/>
              <a:t>Where the graphic is green for Tier 1, the PeBL Mentor leads with universal classroom supports that would be applicable to any learner.  </a:t>
            </a:r>
          </a:p>
          <a:p>
            <a:pPr>
              <a:buFont typeface="Wingdings" panose="05000000000000000000" pitchFamily="2" charset="2"/>
              <a:buChar char="q"/>
            </a:pPr>
            <a:r>
              <a:rPr lang="en-US"/>
              <a:t>Where the graphic turns to yellow and red, the Student Support Teacher would take the lead to ensure the students are receiving what is needed for targeted or intensive supports.</a:t>
            </a:r>
          </a:p>
          <a:p>
            <a:pPr>
              <a:buFont typeface="Wingdings" panose="05000000000000000000" pitchFamily="2" charset="2"/>
              <a:buChar char="q"/>
            </a:pPr>
            <a:r>
              <a:rPr lang="en-US"/>
              <a:t>The Administrator is involved throughout the process.</a:t>
            </a:r>
          </a:p>
          <a:p>
            <a:pPr>
              <a:buFont typeface="Wingdings" panose="05000000000000000000" pitchFamily="2" charset="2"/>
              <a:buChar char="q"/>
            </a:pPr>
            <a:r>
              <a:rPr lang="en-US"/>
              <a:t>You will notice that our lines do not line up and that there are some whitened out areas.</a:t>
            </a:r>
          </a:p>
          <a:p>
            <a:pPr lvl="1">
              <a:buFont typeface="Wingdings" panose="05000000000000000000" pitchFamily="2" charset="2"/>
              <a:buChar char="q"/>
            </a:pPr>
            <a:r>
              <a:rPr lang="en-US"/>
              <a:t>The areas whitened indicate that there isn’t a universal classroom approach for the PeBL Mentor to lead.  These areas are only applicable for the Administrator and the SST to lead.  </a:t>
            </a:r>
          </a:p>
          <a:p>
            <a:pPr lvl="1">
              <a:buFont typeface="Wingdings" panose="05000000000000000000" pitchFamily="2" charset="2"/>
              <a:buChar char="q"/>
            </a:pPr>
            <a:r>
              <a:rPr lang="en-US"/>
              <a:t>VTRA is lead entirely by the Administrator.  The PeBL Mentors and SSTs do not have the training to lead.</a:t>
            </a:r>
          </a:p>
        </p:txBody>
      </p:sp>
    </p:spTree>
    <p:extLst>
      <p:ext uri="{BB962C8B-B14F-4D97-AF65-F5344CB8AC3E}">
        <p14:creationId xmlns:p14="http://schemas.microsoft.com/office/powerpoint/2010/main" val="289222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p>
        </p:txBody>
      </p:sp>
      <p:sp>
        <p:nvSpPr>
          <p:cNvPr id="3" name="Content Placeholder 2"/>
          <p:cNvSpPr>
            <a:spLocks noGrp="1"/>
          </p:cNvSpPr>
          <p:nvPr>
            <p:ph idx="1"/>
          </p:nvPr>
        </p:nvSpPr>
        <p:spPr>
          <a:xfrm>
            <a:off x="1097280" y="2095765"/>
            <a:ext cx="10228217" cy="3603654"/>
          </a:xfrm>
        </p:spPr>
        <p:txBody>
          <a:bodyPr vert="horz" lIns="0" tIns="45720" rIns="0" bIns="45720" rtlCol="0" anchor="t">
            <a:normAutofit/>
          </a:bodyPr>
          <a:lstStyle/>
          <a:p>
            <a:pPr>
              <a:buFont typeface="Wingdings" panose="05000000000000000000" pitchFamily="2" charset="2"/>
              <a:buChar char="q"/>
            </a:pPr>
            <a:r>
              <a:rPr lang="en-US" b="1"/>
              <a:t>If you require additional assistance today, just give us a phone call. </a:t>
            </a:r>
            <a:r>
              <a:rPr lang="en-US"/>
              <a:t> We have our cell phones turned on and able to provide support to your Triad.</a:t>
            </a:r>
          </a:p>
          <a:p>
            <a:pPr>
              <a:buFont typeface="Wingdings" panose="05000000000000000000" pitchFamily="2" charset="2"/>
              <a:buChar char="q"/>
            </a:pPr>
            <a:r>
              <a:rPr lang="en-US" b="1"/>
              <a:t>Completed forms will be picked up by your Student Support Consultant. </a:t>
            </a:r>
            <a:r>
              <a:rPr lang="en-US"/>
              <a:t> Your Student Support Consultant will review your Impact forms regarding the students listed as requiring continuous and frequents supports from the first page of this updated form.</a:t>
            </a:r>
            <a:endParaRPr lang="en-US">
              <a:cs typeface="Calibri"/>
            </a:endParaRPr>
          </a:p>
          <a:p>
            <a:pPr marL="383540" lvl="1">
              <a:buFont typeface="Wingdings" panose="05000000000000000000" pitchFamily="2" charset="2"/>
              <a:buChar char="q"/>
            </a:pPr>
            <a:r>
              <a:rPr lang="en-US">
                <a:cs typeface="Calibri"/>
              </a:rPr>
              <a:t>Form 210-19 Inclusion and Intervention Rubric:  Impact Form</a:t>
            </a:r>
          </a:p>
          <a:p>
            <a:pPr marL="383540" lvl="1">
              <a:buFont typeface="Wingdings" panose="05000000000000000000" pitchFamily="2" charset="2"/>
              <a:buChar char="q"/>
            </a:pPr>
            <a:r>
              <a:rPr lang="en-US">
                <a:cs typeface="Calibri"/>
              </a:rPr>
              <a:t>Form 210-23 Additional Student Supports and Classroom Programming</a:t>
            </a:r>
          </a:p>
          <a:p>
            <a:pPr>
              <a:buFont typeface="Wingdings" panose="05000000000000000000" pitchFamily="2" charset="2"/>
              <a:buChar char="q"/>
            </a:pPr>
            <a:r>
              <a:rPr lang="en-US" b="1"/>
              <a:t>All forms are required back to the Consultant and Division Office by the Easter break</a:t>
            </a:r>
            <a:r>
              <a:rPr lang="en-US"/>
              <a:t> so that EA allocations and other additional supports can be determined in a timely fashion.</a:t>
            </a:r>
          </a:p>
        </p:txBody>
      </p:sp>
    </p:spTree>
    <p:extLst>
      <p:ext uri="{BB962C8B-B14F-4D97-AF65-F5344CB8AC3E}">
        <p14:creationId xmlns:p14="http://schemas.microsoft.com/office/powerpoint/2010/main" val="119173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720" y="1033272"/>
            <a:ext cx="10058400" cy="2872522"/>
          </a:xfrm>
        </p:spPr>
        <p:txBody>
          <a:bodyPr>
            <a:normAutofit fontScale="90000"/>
          </a:bodyPr>
          <a:lstStyle/>
          <a:p>
            <a:r>
              <a:rPr lang="en-US" sz="6000"/>
              <a:t>Triad Meeting</a:t>
            </a:r>
            <a:br>
              <a:rPr lang="en-US" sz="6000"/>
            </a:br>
            <a:r>
              <a:rPr lang="en-US" sz="6000"/>
              <a:t>Thinking Ahead into Next Year</a:t>
            </a:r>
            <a:r>
              <a:rPr lang="en-US" sz="4900"/>
              <a:t/>
            </a:r>
            <a:br>
              <a:rPr lang="en-US" sz="4900"/>
            </a:br>
            <a:r>
              <a:rPr lang="en-US" sz="4900"/>
              <a:t/>
            </a:r>
            <a:br>
              <a:rPr lang="en-US" sz="4900"/>
            </a:br>
            <a:r>
              <a:rPr lang="en-US" sz="4900"/>
              <a:t>									</a:t>
            </a:r>
            <a:r>
              <a:rPr lang="en-US" sz="2200"/>
              <a:t>March 14, 2019</a:t>
            </a:r>
          </a:p>
        </p:txBody>
      </p:sp>
      <p:sp>
        <p:nvSpPr>
          <p:cNvPr id="3" name="Subtitle 2"/>
          <p:cNvSpPr>
            <a:spLocks noGrp="1"/>
          </p:cNvSpPr>
          <p:nvPr>
            <p:ph type="subTitle" idx="1"/>
          </p:nvPr>
        </p:nvSpPr>
        <p:spPr>
          <a:xfrm>
            <a:off x="1188720" y="4572000"/>
            <a:ext cx="10058400" cy="685800"/>
          </a:xfrm>
        </p:spPr>
        <p:txBody>
          <a:bodyPr>
            <a:normAutofit/>
          </a:bodyPr>
          <a:lstStyle/>
          <a:p>
            <a:r>
              <a:rPr lang="en-US"/>
              <a:t>Additional Student Programming and Classroom Supports</a:t>
            </a:r>
          </a:p>
        </p:txBody>
      </p:sp>
    </p:spTree>
    <p:extLst>
      <p:ext uri="{BB962C8B-B14F-4D97-AF65-F5344CB8AC3E}">
        <p14:creationId xmlns:p14="http://schemas.microsoft.com/office/powerpoint/2010/main" val="42951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3723"/>
            <a:ext cx="10006149" cy="1450757"/>
          </a:xfrm>
        </p:spPr>
        <p:txBody>
          <a:bodyPr/>
          <a:lstStyle/>
          <a:p>
            <a:r>
              <a:rPr lang="en-US"/>
              <a:t>Thinking ahead to 2019-2020</a:t>
            </a:r>
          </a:p>
        </p:txBody>
      </p:sp>
      <p:sp>
        <p:nvSpPr>
          <p:cNvPr id="3" name="Content Placeholder 2"/>
          <p:cNvSpPr>
            <a:spLocks noGrp="1"/>
          </p:cNvSpPr>
          <p:nvPr>
            <p:ph idx="1"/>
          </p:nvPr>
        </p:nvSpPr>
        <p:spPr>
          <a:xfrm>
            <a:off x="1449977" y="2194559"/>
            <a:ext cx="9117874" cy="3167553"/>
          </a:xfrm>
        </p:spPr>
        <p:txBody>
          <a:bodyPr>
            <a:normAutofit/>
          </a:bodyPr>
          <a:lstStyle/>
          <a:p>
            <a:pPr>
              <a:buFont typeface="Wingdings" panose="05000000000000000000" pitchFamily="2" charset="2"/>
              <a:buChar char="q"/>
            </a:pPr>
            <a:r>
              <a:rPr lang="en-US" sz="3200"/>
              <a:t>What are your student needs?</a:t>
            </a:r>
          </a:p>
          <a:p>
            <a:pPr>
              <a:buFont typeface="Wingdings" panose="05000000000000000000" pitchFamily="2" charset="2"/>
              <a:buChar char="q"/>
            </a:pPr>
            <a:r>
              <a:rPr lang="en-US" sz="3200"/>
              <a:t>What classroom supports are needed?  Do you have hotspots that need attention?</a:t>
            </a:r>
          </a:p>
          <a:p>
            <a:pPr>
              <a:buFont typeface="Wingdings" panose="05000000000000000000" pitchFamily="2" charset="2"/>
              <a:buChar char="q"/>
            </a:pPr>
            <a:r>
              <a:rPr lang="en-US" sz="3200"/>
              <a:t>Are there areas where your Triad would to like access additional support to assist with the leadership role in your school?</a:t>
            </a:r>
          </a:p>
        </p:txBody>
      </p:sp>
    </p:spTree>
    <p:extLst>
      <p:ext uri="{BB962C8B-B14F-4D97-AF65-F5344CB8AC3E}">
        <p14:creationId xmlns:p14="http://schemas.microsoft.com/office/powerpoint/2010/main" val="77275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3723"/>
            <a:ext cx="5682343" cy="1450757"/>
          </a:xfrm>
        </p:spPr>
        <p:txBody>
          <a:bodyPr/>
          <a:lstStyle/>
          <a:p>
            <a:r>
              <a:rPr lang="en-US"/>
              <a:t>Student Programming</a:t>
            </a:r>
          </a:p>
        </p:txBody>
      </p:sp>
      <p:sp>
        <p:nvSpPr>
          <p:cNvPr id="3" name="Content Placeholder 2"/>
          <p:cNvSpPr>
            <a:spLocks noGrp="1"/>
          </p:cNvSpPr>
          <p:nvPr>
            <p:ph idx="1"/>
          </p:nvPr>
        </p:nvSpPr>
        <p:spPr>
          <a:xfrm>
            <a:off x="1097280" y="1920239"/>
            <a:ext cx="5277394" cy="3879670"/>
          </a:xfrm>
        </p:spPr>
        <p:txBody>
          <a:bodyPr>
            <a:normAutofit fontScale="92500" lnSpcReduction="20000"/>
          </a:bodyPr>
          <a:lstStyle/>
          <a:p>
            <a:pPr marL="0" indent="0">
              <a:buNone/>
            </a:pPr>
            <a:r>
              <a:rPr lang="en-US"/>
              <a:t>We have categorized your students according to three different support levels.</a:t>
            </a:r>
          </a:p>
          <a:p>
            <a:pPr>
              <a:buFont typeface="Wingdings" panose="05000000000000000000" pitchFamily="2" charset="2"/>
              <a:buChar char="q"/>
            </a:pPr>
            <a:r>
              <a:rPr lang="en-US"/>
              <a:t>The top category identifies your intensive needs students requiring continuous supports throughout the day.  You would be completing an Impact form for these students to determine key areas of development for their eIIP. </a:t>
            </a:r>
          </a:p>
          <a:p>
            <a:pPr>
              <a:buFont typeface="Wingdings" panose="05000000000000000000" pitchFamily="2" charset="2"/>
              <a:buChar char="q"/>
            </a:pPr>
            <a:r>
              <a:rPr lang="en-US"/>
              <a:t>The middle category identifies your students requiring frequent, but not continuous, support.  You would also be completing an Impact form for these students to determine key areas of development for the eIIP. </a:t>
            </a:r>
          </a:p>
          <a:p>
            <a:pPr>
              <a:buFont typeface="Wingdings" panose="05000000000000000000" pitchFamily="2" charset="2"/>
              <a:buChar char="q"/>
            </a:pPr>
            <a:r>
              <a:rPr lang="en-US"/>
              <a:t>The bottom category identifies those students/classes where there might be a need for some extra supports will ensure success.</a:t>
            </a:r>
          </a:p>
        </p:txBody>
      </p:sp>
      <p:pic>
        <p:nvPicPr>
          <p:cNvPr id="4" name="Picture 3"/>
          <p:cNvPicPr>
            <a:picLocks noChangeAspect="1"/>
          </p:cNvPicPr>
          <p:nvPr/>
        </p:nvPicPr>
        <p:blipFill>
          <a:blip r:embed="rId2"/>
          <a:stretch>
            <a:fillRect/>
          </a:stretch>
        </p:blipFill>
        <p:spPr>
          <a:xfrm>
            <a:off x="7024823" y="942159"/>
            <a:ext cx="3895725" cy="485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7024823" y="2361460"/>
            <a:ext cx="3895725" cy="10031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7" name="Rounded Rectangle 6"/>
          <p:cNvSpPr/>
          <p:nvPr/>
        </p:nvSpPr>
        <p:spPr>
          <a:xfrm>
            <a:off x="7024823" y="3364637"/>
            <a:ext cx="3895725" cy="967667"/>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Rounded Rectangle 7"/>
          <p:cNvSpPr/>
          <p:nvPr/>
        </p:nvSpPr>
        <p:spPr>
          <a:xfrm>
            <a:off x="7024823" y="4358936"/>
            <a:ext cx="3895725" cy="144097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cxnSp>
        <p:nvCxnSpPr>
          <p:cNvPr id="10" name="Straight Arrow Connector 9"/>
          <p:cNvCxnSpPr/>
          <p:nvPr/>
        </p:nvCxnSpPr>
        <p:spPr>
          <a:xfrm flipV="1">
            <a:off x="6035040" y="3000895"/>
            <a:ext cx="822960" cy="224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927260" y="4182835"/>
            <a:ext cx="1014152" cy="352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86190" y="5486400"/>
            <a:ext cx="11637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09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7248"/>
          </a:xfrm>
        </p:spPr>
        <p:txBody>
          <a:bodyPr/>
          <a:lstStyle/>
          <a:p>
            <a:r>
              <a:rPr lang="en-US"/>
              <a:t>Students Requiring Continuous Supports</a:t>
            </a:r>
          </a:p>
        </p:txBody>
      </p:sp>
      <p:pic>
        <p:nvPicPr>
          <p:cNvPr id="5" name="Content Placeholder 4"/>
          <p:cNvPicPr>
            <a:picLocks noGrp="1" noChangeAspect="1"/>
          </p:cNvPicPr>
          <p:nvPr>
            <p:ph idx="1"/>
          </p:nvPr>
        </p:nvPicPr>
        <p:blipFill>
          <a:blip r:embed="rId2"/>
          <a:stretch>
            <a:fillRect/>
          </a:stretch>
        </p:blipFill>
        <p:spPr>
          <a:xfrm>
            <a:off x="2396470" y="1859326"/>
            <a:ext cx="7460019" cy="4424577"/>
          </a:xfrm>
          <a:prstGeom prst="rect">
            <a:avLst/>
          </a:prstGeom>
        </p:spPr>
      </p:pic>
      <p:sp>
        <p:nvSpPr>
          <p:cNvPr id="4" name="TextBox 3">
            <a:extLst>
              <a:ext uri="{FF2B5EF4-FFF2-40B4-BE49-F238E27FC236}">
                <a16:creationId xmlns:a16="http://schemas.microsoft.com/office/drawing/2014/main" id="{6CD36A23-0173-4107-AEDE-18DE229F18D1}"/>
              </a:ext>
            </a:extLst>
          </p:cNvPr>
          <p:cNvSpPr txBox="1"/>
          <p:nvPr/>
        </p:nvSpPr>
        <p:spPr>
          <a:xfrm rot="19980000">
            <a:off x="255861" y="3524789"/>
            <a:ext cx="2340634" cy="923330"/>
          </a:xfrm>
          <a:prstGeom prst="rect">
            <a:avLst/>
          </a:prstGeom>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Indicate if additional supervision needed at recess &amp;/or noon. </a:t>
            </a:r>
          </a:p>
        </p:txBody>
      </p:sp>
    </p:spTree>
    <p:extLst>
      <p:ext uri="{BB962C8B-B14F-4D97-AF65-F5344CB8AC3E}">
        <p14:creationId xmlns:p14="http://schemas.microsoft.com/office/powerpoint/2010/main" val="150865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Students Requiring Frequent Supports</a:t>
            </a:r>
          </a:p>
        </p:txBody>
      </p:sp>
      <p:pic>
        <p:nvPicPr>
          <p:cNvPr id="4" name="Content Placeholder 3"/>
          <p:cNvPicPr>
            <a:picLocks noGrp="1" noChangeAspect="1"/>
          </p:cNvPicPr>
          <p:nvPr>
            <p:ph idx="1"/>
          </p:nvPr>
        </p:nvPicPr>
        <p:blipFill>
          <a:blip r:embed="rId2"/>
          <a:stretch>
            <a:fillRect/>
          </a:stretch>
        </p:blipFill>
        <p:spPr>
          <a:xfrm>
            <a:off x="1901007" y="2048827"/>
            <a:ext cx="9032604" cy="2690403"/>
          </a:xfrm>
          <a:prstGeom prst="rect">
            <a:avLst/>
          </a:prstGeom>
        </p:spPr>
      </p:pic>
      <p:pic>
        <p:nvPicPr>
          <p:cNvPr id="5" name="Picture 4"/>
          <p:cNvPicPr>
            <a:picLocks noChangeAspect="1"/>
          </p:cNvPicPr>
          <p:nvPr/>
        </p:nvPicPr>
        <p:blipFill>
          <a:blip r:embed="rId3"/>
          <a:stretch>
            <a:fillRect/>
          </a:stretch>
        </p:blipFill>
        <p:spPr>
          <a:xfrm>
            <a:off x="1901007" y="4611798"/>
            <a:ext cx="8980539" cy="877797"/>
          </a:xfrm>
          <a:prstGeom prst="rect">
            <a:avLst/>
          </a:prstGeom>
        </p:spPr>
      </p:pic>
    </p:spTree>
    <p:extLst>
      <p:ext uri="{BB962C8B-B14F-4D97-AF65-F5344CB8AC3E}">
        <p14:creationId xmlns:p14="http://schemas.microsoft.com/office/powerpoint/2010/main" val="138179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Programming Support</a:t>
            </a:r>
          </a:p>
        </p:txBody>
      </p:sp>
      <p:pic>
        <p:nvPicPr>
          <p:cNvPr id="4" name="Content Placeholder 3"/>
          <p:cNvPicPr>
            <a:picLocks noGrp="1" noChangeAspect="1"/>
          </p:cNvPicPr>
          <p:nvPr>
            <p:ph idx="1"/>
          </p:nvPr>
        </p:nvPicPr>
        <p:blipFill>
          <a:blip r:embed="rId2"/>
          <a:stretch>
            <a:fillRect/>
          </a:stretch>
        </p:blipFill>
        <p:spPr>
          <a:xfrm>
            <a:off x="3462791" y="1847645"/>
            <a:ext cx="7550287" cy="4301315"/>
          </a:xfrm>
          <a:prstGeom prst="rect">
            <a:avLst/>
          </a:prstGeom>
        </p:spPr>
      </p:pic>
      <p:sp>
        <p:nvSpPr>
          <p:cNvPr id="3" name="TextBox 2">
            <a:extLst>
              <a:ext uri="{FF2B5EF4-FFF2-40B4-BE49-F238E27FC236}">
                <a16:creationId xmlns:a16="http://schemas.microsoft.com/office/drawing/2014/main" id="{2281CB91-F173-49CD-8FB6-F269CB2B1EE4}"/>
              </a:ext>
            </a:extLst>
          </p:cNvPr>
          <p:cNvSpPr txBox="1"/>
          <p:nvPr/>
        </p:nvSpPr>
        <p:spPr>
          <a:xfrm rot="20220000">
            <a:off x="428640" y="3116690"/>
            <a:ext cx="2719386"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Where are the hotspots or pockets in your school requiring additional support?</a:t>
            </a:r>
            <a:endParaRPr lang="en-US" b="1">
              <a:cs typeface="Calibri"/>
            </a:endParaRPr>
          </a:p>
        </p:txBody>
      </p:sp>
    </p:spTree>
    <p:extLst>
      <p:ext uri="{BB962C8B-B14F-4D97-AF65-F5344CB8AC3E}">
        <p14:creationId xmlns:p14="http://schemas.microsoft.com/office/powerpoint/2010/main" val="409887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Environment</a:t>
            </a:r>
          </a:p>
        </p:txBody>
      </p:sp>
      <p:sp>
        <p:nvSpPr>
          <p:cNvPr id="3" name="Content Placeholder 2"/>
          <p:cNvSpPr>
            <a:spLocks noGrp="1"/>
          </p:cNvSpPr>
          <p:nvPr>
            <p:ph idx="1"/>
          </p:nvPr>
        </p:nvSpPr>
        <p:spPr>
          <a:xfrm>
            <a:off x="1097280" y="1897985"/>
            <a:ext cx="10058400" cy="1119535"/>
          </a:xfrm>
        </p:spPr>
        <p:txBody>
          <a:bodyPr/>
          <a:lstStyle/>
          <a:p>
            <a:pPr>
              <a:buFont typeface="Wingdings" panose="05000000000000000000" pitchFamily="2" charset="2"/>
              <a:buChar char="q"/>
            </a:pPr>
            <a:r>
              <a:rPr lang="en-US"/>
              <a:t> Do you anticipate that you will need any changes to your learning environment for your student support students?  An example of this might be a calming room, additional bathroom space/design, or door on shelving.</a:t>
            </a:r>
          </a:p>
        </p:txBody>
      </p:sp>
      <p:pic>
        <p:nvPicPr>
          <p:cNvPr id="4" name="Picture 3"/>
          <p:cNvPicPr>
            <a:picLocks noChangeAspect="1"/>
          </p:cNvPicPr>
          <p:nvPr/>
        </p:nvPicPr>
        <p:blipFill>
          <a:blip r:embed="rId2"/>
          <a:stretch>
            <a:fillRect/>
          </a:stretch>
        </p:blipFill>
        <p:spPr>
          <a:xfrm>
            <a:off x="1562645" y="3178145"/>
            <a:ext cx="8869228" cy="2295192"/>
          </a:xfrm>
          <a:prstGeom prst="rect">
            <a:avLst/>
          </a:prstGeom>
        </p:spPr>
      </p:pic>
    </p:spTree>
    <p:extLst>
      <p:ext uri="{BB962C8B-B14F-4D97-AF65-F5344CB8AC3E}">
        <p14:creationId xmlns:p14="http://schemas.microsoft.com/office/powerpoint/2010/main" val="410269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0586848">
            <a:off x="7919885" y="4737320"/>
            <a:ext cx="2209810" cy="1761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a:t>Classroom Supports</a:t>
            </a:r>
          </a:p>
        </p:txBody>
      </p:sp>
      <p:sp>
        <p:nvSpPr>
          <p:cNvPr id="3" name="Content Placeholder 2"/>
          <p:cNvSpPr>
            <a:spLocks noGrp="1"/>
          </p:cNvSpPr>
          <p:nvPr>
            <p:ph idx="1"/>
          </p:nvPr>
        </p:nvSpPr>
        <p:spPr>
          <a:xfrm>
            <a:off x="3909620" y="1850435"/>
            <a:ext cx="7354389" cy="2687077"/>
          </a:xfrm>
        </p:spPr>
        <p:txBody>
          <a:bodyPr>
            <a:normAutofit fontScale="85000" lnSpcReduction="10000"/>
          </a:bodyPr>
          <a:lstStyle/>
          <a:p>
            <a:pPr>
              <a:buFont typeface="Wingdings" panose="05000000000000000000" pitchFamily="2" charset="2"/>
              <a:buChar char="q"/>
            </a:pPr>
            <a:r>
              <a:rPr lang="en-US"/>
              <a:t> The leadership role of the Triad in your school is important for staff and students.  However, there may be times when the Triad is not comfortable or familiar with taking the lead and will want additional Division supports.</a:t>
            </a:r>
          </a:p>
          <a:p>
            <a:pPr>
              <a:buFont typeface="Wingdings" panose="05000000000000000000" pitchFamily="2" charset="2"/>
              <a:buChar char="q"/>
            </a:pPr>
            <a:r>
              <a:rPr lang="en-US"/>
              <a:t>Keeping in mind we activate the Triad Transfer of Responsibility to support staff and students, we have expanded the </a:t>
            </a:r>
            <a:r>
              <a:rPr lang="en-US" i="1"/>
              <a:t>Additional Student Programming and Classroom Supports </a:t>
            </a:r>
            <a:r>
              <a:rPr lang="en-US"/>
              <a:t>form to include school programming.</a:t>
            </a:r>
          </a:p>
          <a:p>
            <a:pPr>
              <a:buFont typeface="Wingdings" panose="05000000000000000000" pitchFamily="2" charset="2"/>
              <a:buChar char="q"/>
            </a:pPr>
            <a:r>
              <a:rPr lang="en-US"/>
              <a:t>The chart on the following slide illustrates which member of the Triad will take the lead when considering additional student programming and classroom supports.  The Classroom Teacher is integrated throughout; however, the role of the Triad is to consider who takes the lead in supporting students and teachers.</a:t>
            </a:r>
          </a:p>
          <a:p>
            <a:pPr>
              <a:buFont typeface="Wingdings" panose="05000000000000000000" pitchFamily="2" charset="2"/>
              <a:buChar char="q"/>
            </a:pPr>
            <a:endParaRPr lang="en-US"/>
          </a:p>
        </p:txBody>
      </p:sp>
      <p:pic>
        <p:nvPicPr>
          <p:cNvPr id="6" name="Picture 5"/>
          <p:cNvPicPr>
            <a:picLocks noChangeAspect="1"/>
          </p:cNvPicPr>
          <p:nvPr/>
        </p:nvPicPr>
        <p:blipFill>
          <a:blip r:embed="rId3"/>
          <a:stretch>
            <a:fillRect/>
          </a:stretch>
        </p:blipFill>
        <p:spPr>
          <a:xfrm rot="929528">
            <a:off x="10032094" y="4723591"/>
            <a:ext cx="1845086" cy="1845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a:srcRect t="5112"/>
          <a:stretch/>
        </p:blipFill>
        <p:spPr>
          <a:xfrm>
            <a:off x="420868" y="1907176"/>
            <a:ext cx="3057525" cy="4122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80741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0FB9502FC1AF449790A26E156CCBA0" ma:contentTypeVersion="6" ma:contentTypeDescription="Create a new document." ma:contentTypeScope="" ma:versionID="1cebd7584a76e23f12b840ea05206853">
  <xsd:schema xmlns:xsd="http://www.w3.org/2001/XMLSchema" xmlns:xs="http://www.w3.org/2001/XMLSchema" xmlns:p="http://schemas.microsoft.com/office/2006/metadata/properties" xmlns:ns2="6452170a-2f1d-4d33-bb1a-c1f4b5fb91d0" xmlns:ns3="5cbc6422-d5bb-4d85-b577-80461fa1445b" targetNamespace="http://schemas.microsoft.com/office/2006/metadata/properties" ma:root="true" ma:fieldsID="4c689f805f755cb01673968e5c599617" ns2:_="" ns3:_="">
    <xsd:import namespace="6452170a-2f1d-4d33-bb1a-c1f4b5fb91d0"/>
    <xsd:import namespace="5cbc6422-d5bb-4d85-b577-80461fa144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2170a-2f1d-4d33-bb1a-c1f4b5fb91d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bc6422-d5bb-4d85-b577-80461fa1445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452170a-2f1d-4d33-bb1a-c1f4b5fb91d0">
      <UserInfo>
        <DisplayName>Kelli Boklaschuk</DisplayName>
        <AccountId>46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D8853-AB5C-4997-9C0D-BA2139E90229}">
  <ds:schemaRefs>
    <ds:schemaRef ds:uri="5cbc6422-d5bb-4d85-b577-80461fa1445b"/>
    <ds:schemaRef ds:uri="6452170a-2f1d-4d33-bb1a-c1f4b5fb91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7E5086-8BA9-41CD-A28D-F9E426730252}">
  <ds:schemaRefs>
    <ds:schemaRef ds:uri="http://www.w3.org/XML/1998/namespace"/>
    <ds:schemaRef ds:uri="5cbc6422-d5bb-4d85-b577-80461fa1445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452170a-2f1d-4d33-bb1a-c1f4b5fb91d0"/>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C80C2F0B-FFB6-4A4B-BA15-6A5ABDB074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8</TotalTime>
  <Words>596</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Wingdings</vt:lpstr>
      <vt:lpstr>Retrospect</vt:lpstr>
      <vt:lpstr>Upcoming PeBL Mentor and SST PD</vt:lpstr>
      <vt:lpstr>Triad Meeting Thinking Ahead into Next Year           March 14, 2019</vt:lpstr>
      <vt:lpstr>Thinking ahead to 2019-2020</vt:lpstr>
      <vt:lpstr>Student Programming</vt:lpstr>
      <vt:lpstr>Students Requiring Continuous Supports</vt:lpstr>
      <vt:lpstr>Students Requiring Frequent Supports</vt:lpstr>
      <vt:lpstr>Student Programming Support</vt:lpstr>
      <vt:lpstr>Learning Environment</vt:lpstr>
      <vt:lpstr>Classroom Supports</vt:lpstr>
      <vt:lpstr>The dance of the Triad …</vt:lpstr>
      <vt:lpstr>Next Steps:</vt:lpstr>
    </vt:vector>
  </TitlesOfParts>
  <Company>Sun West School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Student Programming and Classroom Supports</dc:title>
  <dc:creator>Carole Butcher</dc:creator>
  <cp:lastModifiedBy>Kelli Boklaschuk</cp:lastModifiedBy>
  <cp:revision>3</cp:revision>
  <dcterms:created xsi:type="dcterms:W3CDTF">2019-02-14T16:24:17Z</dcterms:created>
  <dcterms:modified xsi:type="dcterms:W3CDTF">2019-03-14T16:47:49Z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0x0101003F0FB9502FC1AF449790A26E156CCBA0</vt:lpwstr>
  </property>
  <property fmtid="{D5CDD505-2E9C-101B-9397-08002B2CF9AE}" pid="3" name="AuthorIds_UIVersion_2048">
    <vt:lpwstr>36,17</vt:lpwstr>
  </property>
</Properties>
</file>