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9" r:id="rId2"/>
    <p:sldId id="298" r:id="rId3"/>
    <p:sldId id="283" r:id="rId4"/>
    <p:sldId id="292" r:id="rId5"/>
    <p:sldId id="284" r:id="rId6"/>
    <p:sldId id="302" r:id="rId7"/>
    <p:sldId id="293" r:id="rId8"/>
    <p:sldId id="295" r:id="rId9"/>
    <p:sldId id="294" r:id="rId10"/>
    <p:sldId id="303" r:id="rId11"/>
    <p:sldId id="297" r:id="rId12"/>
    <p:sldId id="300" r:id="rId13"/>
    <p:sldId id="296" r:id="rId14"/>
    <p:sldId id="3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8108" autoAdjust="0"/>
  </p:normalViewPr>
  <p:slideViewPr>
    <p:cSldViewPr snapToGrid="0">
      <p:cViewPr varScale="1">
        <p:scale>
          <a:sx n="37" d="100"/>
          <a:sy n="37" d="100"/>
        </p:scale>
        <p:origin x="17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Gross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A-48E7-A321-402E979D220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A-48E7-A321-402E979D2202}"/>
              </c:ext>
            </c:extLst>
          </c:dPt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000041416"/>
        <c:axId val="1000041744"/>
      </c:barChart>
      <c:catAx>
        <c:axId val="100004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744"/>
        <c:crosses val="autoZero"/>
        <c:auto val="1"/>
        <c:lblAlgn val="ctr"/>
        <c:lblOffset val="100"/>
        <c:noMultiLvlLbl val="0"/>
      </c:catAx>
      <c:valAx>
        <c:axId val="100004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FA-4A5E-AB52-FBB4B74C74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EFA-4A5E-AB52-FBB4B74C74A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A-48E7-A321-402E979D2202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A-48E7-A321-402E979D220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FA-4A5E-AB52-FBB4B74C74A7}"/>
                </c:ext>
              </c:extLst>
            </c:dLbl>
            <c:dLbl>
              <c:idx val="1"/>
              <c:layout>
                <c:manualLayout>
                  <c:x val="-0.11615923344937455"/>
                  <c:y val="-0.1400252328934865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DA-48E7-A321-402E979D2202}"/>
                </c:ext>
              </c:extLst>
            </c:dLbl>
            <c:dLbl>
              <c:idx val="2"/>
              <c:layout>
                <c:manualLayout>
                  <c:x val="0.13864166572989867"/>
                  <c:y val="-0.15145586415009771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FA-4A5E-AB52-FBB4B74C74A7}"/>
                </c:ext>
              </c:extLst>
            </c:dLbl>
            <c:dLbl>
              <c:idx val="3"/>
              <c:layout>
                <c:manualLayout>
                  <c:x val="6.9525299079784011E-2"/>
                  <c:y val="0.2857657814152786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DA-48E7-A321-402E979D2202}"/>
                </c:ext>
              </c:extLst>
            </c:dLbl>
            <c:dLbl>
              <c:idx val="4"/>
              <c:layout>
                <c:manualLayout>
                  <c:x val="-8.1787666114047294E-2"/>
                  <c:y val="0.2286126251322228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DA-48E7-A321-402E979D22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Revenue</a:t>
            </a:r>
            <a:r>
              <a:rPr lang="en-US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A-48E7-A321-402E979D220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A-48E7-A321-402E979D2202}"/>
              </c:ext>
            </c:extLst>
          </c:dPt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0041416"/>
        <c:axId val="1000041744"/>
      </c:lineChart>
      <c:catAx>
        <c:axId val="100004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744"/>
        <c:crosses val="autoZero"/>
        <c:auto val="1"/>
        <c:lblAlgn val="ctr"/>
        <c:lblOffset val="100"/>
        <c:noMultiLvlLbl val="0"/>
      </c:catAx>
      <c:valAx>
        <c:axId val="100004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2019/04/29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2019/04/29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79318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just yours anymore. It is your staff’s responsibility also.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452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we view it….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4651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 to make</a:t>
            </a:r>
          </a:p>
          <a:p>
            <a:r>
              <a:rPr lang="en-US" dirty="0"/>
              <a:t>Email</a:t>
            </a:r>
            <a:r>
              <a:rPr lang="en-US" baseline="0" dirty="0"/>
              <a:t> to one of us when ready</a:t>
            </a:r>
            <a:endParaRPr lang="en-US" dirty="0"/>
          </a:p>
          <a:p>
            <a:r>
              <a:rPr lang="en-US" dirty="0"/>
              <a:t>5</a:t>
            </a:r>
            <a:r>
              <a:rPr lang="en-US" baseline="0" dirty="0"/>
              <a:t> present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019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handout</a:t>
            </a:r>
            <a:r>
              <a:rPr lang="en-US" baseline="0" dirty="0"/>
              <a:t>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82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130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minutes</a:t>
            </a:r>
          </a:p>
          <a:p>
            <a:endParaRPr lang="en-US" dirty="0"/>
          </a:p>
          <a:p>
            <a:r>
              <a:rPr lang="en-US" dirty="0" err="1"/>
              <a:t>Stickies</a:t>
            </a:r>
            <a:r>
              <a:rPr lang="en-US" dirty="0"/>
              <a:t>.</a:t>
            </a:r>
            <a:r>
              <a:rPr lang="en-US" baseline="0" dirty="0"/>
              <a:t> Each person responds</a:t>
            </a:r>
          </a:p>
          <a:p>
            <a:r>
              <a:rPr lang="en-US" baseline="0" dirty="0"/>
              <a:t>Show </a:t>
            </a:r>
            <a:r>
              <a:rPr lang="en-US" baseline="0" dirty="0" err="1"/>
              <a:t>stickies</a:t>
            </a:r>
            <a:endParaRPr lang="en-US" baseline="0" dirty="0"/>
          </a:p>
          <a:p>
            <a:r>
              <a:rPr lang="en-US" baseline="0" dirty="0"/>
              <a:t>Come to agreement at table</a:t>
            </a:r>
          </a:p>
          <a:p>
            <a:r>
              <a:rPr lang="en-US" baseline="0" dirty="0"/>
              <a:t>Spokesperson brings up their answer</a:t>
            </a:r>
          </a:p>
          <a:p>
            <a:r>
              <a:rPr lang="en-US" baseline="0" dirty="0"/>
              <a:t>Evaluate how many yes/no</a:t>
            </a:r>
          </a:p>
          <a:p>
            <a:r>
              <a:rPr lang="en-US" baseline="0" dirty="0"/>
              <a:t>If too close to call representatives for each side</a:t>
            </a:r>
          </a:p>
          <a:p>
            <a:r>
              <a:rPr lang="en-US" baseline="0" dirty="0"/>
              <a:t>Back to tables to discuss</a:t>
            </a:r>
          </a:p>
          <a:p>
            <a:r>
              <a:rPr lang="en-US" baseline="0" dirty="0"/>
              <a:t>Large group vote</a:t>
            </a:r>
          </a:p>
          <a:p>
            <a:r>
              <a:rPr lang="en-US" baseline="0" dirty="0" err="1"/>
              <a:t>Consesus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038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057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As a professional you may not get what you were hoping for but if it the </a:t>
            </a:r>
            <a:r>
              <a:rPr lang="en-US" dirty="0" err="1"/>
              <a:t>concensus</a:t>
            </a:r>
            <a:r>
              <a:rPr lang="en-US" baseline="0" dirty="0"/>
              <a:t> of the group you must follow and support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541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5-7 minutes What is your plan to build some CR in your school?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561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Thank You</a:t>
            </a:r>
            <a:endParaRPr lang="en-ZA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ZA" sz="2500" b="1" i="0" spc="-100" baseline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ZA" sz="1600" b="1" i="0" spc="-100" baseline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ZA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en-ZA" sz="1200" b="0" i="0" spc="14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I4kz8gNny8" TargetMode="External"/><Relationship Id="rId3" Type="http://schemas.openxmlformats.org/officeDocument/2006/relationships/chart" Target="../charts/chart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6I4kz8gNny8" TargetMode="External"/><Relationship Id="rId6" Type="http://schemas.openxmlformats.org/officeDocument/2006/relationships/image" Target="../media/image4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</a:t>
            </a:fld>
            <a:endParaRPr lang="en-ZA" dirty="0"/>
          </a:p>
        </p:txBody>
      </p:sp>
      <p:pic>
        <p:nvPicPr>
          <p:cNvPr id="2050" name="Picture 2" descr="Image result for collective responsibility qu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92297" cy="68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61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ile:Learning CommonsITESMCCM01.JPG - Wikimedia Commons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r="192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of Consensus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8991600" cy="1480779"/>
          </a:xfrm>
        </p:spPr>
        <p:txBody>
          <a:bodyPr/>
          <a:lstStyle/>
          <a:p>
            <a:pPr algn="l"/>
            <a:r>
              <a:rPr lang="en-US" sz="2800" b="1" dirty="0"/>
              <a:t>Does your library -&gt; Learning Commons needs to have dedicated time or space for quiet independent learning?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73673" y="267855"/>
            <a:ext cx="2216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Individual</a:t>
            </a:r>
          </a:p>
          <a:p>
            <a:pPr marL="342900" indent="-342900">
              <a:buAutoNum type="arabicPeriod"/>
            </a:pPr>
            <a:r>
              <a:rPr lang="en-US" b="1" dirty="0"/>
              <a:t>Small group</a:t>
            </a:r>
          </a:p>
          <a:p>
            <a:pPr marL="342900" indent="-342900">
              <a:buAutoNum type="arabicPeriod"/>
            </a:pPr>
            <a:r>
              <a:rPr lang="en-US" b="1" dirty="0"/>
              <a:t>Large Group</a:t>
            </a:r>
          </a:p>
          <a:p>
            <a:pPr marL="342900" indent="-342900">
              <a:buAutoNum type="arabicPeriod"/>
            </a:pPr>
            <a:r>
              <a:rPr lang="en-US" b="1" dirty="0"/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324112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118060" cy="6371351"/>
          </a:xfrm>
        </p:spPr>
      </p:pic>
      <p:sp>
        <p:nvSpPr>
          <p:cNvPr id="20" name="Rectangle 19" descr="Accent 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pic>
        <p:nvPicPr>
          <p:cNvPr id="5" name="Picture 4" descr="Empowerment Moments Blog: What's Next?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08"/>
            <a:ext cx="5118060" cy="6399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ZA" dirty="0"/>
              <a:t>Our Promises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/>
              <a:t>Brainstorming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2800" dirty="0"/>
              <a:t>What my school needs collective responsibility for</a:t>
            </a:r>
          </a:p>
          <a:p>
            <a:r>
              <a:rPr lang="en-ZA" dirty="0"/>
              <a:t>Make a list</a:t>
            </a:r>
          </a:p>
          <a:p>
            <a:r>
              <a:rPr lang="en-ZA" dirty="0"/>
              <a:t>Narrow it down to one to try to focus on during your next staff meeting or PD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156960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01" y="177347"/>
            <a:ext cx="1307910" cy="137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ctangle 19" descr="Accent 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ZA" dirty="0"/>
              <a:t>Our Kids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/>
              <a:t>Consensus &amp; Professionalism.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sz="2800" dirty="0"/>
              <a:t>What does this consensus and professionalism like, sound like, feel like?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156960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01" y="177347"/>
            <a:ext cx="1307910" cy="137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19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183" y="-674"/>
            <a:ext cx="9780102" cy="6804025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9189" y="2798354"/>
            <a:ext cx="8342811" cy="1013684"/>
          </a:xfrm>
        </p:spPr>
        <p:txBody>
          <a:bodyPr/>
          <a:lstStyle/>
          <a:p>
            <a:r>
              <a:rPr lang="en-ZA" dirty="0"/>
              <a:t>What are your next steps?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096001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77" y="250336"/>
            <a:ext cx="1558834" cy="16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7" y="531223"/>
            <a:ext cx="5990699" cy="547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156960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/>
          <a:lstStyle/>
          <a:p>
            <a:r>
              <a:rPr lang="en-ZA" dirty="0"/>
              <a:t>Collective Responsibility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r>
              <a:rPr lang="en-ZA" dirty="0"/>
              <a:t>Looking Deeper with School Based Administrators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5895702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77" y="250336"/>
            <a:ext cx="1558834" cy="16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166" y="2999612"/>
            <a:ext cx="5472000" cy="2999426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Professional community in the literature variously refers to the actions of teachers who have the capacity to generate a group identity based on shared values about teaching and student learning that foster professional growth and interdependence </a:t>
            </a:r>
            <a:br>
              <a:rPr lang="en-US" sz="2800" i="1" dirty="0"/>
            </a:br>
            <a:r>
              <a:rPr lang="en-US" sz="2000" i="1" dirty="0"/>
              <a:t>(</a:t>
            </a:r>
            <a:r>
              <a:rPr lang="en-US" sz="2000" i="1" dirty="0" err="1"/>
              <a:t>Achinstein</a:t>
            </a:r>
            <a:r>
              <a:rPr lang="en-US" sz="2000" i="1" dirty="0"/>
              <a:t>, 2002; </a:t>
            </a:r>
            <a:r>
              <a:rPr lang="en-US" sz="2000" i="1" dirty="0" err="1"/>
              <a:t>Bolam</a:t>
            </a:r>
            <a:r>
              <a:rPr lang="en-US" sz="2000" i="1" dirty="0"/>
              <a:t> et al, 2005; </a:t>
            </a:r>
            <a:r>
              <a:rPr lang="en-US" sz="2000" i="1" dirty="0" err="1"/>
              <a:t>Preskill</a:t>
            </a:r>
            <a:r>
              <a:rPr lang="en-US" sz="2000" i="1" dirty="0"/>
              <a:t> &amp; Torres, 1999)</a:t>
            </a:r>
            <a:endParaRPr lang="en-ZA" sz="2000" i="1" dirty="0"/>
          </a:p>
        </p:txBody>
      </p:sp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078590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7" y="206793"/>
            <a:ext cx="1558834" cy="16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-1"/>
            <a:ext cx="7158446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5200" y="766350"/>
            <a:ext cx="3225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To Frame your</a:t>
            </a:r>
          </a:p>
          <a:p>
            <a:r>
              <a:rPr lang="en-US" sz="3200" b="1" dirty="0">
                <a:solidFill>
                  <a:srgbClr val="7030A0"/>
                </a:solidFill>
              </a:rPr>
              <a:t> thinking today…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sz="4400" dirty="0"/>
              <a:t>Own your definition of  Collective Responsibility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ZA" dirty="0"/>
              <a:t>Group Activity to help clarify your thinking and make it personal to you and your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078589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77" y="250336"/>
            <a:ext cx="1558834" cy="16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/>
              <a:t>Lorem ipsum dolor sit amet, consectetur adipiscing elit. </a:t>
            </a:r>
          </a:p>
        </p:txBody>
      </p:sp>
      <p:sp>
        <p:nvSpPr>
          <p:cNvPr id="12" name="Rectangle 11" descr="Accent block left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442934"/>
            <a:ext cx="5472000" cy="360000"/>
          </a:xfrm>
        </p:spPr>
        <p:txBody>
          <a:bodyPr/>
          <a:lstStyle/>
          <a:p>
            <a:r>
              <a:rPr lang="en-ZA" dirty="0"/>
              <a:t>Trey Research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8"/>
            <a:ext cx="5472000" cy="2194694"/>
          </a:xfrm>
        </p:spPr>
        <p:txBody>
          <a:bodyPr/>
          <a:lstStyle/>
          <a:p>
            <a:r>
              <a:rPr lang="en-ZA" dirty="0"/>
              <a:t>Nulla a erat eget nunc hendrerit ultrices eu nec nulla. Donec viverra leo aliquet, auctor quam id, convallis orci. </a:t>
            </a:r>
          </a:p>
          <a:p>
            <a:pPr lvl="1"/>
            <a:r>
              <a:rPr lang="en-ZA" dirty="0"/>
              <a:t>Sed in molestie est. Cras ornare turpis at ligula posuere, sit amet accumsan neque lobortis.</a:t>
            </a:r>
          </a:p>
          <a:p>
            <a:pPr lvl="1"/>
            <a:r>
              <a:rPr lang="en-ZA" dirty="0"/>
              <a:t>Maecenas mattis risus ligula, sed ullamcorper nunc efficitur sed. </a:t>
            </a:r>
          </a:p>
        </p:txBody>
      </p:sp>
      <p:cxnSp>
        <p:nvCxnSpPr>
          <p:cNvPr id="11" name="Straight Connector 10" descr="Slide divider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Accent bar right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43459"/>
            <a:ext cx="5472000" cy="358775"/>
          </a:xfrm>
        </p:spPr>
        <p:txBody>
          <a:bodyPr/>
          <a:lstStyle/>
          <a:p>
            <a:r>
              <a:rPr lang="en-ZA" dirty="0"/>
              <a:t>Competitive Service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47459"/>
            <a:ext cx="5472113" cy="2196041"/>
          </a:xfrm>
        </p:spPr>
        <p:txBody>
          <a:bodyPr/>
          <a:lstStyle/>
          <a:p>
            <a:r>
              <a:rPr lang="en-ZA" dirty="0"/>
              <a:t>Praesent venenatis quam tortor, viverra nunc rutrum. </a:t>
            </a:r>
          </a:p>
          <a:p>
            <a:pPr lvl="1"/>
            <a:r>
              <a:rPr lang="en-ZA" dirty="0"/>
              <a:t>Maecenas malesuada ultricies sapien sit amet pharetra. </a:t>
            </a:r>
          </a:p>
          <a:p>
            <a:pPr lvl="1"/>
            <a:r>
              <a:rPr lang="en-ZA" dirty="0"/>
              <a:t>Nunc tempus, risus sodales sodales hendrerit, arcu dolor commodo libero, a sollicitudin quam nulla quis lectus. In at porta mauris.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9" name="togeth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400" dirty="0"/>
              <a:t>Own your definition of  Collective Responsibility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sz="2400" dirty="0"/>
              <a:t>Group Activity to help clarify your thinking and make it personal to you and your school</a:t>
            </a:r>
          </a:p>
          <a:p>
            <a:r>
              <a:rPr lang="en-ZA" sz="2400" dirty="0"/>
              <a:t>You have 5 minutes….. To accomplish this mission. Be ready to share.</a:t>
            </a:r>
          </a:p>
          <a:p>
            <a:endParaRPr lang="en-ZA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/>
              <a:t>Meme: </a:t>
            </a:r>
            <a:r>
              <a:rPr lang="en-US" sz="3200" b="1" dirty="0">
                <a:solidFill>
                  <a:srgbClr val="FF0000"/>
                </a:solidFill>
              </a:rPr>
              <a:t>makeameme.org</a:t>
            </a:r>
          </a:p>
          <a:p>
            <a:r>
              <a:rPr lang="en-US" sz="3200" dirty="0">
                <a:solidFill>
                  <a:schemeClr val="tx1"/>
                </a:solidFill>
              </a:rPr>
              <a:t>Song/Rap</a:t>
            </a:r>
          </a:p>
          <a:p>
            <a:r>
              <a:rPr lang="en-US" sz="3200" dirty="0">
                <a:solidFill>
                  <a:schemeClr val="tx1"/>
                </a:solidFill>
              </a:rPr>
              <a:t>Logo</a:t>
            </a:r>
          </a:p>
          <a:p>
            <a:r>
              <a:rPr lang="en-US" sz="3200" dirty="0">
                <a:solidFill>
                  <a:schemeClr val="tx1"/>
                </a:solidFill>
              </a:rPr>
              <a:t>Creative Movement (Led by The Great </a:t>
            </a:r>
            <a:r>
              <a:rPr lang="en-US" sz="3200" dirty="0" err="1">
                <a:solidFill>
                  <a:schemeClr val="tx1"/>
                </a:solidFill>
              </a:rPr>
              <a:t>Gaspy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  <a:p>
            <a:r>
              <a:rPr lang="en-US" sz="3200" dirty="0">
                <a:solidFill>
                  <a:schemeClr val="tx1"/>
                </a:solidFill>
              </a:rPr>
              <a:t>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Book or story</a:t>
            </a:r>
          </a:p>
          <a:p>
            <a:r>
              <a:rPr lang="en-US" sz="3200" dirty="0"/>
              <a:t>Cheer</a:t>
            </a:r>
          </a:p>
          <a:p>
            <a:r>
              <a:rPr lang="en-US" sz="3200" dirty="0"/>
              <a:t>Game</a:t>
            </a:r>
          </a:p>
          <a:p>
            <a:r>
              <a:rPr lang="en-US" sz="3200" dirty="0"/>
              <a:t>Movie/Series</a:t>
            </a:r>
          </a:p>
          <a:p>
            <a:r>
              <a:rPr lang="en-US" sz="3200" dirty="0"/>
              <a:t>Other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078589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48" y="1441073"/>
            <a:ext cx="1236256" cy="129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68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Woman on laptop smiling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10" descr="About – Valley Justice Coali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2" y="-34260"/>
            <a:ext cx="9780588" cy="64398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4903599" cy="1958400"/>
          </a:xfrm>
        </p:spPr>
        <p:txBody>
          <a:bodyPr/>
          <a:lstStyle/>
          <a:p>
            <a:r>
              <a:rPr lang="en-ZA" sz="4800" dirty="0"/>
              <a:t>Collective Responsibility in Action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4902200" cy="1100565"/>
          </a:xfrm>
        </p:spPr>
        <p:txBody>
          <a:bodyPr/>
          <a:lstStyle/>
          <a:p>
            <a:r>
              <a:rPr lang="en-ZA" dirty="0"/>
              <a:t>Video - Student Impact of collective responsibility in schools</a:t>
            </a:r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72" y="6069878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9" y="259726"/>
            <a:ext cx="1558834" cy="16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400" dirty="0"/>
              <a:t>Connections to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9696269" cy="360000"/>
          </a:xfrm>
        </p:spPr>
        <p:txBody>
          <a:bodyPr/>
          <a:lstStyle/>
          <a:p>
            <a:r>
              <a:rPr lang="en-ZA" sz="2400" b="1" dirty="0"/>
              <a:t>What connections did you see to Success for all, the PeBL Philosophy, REORDER, Moving from “My Kids” to “Our Kids”.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44" y="6087298"/>
            <a:ext cx="2250032" cy="70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01" y="177347"/>
            <a:ext cx="1307910" cy="137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Wide Asleep in America: Von Hippel's &quot;Really Good Idea&quot; to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2" y="1943695"/>
            <a:ext cx="7269479" cy="414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Chart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0F75-42B5-4960-8C3A-291285872D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/>
          <a:lstStyle/>
          <a:p>
            <a:r>
              <a:rPr lang="en-ZA" dirty="0"/>
              <a:t>Lorem ipsum dolor sit amet, consectetur adipiscing elit. </a:t>
            </a:r>
          </a:p>
        </p:txBody>
      </p:sp>
      <p:graphicFrame>
        <p:nvGraphicFramePr>
          <p:cNvPr id="4" name="Chart 3" title="Gross Revenue Placeholder Chart">
            <a:extLst>
              <a:ext uri="{FF2B5EF4-FFF2-40B4-BE49-F238E27FC236}">
                <a16:creationId xmlns:a16="http://schemas.microsoft.com/office/drawing/2014/main" id="{FFE8AFAB-AE1F-4453-8C1B-70D2EF9B1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278247"/>
              </p:ext>
            </p:extLst>
          </p:nvPr>
        </p:nvGraphicFramePr>
        <p:xfrm>
          <a:off x="4318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 title="Gross Revenue Placeholder Chart">
            <a:extLst>
              <a:ext uri="{FF2B5EF4-FFF2-40B4-BE49-F238E27FC236}">
                <a16:creationId xmlns:a16="http://schemas.microsoft.com/office/drawing/2014/main" id="{9BEBE5AF-1D10-425C-8F3C-2236E52E6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883528"/>
              </p:ext>
            </p:extLst>
          </p:nvPr>
        </p:nvGraphicFramePr>
        <p:xfrm>
          <a:off x="44069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 title="Gross Revenue Placeholder Chart">
            <a:extLst>
              <a:ext uri="{FF2B5EF4-FFF2-40B4-BE49-F238E27FC236}">
                <a16:creationId xmlns:a16="http://schemas.microsoft.com/office/drawing/2014/main" id="{A8D5CDFF-2AF9-4CDE-BF8D-15F294BD5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3114213"/>
              </p:ext>
            </p:extLst>
          </p:nvPr>
        </p:nvGraphicFramePr>
        <p:xfrm>
          <a:off x="83820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21" y="342505"/>
            <a:ext cx="974392" cy="102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6I4kz8gNny8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668" y="122384"/>
            <a:ext cx="12192000" cy="66809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4120" y="6063013"/>
            <a:ext cx="5030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https://www.youtube.com/watch?v=6I4kz8gNny8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chnical Presentation Layout_SB - v4.potx" id="{410D3EFA-FA20-475F-9696-CD1A7DDB5DC5}" vid="{222B8127-F9F2-4FAA-9A8E-5AB7CC0C35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536</Words>
  <Application>Microsoft Office PowerPoint</Application>
  <PresentationFormat>Widescreen</PresentationFormat>
  <Paragraphs>98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Candara</vt:lpstr>
      <vt:lpstr>Corbel</vt:lpstr>
      <vt:lpstr>Times New Roman</vt:lpstr>
      <vt:lpstr>Office Theme</vt:lpstr>
      <vt:lpstr>PowerPoint Presentation</vt:lpstr>
      <vt:lpstr>Collective Responsibility</vt:lpstr>
      <vt:lpstr>PowerPoint Presentation</vt:lpstr>
      <vt:lpstr>Own your definition of  Collective Responsibility</vt:lpstr>
      <vt:lpstr>Comparison</vt:lpstr>
      <vt:lpstr>Own your definition of  Collective Responsibility</vt:lpstr>
      <vt:lpstr>Collective Responsibility in Action</vt:lpstr>
      <vt:lpstr>Connections to Video</vt:lpstr>
      <vt:lpstr>Chart Options</vt:lpstr>
      <vt:lpstr>Example of Consensus</vt:lpstr>
      <vt:lpstr>Our Promises</vt:lpstr>
      <vt:lpstr>Our Kids</vt:lpstr>
      <vt:lpstr>What are your next steps?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2019-04-18T15:16:47Z</dcterms:created>
  <dcterms:modified xsi:type="dcterms:W3CDTF">2019-04-29T20:22:46Z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2018-08-01T18:59:51.9197316Z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