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98" r:id="rId3"/>
    <p:sldId id="283" r:id="rId4"/>
    <p:sldId id="307" r:id="rId5"/>
    <p:sldId id="308" r:id="rId6"/>
    <p:sldId id="310" r:id="rId7"/>
    <p:sldId id="309" r:id="rId8"/>
    <p:sldId id="317" r:id="rId9"/>
    <p:sldId id="311" r:id="rId10"/>
    <p:sldId id="312" r:id="rId11"/>
    <p:sldId id="313" r:id="rId12"/>
    <p:sldId id="314" r:id="rId13"/>
    <p:sldId id="315" r:id="rId14"/>
    <p:sldId id="316" r:id="rId15"/>
    <p:sldId id="302" r:id="rId16"/>
    <p:sldId id="292" r:id="rId17"/>
    <p:sldId id="297" r:id="rId18"/>
    <p:sldId id="318" r:id="rId19"/>
    <p:sldId id="300" r:id="rId20"/>
    <p:sldId id="319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24" autoAdjust="0"/>
  </p:normalViewPr>
  <p:slideViewPr>
    <p:cSldViewPr snapToGrid="0">
      <p:cViewPr varScale="1">
        <p:scale>
          <a:sx n="61" d="100"/>
          <a:sy n="61" d="100"/>
        </p:scale>
        <p:origin x="109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6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2019/05/22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2019/05/22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MeIissa</a:t>
            </a:r>
            <a:r>
              <a:rPr lang="en-US" dirty="0"/>
              <a:t>:</a:t>
            </a:r>
          </a:p>
          <a:p>
            <a:r>
              <a:rPr lang="en-US" dirty="0"/>
              <a:t>I’s not just yours anymore. It is your staff’s responsibility also.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452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  <a:p>
            <a:r>
              <a:rPr lang="en-US" dirty="0"/>
              <a:t>Sometimes it might just be a conversation.  Sometimes it may be you making a decision and sharing it.  Sometimes you</a:t>
            </a:r>
            <a:r>
              <a:rPr lang="en-US" baseline="0" dirty="0"/>
              <a:t> will have to go through the process.  </a:t>
            </a:r>
          </a:p>
          <a:p>
            <a:r>
              <a:rPr lang="en-US" baseline="0" dirty="0"/>
              <a:t>Note:  always have what is best for our kids leading the process.  It is not based upon popularity.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4847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  <a:p>
            <a:r>
              <a:rPr lang="en-US" dirty="0"/>
              <a:t>Four roles to align with Muhammad:</a:t>
            </a:r>
            <a:r>
              <a:rPr lang="en-US" baseline="0" dirty="0"/>
              <a:t>  Believer, Fundamentalist, Survivor, and </a:t>
            </a:r>
            <a:r>
              <a:rPr lang="en-US" baseline="0" dirty="0" err="1"/>
              <a:t>Tweener</a:t>
            </a:r>
            <a:endParaRPr lang="en-US" baseline="0" dirty="0"/>
          </a:p>
          <a:p>
            <a:r>
              <a:rPr lang="en-US" baseline="0" dirty="0"/>
              <a:t>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54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  <a:p>
            <a:pPr marL="228600" indent="-228600">
              <a:buAutoNum type="arabicPeriod"/>
            </a:pPr>
            <a:r>
              <a:rPr lang="en-US" dirty="0"/>
              <a:t>Fill out the form</a:t>
            </a:r>
          </a:p>
          <a:p>
            <a:pPr marL="228600" indent="-228600">
              <a:buAutoNum type="arabicPeriod"/>
            </a:pPr>
            <a:r>
              <a:rPr lang="en-US" dirty="0"/>
              <a:t>Talk to first two</a:t>
            </a:r>
            <a:r>
              <a:rPr lang="en-US" baseline="0" dirty="0"/>
              <a:t> points</a:t>
            </a:r>
          </a:p>
          <a:p>
            <a:pPr marL="228600" indent="-228600">
              <a:buAutoNum type="arabicPeriod"/>
            </a:pPr>
            <a:r>
              <a:rPr lang="en-US" baseline="0" dirty="0"/>
              <a:t>Discuss the last two points at their table.</a:t>
            </a:r>
            <a:endParaRPr lang="en-US" dirty="0"/>
          </a:p>
          <a:p>
            <a:r>
              <a:rPr lang="en-US" dirty="0"/>
              <a:t>5 min - As a professional you may not get what you were hoping for but if it the consensus</a:t>
            </a:r>
            <a:r>
              <a:rPr lang="en-US" baseline="0" dirty="0"/>
              <a:t> of the group you must follow and support it</a:t>
            </a:r>
          </a:p>
          <a:p>
            <a:r>
              <a:rPr lang="en-US" baseline="0" dirty="0"/>
              <a:t>What will you do, if one of your staff undermines the consensus?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13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7846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277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Melissa:  Remember “pancake</a:t>
            </a:r>
            <a:r>
              <a:rPr lang="en-US" baseline="0" dirty="0">
                <a:cs typeface="Calibri"/>
              </a:rPr>
              <a:t> girl” and that this is a work in progress where the process is more important than the product.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931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Carole: </a:t>
            </a:r>
          </a:p>
          <a:p>
            <a:r>
              <a:rPr lang="en-US" dirty="0"/>
              <a:t>It is our collective responsibility to ensure that all teachers have signed up for a PLC and engaged in the process.  Within</a:t>
            </a:r>
            <a:r>
              <a:rPr lang="en-US" baseline="0" dirty="0"/>
              <a:t> the PLC realm but also within the school realm.  </a:t>
            </a:r>
            <a:r>
              <a:rPr lang="en-US" dirty="0"/>
              <a:t>Consider sharing time</a:t>
            </a:r>
            <a:r>
              <a:rPr lang="en-US" baseline="0" dirty="0"/>
              <a:t> at staff meetings.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13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707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Melissa;  Time Bomb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Carole – we need to have high expectations for all students.  (</a:t>
            </a:r>
            <a:r>
              <a:rPr lang="en-US">
                <a:cs typeface="Calibri"/>
              </a:rPr>
              <a:t>emotional connections)</a:t>
            </a:r>
            <a:endParaRPr lang="en-US" dirty="0">
              <a:cs typeface="Calibri"/>
            </a:endParaRPr>
          </a:p>
          <a:p>
            <a:r>
              <a:rPr lang="en-US" dirty="0"/>
              <a:t>5 minutes to make</a:t>
            </a:r>
            <a:endParaRPr lang="en-US" dirty="0">
              <a:cs typeface="Calibri"/>
            </a:endParaRPr>
          </a:p>
          <a:p>
            <a:r>
              <a:rPr lang="en-US" dirty="0"/>
              <a:t>5</a:t>
            </a:r>
            <a:r>
              <a:rPr lang="en-US" baseline="0" dirty="0"/>
              <a:t> present </a:t>
            </a:r>
          </a:p>
          <a:p>
            <a:r>
              <a:rPr lang="en-US" baseline="0" dirty="0"/>
              <a:t>Melissa share her experience with the Kindergarten picture?  Which students are we going to fail?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0193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Melissa:</a:t>
            </a:r>
          </a:p>
          <a:p>
            <a:r>
              <a:rPr lang="en-US" dirty="0">
                <a:cs typeface="Calibri"/>
              </a:rPr>
              <a:t>Refer</a:t>
            </a:r>
            <a:r>
              <a:rPr lang="en-US" baseline="0" dirty="0">
                <a:cs typeface="Calibri"/>
              </a:rPr>
              <a:t> to the back of the page from the handout from last meeting.</a:t>
            </a:r>
          </a:p>
          <a:p>
            <a:r>
              <a:rPr lang="en-US" baseline="0" dirty="0">
                <a:cs typeface="Calibri"/>
              </a:rPr>
              <a:t>What needs to happen before the school year starts?  What can wait?</a:t>
            </a:r>
          </a:p>
          <a:p>
            <a:r>
              <a:rPr lang="en-US" baseline="0" dirty="0">
                <a:cs typeface="Calibri"/>
              </a:rPr>
              <a:t>High school – cell phone, learner profiles</a:t>
            </a:r>
          </a:p>
          <a:p>
            <a:r>
              <a:rPr lang="en-US" baseline="0" dirty="0">
                <a:cs typeface="Calibri"/>
              </a:rPr>
              <a:t>Elementary – playground rules, learner profiles</a:t>
            </a:r>
          </a:p>
          <a:p>
            <a:r>
              <a:rPr lang="en-US" baseline="0" dirty="0">
                <a:cs typeface="Calibri"/>
              </a:rPr>
              <a:t>Wait? Snow forts/snow balls; using data from assessments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635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 - Handout</a:t>
            </a:r>
          </a:p>
          <a:p>
            <a:r>
              <a:rPr lang="en-US" dirty="0"/>
              <a:t>5 mins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057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ZA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</a:t>
            </a:r>
            <a:br>
              <a:rPr lang="en-ZA" dirty="0"/>
            </a:br>
            <a:r>
              <a:rPr lang="en-ZA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dirty="0"/>
              <a:t>Thank You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ZA" sz="2500" b="1" i="0" spc="-100" baseline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ZA" sz="1600" b="1" i="0" spc="-100" baseline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ZA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en-ZA" sz="1200" b="0" i="0" spc="14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180449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7" y="531223"/>
            <a:ext cx="5990699" cy="547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156960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6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579145" y="2081048"/>
            <a:ext cx="11038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Children born to poverty are five times more likely to live in poverty as an adult.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041" y="148276"/>
            <a:ext cx="1828959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09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4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857668" y="1906575"/>
            <a:ext cx="10902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High school dropouts are 50% more likely to be arrested, and 63 times more likely to be incarcerated. 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995" y="236808"/>
            <a:ext cx="1828959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83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856323" y="1860331"/>
            <a:ext cx="101944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Each year of schooling prior to age 35 increases life span by two years.</a:t>
            </a:r>
            <a:endParaRPr lang="en-US" sz="44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041" y="191124"/>
            <a:ext cx="1828959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029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1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579145" y="1748920"/>
            <a:ext cx="116128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Female dropouts will live an average of 10.5 fewer years than females who graduate from high school. </a:t>
            </a: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Male dropouts will live an average of 13 fewer years than males who graduate from high school.</a:t>
            </a: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27" y="236808"/>
            <a:ext cx="1828959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432000" y="2081048"/>
            <a:ext cx="116128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If Canada increased its high school graduation rate by 1% the estimated savings would be over $7.7 billion each year. (National Post and CBC News)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041" y="191124"/>
            <a:ext cx="1828959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70462"/>
            <a:ext cx="11340000" cy="2046888"/>
          </a:xfrm>
        </p:spPr>
        <p:txBody>
          <a:bodyPr/>
          <a:lstStyle/>
          <a:p>
            <a:r>
              <a:rPr lang="en-ZA" sz="4400" dirty="0"/>
              <a:t>Pitch It!  Start with the Why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90276" y="2574098"/>
            <a:ext cx="3856221" cy="33769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Commercial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Infomercial</a:t>
            </a:r>
          </a:p>
          <a:p>
            <a:r>
              <a:rPr lang="en-US" sz="3200" dirty="0">
                <a:solidFill>
                  <a:schemeClr val="tx1"/>
                </a:solidFill>
              </a:rPr>
              <a:t>Book or Story</a:t>
            </a:r>
          </a:p>
          <a:p>
            <a:r>
              <a:rPr lang="en-US" sz="3200" dirty="0">
                <a:solidFill>
                  <a:schemeClr val="tx1"/>
                </a:solidFill>
              </a:rPr>
              <a:t>Picture</a:t>
            </a:r>
          </a:p>
          <a:p>
            <a:r>
              <a:rPr lang="en-US" sz="3200" dirty="0">
                <a:solidFill>
                  <a:schemeClr val="tx1"/>
                </a:solidFill>
              </a:rPr>
              <a:t>Video</a:t>
            </a:r>
          </a:p>
          <a:p>
            <a:r>
              <a:rPr lang="en-US" sz="3200" dirty="0">
                <a:solidFill>
                  <a:schemeClr val="tx1"/>
                </a:solidFill>
              </a:rPr>
              <a:t>Other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078589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44" y="4185657"/>
            <a:ext cx="1236256" cy="129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6483" y="2869325"/>
            <a:ext cx="51598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Group Activity to help clarify your thinking about why Collective Responsibility is so important for our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You have 5 minutes….. Design a commercial/pitch for staff, parents, and/or students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128292" y="3841760"/>
            <a:ext cx="1214690" cy="68779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dirty="0"/>
              <a:t>What  are your priorities  for Collective Responsibility?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What is priority for beginning of the year?  </a:t>
            </a:r>
          </a:p>
          <a:p>
            <a:r>
              <a:rPr lang="en-ZA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078589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77" y="250336"/>
            <a:ext cx="1558834" cy="16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118060" cy="6371351"/>
          </a:xfrm>
        </p:spPr>
      </p:pic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pic>
        <p:nvPicPr>
          <p:cNvPr id="5" name="Picture 4" descr="Empowerment Moments Blog: What's Next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108"/>
            <a:ext cx="5118060" cy="6399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ZA" dirty="0"/>
              <a:t>Our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/>
              <a:t>Brainstorming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2800" dirty="0"/>
              <a:t>What my school needs collective responsibility for</a:t>
            </a:r>
          </a:p>
          <a:p>
            <a:r>
              <a:rPr lang="en-ZA" dirty="0"/>
              <a:t>Make a list</a:t>
            </a:r>
          </a:p>
          <a:p>
            <a:r>
              <a:rPr lang="en-ZA" dirty="0"/>
              <a:t>Narrow it down to one to try to focus on during your next staff meeting or PD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17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24" y="6045110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01" y="177347"/>
            <a:ext cx="1307910" cy="137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805987" y="589011"/>
            <a:ext cx="5170013" cy="56541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00B050"/>
                </a:solidFill>
              </a:rPr>
              <a:t>Look at What Your School Needs</a:t>
            </a:r>
          </a:p>
          <a:p>
            <a:pPr marL="0" indent="0">
              <a:buNone/>
            </a:pP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What Collective Responsibility needs are:</a:t>
            </a:r>
          </a:p>
          <a:p>
            <a:pPr lvl="2"/>
            <a:r>
              <a:rPr lang="en-US" sz="2600" b="1" i="1" dirty="0">
                <a:solidFill>
                  <a:srgbClr val="00B050"/>
                </a:solidFill>
              </a:rPr>
              <a:t>Immediate</a:t>
            </a:r>
          </a:p>
          <a:p>
            <a:pPr lvl="2"/>
            <a:r>
              <a:rPr lang="en-US" sz="2600" b="1" dirty="0">
                <a:solidFill>
                  <a:srgbClr val="00B050"/>
                </a:solidFill>
              </a:rPr>
              <a:t>For the </a:t>
            </a:r>
            <a:r>
              <a:rPr lang="en-US" sz="2600" b="1" i="1" dirty="0">
                <a:solidFill>
                  <a:srgbClr val="00B050"/>
                </a:solidFill>
              </a:rPr>
              <a:t>Beginning</a:t>
            </a:r>
            <a:r>
              <a:rPr lang="en-US" sz="2600" b="1" dirty="0">
                <a:solidFill>
                  <a:srgbClr val="00B050"/>
                </a:solidFill>
              </a:rPr>
              <a:t> of a the new school year</a:t>
            </a:r>
          </a:p>
          <a:p>
            <a:pPr lvl="2"/>
            <a:r>
              <a:rPr lang="en-US" sz="2600" b="1" i="1" dirty="0">
                <a:solidFill>
                  <a:srgbClr val="00B050"/>
                </a:solidFill>
              </a:rPr>
              <a:t>Can wait </a:t>
            </a:r>
            <a:r>
              <a:rPr lang="en-US" sz="2600" b="1" dirty="0">
                <a:solidFill>
                  <a:srgbClr val="00B050"/>
                </a:solidFill>
              </a:rPr>
              <a:t>until after the new year starts</a:t>
            </a:r>
            <a:br>
              <a:rPr lang="en-US" sz="2600" b="1" dirty="0">
                <a:solidFill>
                  <a:srgbClr val="00B050"/>
                </a:solidFill>
              </a:rPr>
            </a:br>
            <a:endParaRPr lang="en-US" sz="26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Finish your next steps</a:t>
            </a:r>
            <a:br>
              <a:rPr lang="en-US" sz="2800" b="1" dirty="0">
                <a:solidFill>
                  <a:srgbClr val="00B050"/>
                </a:solidFill>
              </a:rPr>
            </a:b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How will you lead consensus?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18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65" y="2114662"/>
            <a:ext cx="5363559" cy="4256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65" y="349058"/>
            <a:ext cx="5188534" cy="17004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103" y="6079911"/>
            <a:ext cx="2392697" cy="10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6110" y="2308871"/>
            <a:ext cx="5259890" cy="308987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ZA" sz="2400" dirty="0"/>
              <a:t>Choose one of the topics from a list at your table.</a:t>
            </a:r>
          </a:p>
          <a:p>
            <a:r>
              <a:rPr lang="en-ZA" sz="2400" dirty="0"/>
              <a:t>The principal whose topic is chosen will be the SBA; there will be four other perspectives at your table.  If you don’t have a role, then be yourself </a:t>
            </a:r>
            <a:r>
              <a:rPr lang="en-ZA" sz="2400" dirty="0">
                <a:sym typeface="Wingdings" panose="05000000000000000000" pitchFamily="2" charset="2"/>
              </a:rPr>
              <a:t></a:t>
            </a:r>
          </a:p>
          <a:p>
            <a:r>
              <a:rPr lang="en-ZA" sz="2400" dirty="0">
                <a:sym typeface="Wingdings" panose="05000000000000000000" pitchFamily="2" charset="2"/>
              </a:rPr>
              <a:t>Arrive at consensus!</a:t>
            </a:r>
            <a:endParaRPr lang="en-ZA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156960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01" y="177347"/>
            <a:ext cx="1307910" cy="137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8598" r="8598"/>
          <a:stretch>
            <a:fillRect/>
          </a:stretch>
        </p:blipFill>
        <p:spPr>
          <a:xfrm>
            <a:off x="287544" y="1585743"/>
            <a:ext cx="6205863" cy="488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7544" y="409903"/>
            <a:ext cx="7059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b="1" dirty="0">
                <a:solidFill>
                  <a:schemeClr val="accent1"/>
                </a:solidFill>
              </a:rPr>
              <a:t>Practice Time!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ZA" dirty="0"/>
              <a:t>Collective Responsibility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ZA" dirty="0"/>
              <a:t>Looking Deeper with School Based Administrators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5895702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77" y="250336"/>
            <a:ext cx="1558834" cy="16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 descr="Accent 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560" y="1979591"/>
            <a:ext cx="8891751" cy="369989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ZA" sz="2400" dirty="0"/>
              <a:t>To reach consensus someone may have to give in to their beliefs and support what the group collectively decides. As a professional, this is what we do.</a:t>
            </a:r>
          </a:p>
          <a:p>
            <a:r>
              <a:rPr lang="en-ZA" sz="2400" dirty="0"/>
              <a:t>The question should always be, not who/what is popular but WHAT IS BEST FOR OUR STUDENTS?</a:t>
            </a:r>
          </a:p>
          <a:p>
            <a:r>
              <a:rPr lang="en-ZA" sz="2400" dirty="0"/>
              <a:t>Once consensus has been determined, how will you ensure that it is being followed?</a:t>
            </a:r>
          </a:p>
          <a:p>
            <a:r>
              <a:rPr lang="en-ZA" sz="2400" dirty="0"/>
              <a:t>What do you do with any staff who may be undermining the group consensus?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156960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01" y="177347"/>
            <a:ext cx="1307910" cy="137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5208" y="527276"/>
            <a:ext cx="10085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>
                <a:solidFill>
                  <a:srgbClr val="92D050"/>
                </a:solidFill>
              </a:rPr>
              <a:t>Communicating Consensus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12" y="1900905"/>
            <a:ext cx="2108966" cy="368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79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2050" name="Picture 2" descr="Image result for collective responsibility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92297" cy="68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1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166" y="2999612"/>
            <a:ext cx="5472000" cy="2999426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Professional community in the literature variously refers to the actions of teachers who have the capacity to generate a group identity based on shared values about teaching and student learning that foster professional growth and interdependence </a:t>
            </a:r>
            <a:br>
              <a:rPr lang="en-US" sz="2800" i="1" dirty="0"/>
            </a:br>
            <a:r>
              <a:rPr lang="en-US" sz="2000" i="1" dirty="0"/>
              <a:t>(</a:t>
            </a:r>
            <a:r>
              <a:rPr lang="en-US" sz="2000" i="1" dirty="0" err="1"/>
              <a:t>Achinstein</a:t>
            </a:r>
            <a:r>
              <a:rPr lang="en-US" sz="2000" i="1" dirty="0"/>
              <a:t>, 2002; </a:t>
            </a:r>
            <a:r>
              <a:rPr lang="en-US" sz="2000" i="1" dirty="0" err="1"/>
              <a:t>Bolam</a:t>
            </a:r>
            <a:r>
              <a:rPr lang="en-US" sz="2000" i="1" dirty="0"/>
              <a:t> et al, 2005; </a:t>
            </a:r>
            <a:r>
              <a:rPr lang="en-US" sz="2000" i="1" dirty="0" err="1"/>
              <a:t>Preskill</a:t>
            </a:r>
            <a:r>
              <a:rPr lang="en-US" sz="2000" i="1" dirty="0"/>
              <a:t> &amp; Torres, 1999)</a:t>
            </a:r>
            <a:endParaRPr lang="en-ZA" sz="2000" i="1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72" y="6078590"/>
            <a:ext cx="2250032" cy="70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" y="206793"/>
            <a:ext cx="1558834" cy="16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-1"/>
            <a:ext cx="7158446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5200" y="766350"/>
            <a:ext cx="3225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To Frame your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thinking today…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315311"/>
            <a:ext cx="4706006" cy="3720662"/>
          </a:xfrm>
        </p:spPr>
        <p:txBody>
          <a:bodyPr/>
          <a:lstStyle/>
          <a:p>
            <a:r>
              <a:rPr lang="en-US" dirty="0"/>
              <a:t>Professional Learning  Communities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55" r="2155"/>
          <a:stretch>
            <a:fillRect/>
          </a:stretch>
        </p:blipFill>
        <p:spPr>
          <a:xfrm>
            <a:off x="6132788" y="141890"/>
            <a:ext cx="6096000" cy="6716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90" y="4209393"/>
            <a:ext cx="5874207" cy="25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8630" y="504933"/>
            <a:ext cx="10950703" cy="1022106"/>
          </a:xfrm>
        </p:spPr>
        <p:txBody>
          <a:bodyPr/>
          <a:lstStyle/>
          <a:p>
            <a:r>
              <a:rPr lang="en-US" sz="5400" dirty="0">
                <a:solidFill>
                  <a:srgbClr val="00B050"/>
                </a:solidFill>
              </a:rPr>
              <a:t>So … What is Collective Responsibility?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45931" y="1668441"/>
            <a:ext cx="10176103" cy="4488574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My Kids to Our Kids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All members of the school (including but not limited to administrators, teachers, counselors) accept responsibility for the students’ success or lack thereof.</a:t>
            </a:r>
          </a:p>
          <a:p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543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0" y="6094577"/>
            <a:ext cx="12192000" cy="70944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https://vimeo.com/218044920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440488"/>
            <a:ext cx="5664200" cy="293687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719952"/>
            <a:ext cx="8613666" cy="506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880779" y="1942436"/>
            <a:ext cx="10438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There are almost 3 million high school drop-outs in Canada.  (2001 Canada Census)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041" y="191124"/>
            <a:ext cx="1828959" cy="1889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029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1471987" y="1958201"/>
            <a:ext cx="95008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Students who fail school are three times more likely to be unemployed, and twice as likely to be working poor. </a:t>
            </a:r>
            <a:endParaRPr lang="en-US" sz="32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707" y="282492"/>
            <a:ext cx="1828959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681" y="5986475"/>
            <a:ext cx="2629181" cy="12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9572" y="282492"/>
            <a:ext cx="11328000" cy="1798556"/>
          </a:xfrm>
        </p:spPr>
        <p:txBody>
          <a:bodyPr/>
          <a:lstStyle/>
          <a:p>
            <a:r>
              <a:rPr lang="en-US" sz="4000" dirty="0"/>
              <a:t>Why Do Our Kids Need Us Now More than Ever?</a:t>
            </a:r>
            <a:br>
              <a:rPr lang="en-US" sz="4000" dirty="0"/>
            </a:br>
            <a:r>
              <a:rPr lang="en-US" sz="4000" dirty="0"/>
              <a:t>Why we need </a:t>
            </a:r>
            <a:r>
              <a:rPr lang="en-US" sz="4000" dirty="0" err="1"/>
              <a:t>PeBL</a:t>
            </a:r>
            <a:r>
              <a:rPr lang="en-US" sz="4000" dirty="0"/>
              <a:t> and Success for All …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2301766" y="2124014"/>
            <a:ext cx="8024648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8650" lv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Half of single moms did not complete high school.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14" y="191124"/>
            <a:ext cx="1828959" cy="1889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78" y="5938070"/>
            <a:ext cx="2840982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6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nical Presentation Layout_SB - v4.potx" id="{410D3EFA-FA20-475F-9696-CD1A7DDB5DC5}" vid="{222B8127-F9F2-4FAA-9A8E-5AB7CC0C3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998</Words>
  <Application>Microsoft Office PowerPoint</Application>
  <PresentationFormat>Widescreen</PresentationFormat>
  <Paragraphs>139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Collective Responsibility</vt:lpstr>
      <vt:lpstr>PowerPoint Presentation</vt:lpstr>
      <vt:lpstr>Professional Learning  Communities</vt:lpstr>
      <vt:lpstr>So … What is Collective Responsibility?</vt:lpstr>
      <vt:lpstr>PowerPoint Presentation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Why Do Our Kids Need Us Now More than Ever? Why we need PeBL and Success for All … </vt:lpstr>
      <vt:lpstr>Pitch It!  Start with the Why</vt:lpstr>
      <vt:lpstr>What  are your priorities  for Collective Responsibility?</vt:lpstr>
      <vt:lpstr>Our Promises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99</cp:revision>
  <dcterms:created xsi:type="dcterms:W3CDTF">2019-04-18T15:16:47Z</dcterms:created>
  <dcterms:modified xsi:type="dcterms:W3CDTF">2019-05-22T13:48:03Z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2018-08-01T18:59:51.9197316Z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