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412" r:id="rId2"/>
    <p:sldId id="355" r:id="rId3"/>
    <p:sldId id="391" r:id="rId4"/>
    <p:sldId id="388" r:id="rId5"/>
    <p:sldId id="381" r:id="rId6"/>
    <p:sldId id="375" r:id="rId7"/>
    <p:sldId id="415" r:id="rId8"/>
    <p:sldId id="414" r:id="rId9"/>
    <p:sldId id="416" r:id="rId10"/>
    <p:sldId id="417" r:id="rId11"/>
    <p:sldId id="413" r:id="rId12"/>
    <p:sldId id="383" r:id="rId13"/>
    <p:sldId id="385" r:id="rId14"/>
    <p:sldId id="399" r:id="rId15"/>
    <p:sldId id="309" r:id="rId16"/>
    <p:sldId id="396" r:id="rId17"/>
    <p:sldId id="397" r:id="rId18"/>
    <p:sldId id="392" r:id="rId19"/>
    <p:sldId id="394" r:id="rId20"/>
    <p:sldId id="395" r:id="rId21"/>
    <p:sldId id="402" r:id="rId22"/>
    <p:sldId id="401" r:id="rId23"/>
    <p:sldId id="369" r:id="rId24"/>
    <p:sldId id="389" r:id="rId25"/>
    <p:sldId id="390" r:id="rId26"/>
    <p:sldId id="404" r:id="rId27"/>
    <p:sldId id="403" r:id="rId28"/>
    <p:sldId id="387" r:id="rId29"/>
    <p:sldId id="405" r:id="rId30"/>
    <p:sldId id="406" r:id="rId31"/>
    <p:sldId id="407" r:id="rId32"/>
    <p:sldId id="408" r:id="rId33"/>
    <p:sldId id="409" r:id="rId34"/>
    <p:sldId id="410" r:id="rId35"/>
    <p:sldId id="400" r:id="rId36"/>
    <p:sldId id="321"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ilson" initials="CW" lastIdx="1" clrIdx="0">
    <p:extLst>
      <p:ext uri="{19B8F6BF-5375-455C-9EA6-DF929625EA0E}">
        <p15:presenceInfo xmlns:p15="http://schemas.microsoft.com/office/powerpoint/2012/main" userId="S-1-5-21-2762547371-2373892954-3645201444-1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2C2"/>
    <a:srgbClr val="E1E3E6"/>
    <a:srgbClr val="F5F5F5"/>
    <a:srgbClr val="999999"/>
    <a:srgbClr val="666666"/>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78" autoAdjust="0"/>
  </p:normalViewPr>
  <p:slideViewPr>
    <p:cSldViewPr snapToGrid="0">
      <p:cViewPr varScale="1">
        <p:scale>
          <a:sx n="45" d="100"/>
          <a:sy n="45" d="100"/>
        </p:scale>
        <p:origin x="14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1917852"/>
          </a:xfrm>
          <a:prstGeom prst="rect">
            <a:avLst/>
          </a:prstGeom>
        </p:spPr>
        <p:txBody>
          <a:bodyPr vert="horz" lIns="174129" tIns="87065" rIns="174129" bIns="87065" rtlCol="0"/>
          <a:lstStyle>
            <a:lvl1pPr algn="l">
              <a:defRPr sz="2300"/>
            </a:lvl1pPr>
          </a:lstStyle>
          <a:p>
            <a:endParaRPr lang="en-US"/>
          </a:p>
        </p:txBody>
      </p:sp>
      <p:sp>
        <p:nvSpPr>
          <p:cNvPr id="3" name="Date Placeholder 2"/>
          <p:cNvSpPr>
            <a:spLocks noGrp="1"/>
          </p:cNvSpPr>
          <p:nvPr>
            <p:ph type="dt" idx="1"/>
          </p:nvPr>
        </p:nvSpPr>
        <p:spPr>
          <a:xfrm>
            <a:off x="5265809" y="0"/>
            <a:ext cx="4028440" cy="1917852"/>
          </a:xfrm>
          <a:prstGeom prst="rect">
            <a:avLst/>
          </a:prstGeom>
        </p:spPr>
        <p:txBody>
          <a:bodyPr vert="horz" lIns="174129" tIns="87065" rIns="174129" bIns="87065" rtlCol="0"/>
          <a:lstStyle>
            <a:lvl1pPr algn="r">
              <a:defRPr sz="2300"/>
            </a:lvl1pPr>
          </a:lstStyle>
          <a:p>
            <a:fld id="{983A6704-1E8C-4F8B-B9EE-32640AE75B12}" type="datetimeFigureOut">
              <a:rPr lang="en-US" smtClean="0"/>
              <a:t>6/26/2019</a:t>
            </a:fld>
            <a:endParaRPr lang="en-US"/>
          </a:p>
        </p:txBody>
      </p:sp>
      <p:sp>
        <p:nvSpPr>
          <p:cNvPr id="4" name="Slide Image Placeholder 3"/>
          <p:cNvSpPr>
            <a:spLocks noGrp="1" noRot="1" noChangeAspect="1"/>
          </p:cNvSpPr>
          <p:nvPr>
            <p:ph type="sldImg" idx="2"/>
          </p:nvPr>
        </p:nvSpPr>
        <p:spPr>
          <a:xfrm>
            <a:off x="-6816725" y="4778375"/>
            <a:ext cx="22929850" cy="12898438"/>
          </a:xfrm>
          <a:prstGeom prst="rect">
            <a:avLst/>
          </a:prstGeom>
          <a:noFill/>
          <a:ln w="12700">
            <a:solidFill>
              <a:prstClr val="black"/>
            </a:solidFill>
          </a:ln>
        </p:spPr>
        <p:txBody>
          <a:bodyPr vert="horz" lIns="174129" tIns="87065" rIns="174129" bIns="87065" rtlCol="0" anchor="ctr"/>
          <a:lstStyle/>
          <a:p>
            <a:endParaRPr lang="en-US"/>
          </a:p>
        </p:txBody>
      </p:sp>
      <p:sp>
        <p:nvSpPr>
          <p:cNvPr id="5" name="Notes Placeholder 4"/>
          <p:cNvSpPr>
            <a:spLocks noGrp="1"/>
          </p:cNvSpPr>
          <p:nvPr>
            <p:ph type="body" sz="quarter" idx="3"/>
          </p:nvPr>
        </p:nvSpPr>
        <p:spPr>
          <a:xfrm>
            <a:off x="929640" y="18395448"/>
            <a:ext cx="7437120" cy="15050822"/>
          </a:xfrm>
          <a:prstGeom prst="rect">
            <a:avLst/>
          </a:prstGeom>
        </p:spPr>
        <p:txBody>
          <a:bodyPr vert="horz" lIns="174129" tIns="87065" rIns="174129" bIns="870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6306459"/>
            <a:ext cx="4028440" cy="1917847"/>
          </a:xfrm>
          <a:prstGeom prst="rect">
            <a:avLst/>
          </a:prstGeom>
        </p:spPr>
        <p:txBody>
          <a:bodyPr vert="horz" lIns="174129" tIns="87065" rIns="174129" bIns="87065" rtlCol="0" anchor="b"/>
          <a:lstStyle>
            <a:lvl1pPr algn="l">
              <a:defRPr sz="2300"/>
            </a:lvl1pPr>
          </a:lstStyle>
          <a:p>
            <a:endParaRPr lang="en-US"/>
          </a:p>
        </p:txBody>
      </p:sp>
      <p:sp>
        <p:nvSpPr>
          <p:cNvPr id="7" name="Slide Number Placeholder 6"/>
          <p:cNvSpPr>
            <a:spLocks noGrp="1"/>
          </p:cNvSpPr>
          <p:nvPr>
            <p:ph type="sldNum" sz="quarter" idx="5"/>
          </p:nvPr>
        </p:nvSpPr>
        <p:spPr>
          <a:xfrm>
            <a:off x="5265809" y="36306459"/>
            <a:ext cx="4028440" cy="1917847"/>
          </a:xfrm>
          <a:prstGeom prst="rect">
            <a:avLst/>
          </a:prstGeom>
        </p:spPr>
        <p:txBody>
          <a:bodyPr vert="horz" lIns="174129" tIns="87065" rIns="174129" bIns="87065" rtlCol="0" anchor="b"/>
          <a:lstStyle>
            <a:lvl1pPr algn="r">
              <a:defRPr sz="2300"/>
            </a:lvl1pPr>
          </a:lstStyle>
          <a:p>
            <a:fld id="{A84368DB-6C3E-4F01-B0C7-916EA799F0C5}" type="slidenum">
              <a:rPr lang="en-US" smtClean="0"/>
              <a:t>‹#›</a:t>
            </a:fld>
            <a:endParaRPr lang="en-US"/>
          </a:p>
        </p:txBody>
      </p:sp>
    </p:spTree>
    <p:extLst>
      <p:ext uri="{BB962C8B-B14F-4D97-AF65-F5344CB8AC3E}">
        <p14:creationId xmlns:p14="http://schemas.microsoft.com/office/powerpoint/2010/main" val="265639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a-lti.bbcollab.com/collab/ui/session/playback/load/96b58c918f064634920112bf942f77e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a-lti.bbcollab.com/collab/ui/session/playback/load/6be6965a35fc4447bc9b3456e806446c"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a-lti.bbcollab.com/collab/ui/session/playback/load/58d09e45b43e4703a079a7491656ef9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a:t>
            </a:r>
          </a:p>
          <a:p>
            <a:endParaRPr lang="en-US" dirty="0">
              <a:cs typeface="Calibri"/>
            </a:endParaRPr>
          </a:p>
        </p:txBody>
      </p:sp>
      <p:sp>
        <p:nvSpPr>
          <p:cNvPr id="4" name="Slide Number Placeholder 3"/>
          <p:cNvSpPr>
            <a:spLocks noGrp="1"/>
          </p:cNvSpPr>
          <p:nvPr>
            <p:ph type="sldNum" sz="quarter" idx="10"/>
          </p:nvPr>
        </p:nvSpPr>
        <p:spPr/>
        <p:txBody>
          <a:bodyPr/>
          <a:lstStyle/>
          <a:p>
            <a:fld id="{A84368DB-6C3E-4F01-B0C7-916EA799F0C5}" type="slidenum">
              <a:rPr lang="en-US" smtClean="0"/>
              <a:t>1</a:t>
            </a:fld>
            <a:endParaRPr lang="en-US"/>
          </a:p>
        </p:txBody>
      </p:sp>
    </p:spTree>
    <p:extLst>
      <p:ext uri="{BB962C8B-B14F-4D97-AF65-F5344CB8AC3E}">
        <p14:creationId xmlns:p14="http://schemas.microsoft.com/office/powerpoint/2010/main" val="104309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rationalized that some of us have been through this before wit Power School.  Back when Sun West became a division and 6 divisions came together, we all had different ways of doing things, used different software to record attendance and marks and some of us even were strictly paper based.  We implemented power School and </a:t>
            </a:r>
            <a:r>
              <a:rPr lang="en-US" dirty="0" err="1"/>
              <a:t>PowerTeacher</a:t>
            </a:r>
            <a:r>
              <a:rPr lang="en-US" dirty="0"/>
              <a:t> and amid all the bumps we have progressed to where we are today.</a:t>
            </a:r>
          </a:p>
          <a:p>
            <a:r>
              <a:rPr lang="en-US" dirty="0"/>
              <a:t>Our journey might be a bit easier this time.  some of us are experienced, we have better internet bandwidth and all of us have the common experience of using a single student information system.  We are all starting at the same place.  Yesterday I compared the change to being given a new phone – You may be very familiar with an I phone and its functions, or an android.  But give us another brand and we may not be as capable at using it until we have a chance </a:t>
            </a:r>
            <a:r>
              <a:rPr lang="en-US" dirty="0" err="1"/>
              <a:t>ot</a:t>
            </a:r>
            <a:r>
              <a:rPr lang="en-US" dirty="0"/>
              <a:t> practice, experiment, make mistakes and learn form them.   I may not be as capable as I was with a phone I was more familiar with.  Do they do the same things YES!  </a:t>
            </a:r>
          </a:p>
          <a:p>
            <a:r>
              <a:rPr lang="en-US" dirty="0">
                <a:cs typeface="Calibri"/>
              </a:rPr>
              <a:t>Today I am going to liken the change between shopping for a vehicle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10</a:t>
            </a:fld>
            <a:endParaRPr lang="en-US"/>
          </a:p>
        </p:txBody>
      </p:sp>
    </p:spTree>
    <p:extLst>
      <p:ext uri="{BB962C8B-B14F-4D97-AF65-F5344CB8AC3E}">
        <p14:creationId xmlns:p14="http://schemas.microsoft.com/office/powerpoint/2010/main" val="337174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r>
              <a:rPr lang="en-US" dirty="0">
                <a:cs typeface="+mn-lt"/>
              </a:rPr>
              <a:t/>
            </a:r>
            <a:br>
              <a:rPr lang="en-US" dirty="0">
                <a:cs typeface="+mn-lt"/>
              </a:rPr>
            </a:br>
            <a:r>
              <a:rPr lang="en-US" dirty="0"/>
              <a:t>This drop in effectiveness is called an implementation dip and I thought this diagram says it best.</a:t>
            </a:r>
          </a:p>
          <a:p>
            <a:r>
              <a:rPr lang="en-US" dirty="0"/>
              <a:t>So, If you thought you were going to walk away from this session and be completely trained and capable in how to use </a:t>
            </a:r>
            <a:r>
              <a:rPr lang="en-US" dirty="0" err="1"/>
              <a:t>MySchoolSask</a:t>
            </a:r>
            <a:r>
              <a:rPr lang="en-US" dirty="0"/>
              <a:t>, I am sorry you will be disappointed.  The training is the next few days  is intended to provide and overview and introduce you to the system, so you have the big picture.  the filling in of details is done with practice and time.</a:t>
            </a:r>
            <a:endParaRPr lang="en-US" dirty="0">
              <a:cs typeface="Calibri"/>
            </a:endParaRPr>
          </a:p>
          <a:p>
            <a:r>
              <a:rPr lang="en-US" dirty="0"/>
              <a:t>We are comfortable with this happening at different paces for students and encourage them to have GRIT when learning.  We need to remember that we as adult learners may also need more time and learn differently.</a:t>
            </a:r>
            <a:endParaRPr lang="en-US" dirty="0">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2190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Vanessa</a:t>
            </a:r>
          </a:p>
          <a:p>
            <a:r>
              <a:rPr lang="en-US" dirty="0">
                <a:cs typeface="Calibri"/>
              </a:rPr>
              <a:t>Because we know that everyone learns differently, we have planned our implementation to have face to face opportunities, online support videos and step by step instructional booklets</a:t>
            </a:r>
            <a:endParaRPr lang="en-US" dirty="0"/>
          </a:p>
          <a:p>
            <a:r>
              <a:rPr lang="en-US" dirty="0">
                <a:cs typeface="Calibri"/>
              </a:rPr>
              <a:t>If you haven't already joined the </a:t>
            </a:r>
            <a:r>
              <a:rPr lang="en-US" dirty="0" err="1">
                <a:cs typeface="Calibri"/>
              </a:rPr>
              <a:t>MySchoolSask</a:t>
            </a:r>
            <a:r>
              <a:rPr lang="en-US" dirty="0">
                <a:cs typeface="Calibri"/>
              </a:rPr>
              <a:t> page on the Resource bank, we invite you to sign up as this is where our resources will be housed.  Once you start using </a:t>
            </a:r>
            <a:r>
              <a:rPr lang="en-US" dirty="0" err="1">
                <a:cs typeface="Calibri"/>
              </a:rPr>
              <a:t>MyschoolSask</a:t>
            </a:r>
            <a:r>
              <a:rPr lang="en-US" dirty="0">
                <a:cs typeface="Calibri"/>
              </a:rPr>
              <a:t>, step by step resource booklets and help guides are also located within the platform and are a click away. </a:t>
            </a:r>
            <a:br>
              <a:rPr lang="en-US" dirty="0">
                <a:cs typeface="Calibri"/>
              </a:rPr>
            </a:br>
            <a:r>
              <a:rPr lang="en-US" dirty="0">
                <a:cs typeface="Calibri"/>
              </a:rPr>
              <a:t/>
            </a:r>
            <a:br>
              <a:rPr lang="en-US" dirty="0">
                <a:cs typeface="Calibri"/>
              </a:rPr>
            </a:br>
            <a:r>
              <a:rPr lang="en-US" dirty="0">
                <a:cs typeface="Calibri"/>
              </a:rPr>
              <a:t>(Note</a:t>
            </a:r>
            <a:r>
              <a:rPr lang="en-US" baseline="0" dirty="0">
                <a:cs typeface="Calibri"/>
              </a:rPr>
              <a:t>:  the L1 Station within </a:t>
            </a:r>
            <a:r>
              <a:rPr lang="en-US" baseline="0" dirty="0" err="1">
                <a:cs typeface="Calibri"/>
              </a:rPr>
              <a:t>MySchoolSask</a:t>
            </a:r>
            <a:r>
              <a:rPr lang="en-US" baseline="0" dirty="0">
                <a:cs typeface="Calibri"/>
              </a:rPr>
              <a:t> will be the location in which all updated copies of any MSS resource booklets will be housed.  We are thinking we may not include these in the resource bank as the intent is for teachers to be able to receive updated supports within the MSS platform.)</a:t>
            </a: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864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a:t>
            </a:r>
            <a:br>
              <a:rPr lang="en-US" dirty="0">
                <a:cs typeface="+mn-lt"/>
              </a:rPr>
            </a:br>
            <a:r>
              <a:rPr lang="en-US" dirty="0">
                <a:cs typeface="Calibri"/>
              </a:rPr>
              <a:t>Direct them to the page in the binder</a:t>
            </a:r>
            <a:r>
              <a:rPr lang="en-US" dirty="0">
                <a:cs typeface="+mn-lt"/>
              </a:rPr>
              <a:t/>
            </a:r>
            <a:br>
              <a:rPr lang="en-US" dirty="0">
                <a:cs typeface="+mn-lt"/>
              </a:rPr>
            </a:br>
            <a:r>
              <a:rPr lang="en-US" dirty="0">
                <a:cs typeface="Calibri"/>
              </a:rPr>
              <a:t>Review specific MSS terminology</a:t>
            </a:r>
          </a:p>
          <a:p>
            <a:r>
              <a:rPr lang="en-US" dirty="0">
                <a:cs typeface="Calibri"/>
              </a:rPr>
              <a:t>See Glossary – some helpful terms.  The above are the ones we noticed meaning something slightly different than what we understand them to be in other contexts.  </a:t>
            </a:r>
          </a:p>
          <a:p>
            <a:r>
              <a:rPr lang="en-US" dirty="0">
                <a:cs typeface="Calibri"/>
              </a:rPr>
              <a:t/>
            </a:r>
            <a:br>
              <a:rPr lang="en-US" dirty="0">
                <a:cs typeface="Calibri"/>
              </a:rPr>
            </a:br>
            <a:r>
              <a:rPr lang="en-US" dirty="0">
                <a:cs typeface="Calibri"/>
              </a:rPr>
              <a:t>ex.</a:t>
            </a:r>
            <a:br>
              <a:rPr lang="en-US" dirty="0">
                <a:cs typeface="Calibri"/>
              </a:rPr>
            </a:br>
            <a:r>
              <a:rPr lang="en-US" dirty="0">
                <a:cs typeface="Calibri"/>
              </a:rPr>
              <a:t>Standard</a:t>
            </a:r>
            <a:r>
              <a:rPr lang="en-US" baseline="0" dirty="0">
                <a:cs typeface="Calibri"/>
              </a:rPr>
              <a:t> is equivalent to our Saskatchewan Outcome term.</a:t>
            </a:r>
            <a:r>
              <a:rPr lang="en-US" dirty="0">
                <a:cs typeface="Calibri"/>
              </a:rPr>
              <a:t/>
            </a:r>
            <a:br>
              <a:rPr lang="en-US" dirty="0">
                <a:cs typeface="Calibri"/>
              </a:rPr>
            </a:br>
            <a:r>
              <a:rPr lang="en-US" dirty="0">
                <a:cs typeface="Calibri"/>
              </a:rPr>
              <a:t>Primary – The</a:t>
            </a:r>
            <a:r>
              <a:rPr lang="en-US" baseline="0" dirty="0">
                <a:cs typeface="Calibri"/>
              </a:rPr>
              <a:t> “home” or base school of record</a:t>
            </a:r>
            <a:br>
              <a:rPr lang="en-US" baseline="0" dirty="0">
                <a:cs typeface="Calibri"/>
              </a:rPr>
            </a:br>
            <a:r>
              <a:rPr lang="en-US" baseline="0" dirty="0">
                <a:cs typeface="Calibri"/>
              </a:rPr>
              <a:t>Primary Student – Student who have a primary or base relationship with the school</a:t>
            </a:r>
            <a:br>
              <a:rPr lang="en-US" baseline="0" dirty="0">
                <a:cs typeface="Calibri"/>
              </a:rPr>
            </a:br>
            <a:r>
              <a:rPr lang="en-US" baseline="0" dirty="0">
                <a:cs typeface="Calibri"/>
              </a:rPr>
              <a:t>Secondary – The secondary or “non base” school where the student is cross-enrolled.</a:t>
            </a:r>
            <a:br>
              <a:rPr lang="en-US" baseline="0" dirty="0">
                <a:cs typeface="Calibri"/>
              </a:rPr>
            </a:br>
            <a:r>
              <a:rPr lang="en-US" baseline="0" dirty="0">
                <a:cs typeface="Calibri"/>
              </a:rPr>
              <a:t>Secondary student – Students who have a secondary (non-base) relationship with the school.</a:t>
            </a:r>
            <a:br>
              <a:rPr lang="en-US" baseline="0" dirty="0">
                <a:cs typeface="Calibri"/>
              </a:rPr>
            </a:b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015133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mn-lt"/>
              </a:rPr>
              <a:t>Vanessa</a:t>
            </a:r>
            <a:br>
              <a:rPr lang="en-US" dirty="0">
                <a:cs typeface="+mn-lt"/>
              </a:rPr>
            </a:br>
            <a:r>
              <a:rPr lang="en-US" dirty="0">
                <a:cs typeface="Calibri"/>
              </a:rPr>
              <a:t>Brief</a:t>
            </a:r>
            <a:r>
              <a:rPr lang="en-US" baseline="0" dirty="0">
                <a:cs typeface="Calibri"/>
              </a:rPr>
              <a:t> discussion of importance of privacy in this training environment…be sensitive, responsible, and professional.  </a:t>
            </a:r>
            <a:endParaRPr lang="en-US" dirty="0">
              <a:cs typeface="Calibri"/>
            </a:endParaRPr>
          </a:p>
          <a:p>
            <a:r>
              <a:rPr lang="en-US" dirty="0"/>
              <a:t/>
            </a:r>
            <a:br>
              <a:rPr lang="en-US" dirty="0"/>
            </a:br>
            <a:r>
              <a:rPr lang="en-US" dirty="0"/>
              <a:t>Please be aware there is sensitive information within</a:t>
            </a:r>
            <a:r>
              <a:rPr lang="en-US" baseline="0" dirty="0"/>
              <a:t> the training environment.  Real student and staff information is available to make this training environment more authentic.</a:t>
            </a:r>
            <a:br>
              <a:rPr lang="en-US" baseline="0" dirty="0"/>
            </a:br>
            <a:r>
              <a:rPr lang="en-US" baseline="0" dirty="0"/>
              <a:t/>
            </a:r>
            <a:br>
              <a:rPr lang="en-US" baseline="0" dirty="0"/>
            </a:br>
            <a:r>
              <a:rPr lang="en-US" baseline="0" dirty="0"/>
              <a:t>Please ensure privacy protocols.</a:t>
            </a:r>
            <a:endParaRPr lang="en-US" dirty="0"/>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8419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Vanessa</a:t>
            </a:r>
            <a:r>
              <a:rPr lang="en-US" dirty="0">
                <a:cs typeface="+mn-lt"/>
              </a:rPr>
              <a:t/>
            </a:r>
            <a:br>
              <a:rPr lang="en-US" dirty="0">
                <a:cs typeface="+mn-lt"/>
              </a:rPr>
            </a:br>
            <a:r>
              <a:rPr lang="en-US" dirty="0"/>
              <a:t>A training environment will be available for our school leads to explore.  </a:t>
            </a:r>
          </a:p>
          <a:p>
            <a:endParaRPr lang="en-US" dirty="0"/>
          </a:p>
          <a:p>
            <a:r>
              <a:rPr lang="en-US" dirty="0"/>
              <a:t>We have created a 43rd sun West School, A Fairy Tale school  to assist us in this process and to demonstrate different functionalities of the program.</a:t>
            </a:r>
            <a:endParaRPr lang="en-US" dirty="0">
              <a:cs typeface="Calibri"/>
            </a:endParaRPr>
          </a:p>
          <a:p>
            <a:r>
              <a:rPr lang="en-US" dirty="0">
                <a:cs typeface="+mn-lt"/>
              </a:rPr>
              <a:t/>
            </a:r>
            <a:br>
              <a:rPr lang="en-US" dirty="0">
                <a:cs typeface="+mn-lt"/>
              </a:rPr>
            </a:br>
            <a:r>
              <a:rPr lang="en-US" dirty="0"/>
              <a:t>In order to support our learning today, we were reflecting on how our Advisory Team learned in the online trainings sessions.  Based on our reflections, we feel it would be best if we demonstrate some examples on the overhead then allow for some time to explore and experiment and then ask questions.  So, as we are showing things, please watch the demo.  You are welcome to refer to your binders and make notes as we are going along, but please hold off on practicing until we work through the demo.  Following the demo, we will have time to play and explore and discuss together (Similar to </a:t>
            </a:r>
            <a:r>
              <a:rPr lang="en-US" dirty="0" err="1"/>
              <a:t>Ido</a:t>
            </a:r>
            <a:r>
              <a:rPr lang="en-US" dirty="0"/>
              <a:t>, We do, You do model)  </a:t>
            </a:r>
            <a:endParaRPr lang="en-US" dirty="0">
              <a:cs typeface="Calibri" panose="020F0502020204030204"/>
            </a:endParaRPr>
          </a:p>
          <a:p>
            <a:r>
              <a:rPr lang="en-US" dirty="0">
                <a:cs typeface="+mn-lt"/>
              </a:rPr>
              <a:t/>
            </a:r>
            <a:br>
              <a:rPr lang="en-US" dirty="0">
                <a:cs typeface="+mn-lt"/>
              </a:rPr>
            </a:br>
            <a:r>
              <a:rPr lang="en-US" dirty="0"/>
              <a:t>Feel free to experiment!  This is a training environment.  It is OK to make mistakes – that is where the learning happens! </a:t>
            </a:r>
            <a:r>
              <a:rPr lang="en-US" dirty="0">
                <a:cs typeface="+mn-lt"/>
              </a:rPr>
              <a:t/>
            </a:r>
            <a:br>
              <a:rPr lang="en-US" dirty="0">
                <a:cs typeface="+mn-lt"/>
              </a:rPr>
            </a:br>
            <a:r>
              <a:rPr lang="en-US" dirty="0">
                <a:cs typeface="+mn-lt"/>
              </a:rPr>
              <a:t/>
            </a:r>
            <a:br>
              <a:rPr lang="en-US" dirty="0">
                <a:cs typeface="+mn-lt"/>
              </a:rPr>
            </a:br>
            <a:r>
              <a:rPr lang="en-US" dirty="0">
                <a:cs typeface="+mn-lt"/>
              </a:rPr>
              <a:t>Also, please be aware the training environment isn't fully operational (for good reason) - </a:t>
            </a:r>
            <a:r>
              <a:rPr lang="en-US" dirty="0"/>
              <a:t>not all outcomes are loaded, email functionality has not been connected yet, as we learned in our advisory team training, there are a few areas which will not behave as expected but will be fixed and ready for go live, etc.)</a:t>
            </a:r>
            <a:endParaRPr lang="en-US" dirty="0">
              <a:cs typeface="Calibri" panose="020F0502020204030204"/>
            </a:endParaRPr>
          </a:p>
          <a:p>
            <a:endParaRPr lang="en-US" dirty="0"/>
          </a:p>
          <a:p>
            <a:r>
              <a:rPr lang="en-US" dirty="0"/>
              <a:t>Please don't let this worry you.  We will work through things together. </a:t>
            </a:r>
            <a:r>
              <a:rPr lang="en-US" dirty="0">
                <a:cs typeface="+mn-lt"/>
              </a:rPr>
              <a:t/>
            </a:r>
            <a:br>
              <a:rPr lang="en-US" dirty="0">
                <a:cs typeface="+mn-lt"/>
              </a:rPr>
            </a:br>
            <a:endParaRPr lang="en-US" dirty="0">
              <a:cs typeface="Calibri"/>
            </a:endParaRPr>
          </a:p>
        </p:txBody>
      </p:sp>
      <p:sp>
        <p:nvSpPr>
          <p:cNvPr id="4" name="Slide Number Placeholder 3"/>
          <p:cNvSpPr>
            <a:spLocks noGrp="1"/>
          </p:cNvSpPr>
          <p:nvPr>
            <p:ph type="sldNum" sz="quarter" idx="10"/>
          </p:nvPr>
        </p:nvSpPr>
        <p:spPr/>
        <p:txBody>
          <a:bodyPr/>
          <a:lstStyle/>
          <a:p>
            <a:fld id="{A84368DB-6C3E-4F01-B0C7-916EA799F0C5}" type="slidenum">
              <a:rPr lang="en-US" smtClean="0"/>
              <a:t>15</a:t>
            </a:fld>
            <a:endParaRPr lang="en-US"/>
          </a:p>
        </p:txBody>
      </p:sp>
    </p:spTree>
    <p:extLst>
      <p:ext uri="{BB962C8B-B14F-4D97-AF65-F5344CB8AC3E}">
        <p14:creationId xmlns:p14="http://schemas.microsoft.com/office/powerpoint/2010/main" val="1043099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a:t>
            </a:r>
            <a:br>
              <a:rPr lang="en-US" dirty="0">
                <a:cs typeface="+mn-lt"/>
              </a:rPr>
            </a:br>
            <a:r>
              <a:rPr lang="en-US" dirty="0">
                <a:cs typeface="Calibri"/>
              </a:rPr>
              <a:t>Many of the guides we are using come</a:t>
            </a:r>
            <a:r>
              <a:rPr lang="en-US" baseline="0" dirty="0">
                <a:cs typeface="Calibri"/>
              </a:rPr>
              <a:t> from the L1 Information Station</a:t>
            </a:r>
            <a:br>
              <a:rPr lang="en-US" baseline="0" dirty="0">
                <a:cs typeface="Calibri"/>
              </a:rPr>
            </a:br>
            <a:r>
              <a:rPr lang="en-US" baseline="0" dirty="0">
                <a:cs typeface="+mn-lt"/>
              </a:rPr>
              <a:t/>
            </a:r>
            <a:br>
              <a:rPr lang="en-US" baseline="0" dirty="0">
                <a:cs typeface="+mn-lt"/>
              </a:rPr>
            </a:br>
            <a:r>
              <a:rPr lang="en-US" baseline="0" dirty="0">
                <a:cs typeface="Calibri"/>
              </a:rPr>
              <a:t>These will be updated periodically by the Ministry and MSS – always look for the most current version.</a:t>
            </a:r>
            <a:r>
              <a:rPr lang="en-US" dirty="0">
                <a:cs typeface="Calibri"/>
              </a:rPr>
              <a:t> </a:t>
            </a:r>
            <a:r>
              <a:rPr lang="en-US" baseline="0" dirty="0">
                <a:cs typeface="Calibri"/>
              </a:rPr>
              <a:t> They will prove helpful as we </a:t>
            </a:r>
            <a:r>
              <a:rPr lang="en-US" dirty="0">
                <a:cs typeface="Calibri"/>
              </a:rPr>
              <a:t>navigate</a:t>
            </a:r>
            <a:r>
              <a:rPr lang="en-US" baseline="0" dirty="0">
                <a:cs typeface="Calibri"/>
              </a:rPr>
              <a:t> MSS together.</a:t>
            </a:r>
            <a:r>
              <a:rPr lang="en-US" baseline="0" dirty="0">
                <a:cs typeface="+mn-lt"/>
              </a:rPr>
              <a:t/>
            </a:r>
            <a:br>
              <a:rPr lang="en-US" baseline="0" dirty="0">
                <a:cs typeface="+mn-lt"/>
              </a:rPr>
            </a:br>
            <a:endParaRPr lang="en-US" dirty="0">
              <a:cs typeface="Calibri"/>
            </a:endParaRPr>
          </a:p>
          <a:p>
            <a:r>
              <a:rPr lang="en-US" dirty="0"/>
              <a:t>You have been provided with a printed copy.  Feel free to make jot notes in the binder as we work through the demos, but please, again, watch the demo before trying to practice yourself.  Thanks!</a:t>
            </a:r>
          </a:p>
          <a:p>
            <a:r>
              <a:rPr lang="en-US" dirty="0">
                <a:cs typeface="+mn-lt"/>
              </a:rPr>
              <a:t/>
            </a:r>
            <a:br>
              <a:rPr lang="en-US" dirty="0">
                <a:cs typeface="+mn-lt"/>
              </a:rPr>
            </a:br>
            <a:r>
              <a:rPr lang="en-US" baseline="0" dirty="0">
                <a:cs typeface="+mn-lt"/>
              </a:rPr>
              <a:t/>
            </a:r>
            <a:br>
              <a:rPr lang="en-US" baseline="0" dirty="0">
                <a:cs typeface="+mn-lt"/>
              </a:rPr>
            </a:br>
            <a:r>
              <a:rPr lang="en-US" baseline="0" dirty="0">
                <a:cs typeface="+mn-lt"/>
              </a:rPr>
              <a:t/>
            </a:r>
            <a:br>
              <a:rPr lang="en-US" baseline="0" dirty="0">
                <a:cs typeface="+mn-lt"/>
              </a:rPr>
            </a:br>
            <a:r>
              <a:rPr lang="en-US" dirty="0">
                <a:cs typeface="+mn-lt"/>
              </a:rPr>
              <a:t/>
            </a:r>
            <a:br>
              <a:rPr lang="en-US"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16</a:t>
            </a:fld>
            <a:endParaRPr lang="en-US"/>
          </a:p>
        </p:txBody>
      </p:sp>
    </p:spTree>
    <p:extLst>
      <p:ext uri="{BB962C8B-B14F-4D97-AF65-F5344CB8AC3E}">
        <p14:creationId xmlns:p14="http://schemas.microsoft.com/office/powerpoint/2010/main" val="164316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Vanessa</a:t>
            </a:r>
            <a:br>
              <a:rPr lang="en-US">
                <a:cs typeface="Calibri"/>
              </a:rPr>
            </a:br>
            <a:r>
              <a:rPr lang="en-US">
                <a:cs typeface="Calibri"/>
              </a:rPr>
              <a:t>You can add the L1 station to your profile easily.  </a:t>
            </a:r>
            <a:r>
              <a:rPr lang="en-US" baseline="0">
                <a:cs typeface="+mn-lt"/>
              </a:rPr>
              <a:t/>
            </a:r>
            <a:br>
              <a:rPr lang="en-US" baseline="0">
                <a:cs typeface="+mn-lt"/>
              </a:rPr>
            </a:br>
            <a:r>
              <a:rPr lang="en-US" baseline="0">
                <a:cs typeface="+mn-lt"/>
              </a:rPr>
              <a:t/>
            </a:r>
            <a:br>
              <a:rPr lang="en-US" baseline="0">
                <a:cs typeface="+mn-lt"/>
              </a:rPr>
            </a:br>
            <a:r>
              <a:rPr lang="en-US" baseline="0">
                <a:cs typeface="Calibri"/>
              </a:rPr>
              <a:t>To add:</a:t>
            </a:r>
            <a:r>
              <a:rPr lang="en-US" baseline="0">
                <a:cs typeface="+mn-lt"/>
              </a:rPr>
              <a:t/>
            </a:r>
            <a:br>
              <a:rPr lang="en-US" baseline="0">
                <a:cs typeface="+mn-lt"/>
              </a:rPr>
            </a:br>
            <a:r>
              <a:rPr lang="en-US" baseline="0">
                <a:cs typeface="Calibri"/>
              </a:rPr>
              <a:t>Main Landing Page</a:t>
            </a:r>
            <a:r>
              <a:rPr lang="en-US" baseline="0">
                <a:cs typeface="+mn-lt"/>
              </a:rPr>
              <a:t/>
            </a:r>
            <a:br>
              <a:rPr lang="en-US" baseline="0">
                <a:cs typeface="+mn-lt"/>
              </a:rPr>
            </a:br>
            <a:r>
              <a:rPr lang="en-US" baseline="0">
                <a:cs typeface="Calibri"/>
              </a:rPr>
              <a:t>Click on Page Directory</a:t>
            </a:r>
            <a:r>
              <a:rPr lang="en-US" baseline="0">
                <a:cs typeface="+mn-lt"/>
              </a:rPr>
              <a:t/>
            </a:r>
            <a:br>
              <a:rPr lang="en-US" baseline="0">
                <a:cs typeface="+mn-lt"/>
              </a:rPr>
            </a:br>
            <a:r>
              <a:rPr lang="en-US" baseline="0">
                <a:cs typeface="Calibri"/>
              </a:rPr>
              <a:t>Click on L1Info</a:t>
            </a:r>
            <a:r>
              <a:rPr lang="en-US" baseline="0">
                <a:cs typeface="+mn-lt"/>
              </a:rPr>
              <a:t/>
            </a:r>
            <a:br>
              <a:rPr lang="en-US" baseline="0">
                <a:cs typeface="+mn-lt"/>
              </a:rPr>
            </a:br>
            <a:r>
              <a:rPr lang="en-US" baseline="0">
                <a:cs typeface="Calibri"/>
              </a:rPr>
              <a:t>Click on Add</a:t>
            </a:r>
            <a:r>
              <a:rPr lang="en-US" baseline="0">
                <a:cs typeface="+mn-lt"/>
              </a:rPr>
              <a:t/>
            </a:r>
            <a:br>
              <a:rPr lang="en-US" baseline="0">
                <a:cs typeface="+mn-lt"/>
              </a:rPr>
            </a:br>
            <a:r>
              <a:rPr lang="en-US" baseline="0">
                <a:cs typeface="Calibri"/>
              </a:rPr>
              <a:t>Now it should appear under Other</a:t>
            </a:r>
            <a:endParaRPr lang="en-US">
              <a:cs typeface="Calibri"/>
            </a:endParaRPr>
          </a:p>
          <a:p>
            <a:r>
              <a:rPr lang="en-US" baseline="0">
                <a:cs typeface="+mn-lt"/>
              </a:rPr>
              <a:t/>
            </a:r>
            <a:br>
              <a:rPr lang="en-US" baseline="0">
                <a:cs typeface="+mn-lt"/>
              </a:rPr>
            </a:br>
            <a:r>
              <a:rPr lang="en-US">
                <a:cs typeface="+mn-lt"/>
              </a:rPr>
              <a:t>(Could also demonstrate live and show how to add/remove, etc.)</a:t>
            </a:r>
            <a:r>
              <a:rPr lang="en-US" baseline="0">
                <a:cs typeface="+mn-lt"/>
              </a:rPr>
              <a:t/>
            </a:r>
            <a:br>
              <a:rPr lang="en-US" baseline="0">
                <a:cs typeface="+mn-lt"/>
              </a:rPr>
            </a:br>
            <a:r>
              <a:rPr lang="en-US" baseline="0">
                <a:cs typeface="+mn-lt"/>
              </a:rPr>
              <a:t/>
            </a:r>
            <a:br>
              <a:rPr lang="en-US" baseline="0">
                <a:cs typeface="+mn-lt"/>
              </a:rPr>
            </a:br>
            <a:r>
              <a:rPr lang="en-US">
                <a:cs typeface="+mn-lt"/>
              </a:rPr>
              <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17</a:t>
            </a:fld>
            <a:endParaRPr lang="en-US"/>
          </a:p>
        </p:txBody>
      </p:sp>
    </p:spTree>
    <p:extLst>
      <p:ext uri="{BB962C8B-B14F-4D97-AF65-F5344CB8AC3E}">
        <p14:creationId xmlns:p14="http://schemas.microsoft.com/office/powerpoint/2010/main" val="3243880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(Login to Vanessa MSS for this part)</a:t>
            </a:r>
            <a:br>
              <a:rPr lang="en-US" dirty="0">
                <a:cs typeface="+mn-lt"/>
              </a:rPr>
            </a:br>
            <a:r>
              <a:rPr lang="en-US" dirty="0">
                <a:cs typeface="+mn-lt"/>
              </a:rPr>
              <a:t/>
            </a:r>
            <a:br>
              <a:rPr lang="en-US" dirty="0">
                <a:cs typeface="+mn-lt"/>
              </a:rPr>
            </a:br>
            <a:r>
              <a:rPr lang="en-US" dirty="0">
                <a:cs typeface="Calibri"/>
              </a:rPr>
              <a:t>Overview</a:t>
            </a:r>
            <a:r>
              <a:rPr lang="en-US" baseline="0" dirty="0">
                <a:cs typeface="Calibri"/>
              </a:rPr>
              <a:t> a few highlights to RECAP FUNDAMENTALS….</a:t>
            </a:r>
            <a:r>
              <a:rPr lang="en-US" baseline="0" dirty="0">
                <a:cs typeface="+mn-lt"/>
              </a:rPr>
              <a:t/>
            </a:r>
            <a:br>
              <a:rPr lang="en-US" baseline="0" dirty="0">
                <a:cs typeface="+mn-lt"/>
              </a:rPr>
            </a:br>
            <a:endParaRPr lang="en-US" baseline="0" dirty="0">
              <a:cs typeface="Calibri"/>
            </a:endParaRPr>
          </a:p>
          <a:p>
            <a:r>
              <a:rPr lang="en-US" dirty="0">
                <a:cs typeface="+mn-lt"/>
              </a:rPr>
              <a:t>List of a few areas to recap:</a:t>
            </a:r>
            <a:br>
              <a:rPr lang="en-US" dirty="0">
                <a:cs typeface="+mn-lt"/>
              </a:rPr>
            </a:br>
            <a:r>
              <a:rPr lang="en-US" dirty="0">
                <a:cs typeface="Calibri"/>
              </a:rPr>
              <a:t>___Show</a:t>
            </a:r>
            <a:r>
              <a:rPr lang="en-US" baseline="0" dirty="0">
                <a:cs typeface="Calibri"/>
              </a:rPr>
              <a:t> single login and benefits of different views all in one place, </a:t>
            </a:r>
            <a:r>
              <a:rPr lang="en-US" baseline="0" dirty="0">
                <a:cs typeface="+mn-lt"/>
              </a:rPr>
              <a:t/>
            </a:r>
            <a:br>
              <a:rPr lang="en-US" baseline="0" dirty="0">
                <a:cs typeface="+mn-lt"/>
              </a:rPr>
            </a:br>
            <a:r>
              <a:rPr lang="en-US" baseline="0" dirty="0">
                <a:cs typeface="Calibri"/>
              </a:rPr>
              <a:t>___Show a few different views as I have Division, School, Staff, etc.  One login!!!</a:t>
            </a:r>
          </a:p>
          <a:p>
            <a:endParaRPr lang="en-US" baseline="0" dirty="0">
              <a:cs typeface="Calibri"/>
            </a:endParaRPr>
          </a:p>
          <a:p>
            <a:r>
              <a:rPr lang="en-US" baseline="0" dirty="0">
                <a:cs typeface="Calibri"/>
              </a:rPr>
              <a:t>Note: Fundamental Video included things like:</a:t>
            </a:r>
          </a:p>
          <a:p>
            <a:endParaRPr lang="en-US" dirty="0">
              <a:cs typeface="Calibri"/>
            </a:endParaRPr>
          </a:p>
          <a:p>
            <a:r>
              <a:rPr lang="en-US" dirty="0">
                <a:cs typeface="Calibri"/>
              </a:rPr>
              <a:t>- Users Login (username) and temporary</a:t>
            </a:r>
            <a:r>
              <a:rPr lang="en-US" baseline="0" dirty="0">
                <a:cs typeface="Calibri"/>
              </a:rPr>
              <a:t> password as supplied by school division.</a:t>
            </a:r>
          </a:p>
          <a:p>
            <a:r>
              <a:rPr lang="en-US" baseline="0" dirty="0">
                <a:cs typeface="Calibri"/>
              </a:rPr>
              <a:t>On initial login, users will be required to change the temporary password:</a:t>
            </a:r>
            <a:r>
              <a:rPr lang="en-US" baseline="0" dirty="0">
                <a:cs typeface="+mn-lt"/>
              </a:rPr>
              <a:t/>
            </a:r>
            <a:br>
              <a:rPr lang="en-US" baseline="0" dirty="0">
                <a:cs typeface="+mn-lt"/>
              </a:rPr>
            </a:br>
            <a:r>
              <a:rPr lang="en-US" baseline="0" dirty="0">
                <a:cs typeface="Calibri"/>
              </a:rPr>
              <a:t>Minimum Length is 8</a:t>
            </a:r>
            <a:r>
              <a:rPr lang="en-US" baseline="0" dirty="0">
                <a:cs typeface="+mn-lt"/>
              </a:rPr>
              <a:t/>
            </a:r>
            <a:br>
              <a:rPr lang="en-US" baseline="0" dirty="0">
                <a:cs typeface="+mn-lt"/>
              </a:rPr>
            </a:br>
            <a:r>
              <a:rPr lang="en-US" baseline="0" dirty="0">
                <a:cs typeface="Calibri"/>
              </a:rPr>
              <a:t>At least 1 number</a:t>
            </a:r>
            <a:r>
              <a:rPr lang="en-US" baseline="0" dirty="0">
                <a:cs typeface="+mn-lt"/>
              </a:rPr>
              <a:t/>
            </a:r>
            <a:br>
              <a:rPr lang="en-US" baseline="0" dirty="0">
                <a:cs typeface="+mn-lt"/>
              </a:rPr>
            </a:br>
            <a:r>
              <a:rPr lang="en-US" baseline="0" dirty="0">
                <a:cs typeface="Calibri"/>
              </a:rPr>
              <a:t>At least one symbol</a:t>
            </a:r>
            <a:r>
              <a:rPr lang="en-US" dirty="0">
                <a:cs typeface="Calibri"/>
              </a:rPr>
              <a:t> </a:t>
            </a:r>
          </a:p>
          <a:p>
            <a:r>
              <a:rPr lang="en-US" baseline="0" dirty="0">
                <a:cs typeface="Calibri"/>
              </a:rPr>
              <a:t>Can’t contain login, first name, middle name, last name, date of birth, personal id, or sequential numbers or letters</a:t>
            </a:r>
          </a:p>
          <a:p>
            <a:r>
              <a:rPr lang="en-US" baseline="0" dirty="0">
                <a:cs typeface="+mn-lt"/>
              </a:rPr>
              <a:t/>
            </a:r>
            <a:br>
              <a:rPr lang="en-US" baseline="0" dirty="0">
                <a:cs typeface="+mn-lt"/>
              </a:rPr>
            </a:br>
            <a:r>
              <a:rPr lang="en-US" baseline="0" dirty="0">
                <a:cs typeface="Calibri"/>
              </a:rPr>
              <a:t>- Should have been prompted to change password and security questions.</a:t>
            </a:r>
            <a:r>
              <a:rPr lang="en-US" dirty="0">
                <a:cs typeface="Calibri"/>
              </a:rPr>
              <a:t> </a:t>
            </a:r>
            <a:r>
              <a:rPr lang="en-US" baseline="0" dirty="0">
                <a:cs typeface="Calibri"/>
              </a:rPr>
              <a:t> </a:t>
            </a:r>
            <a:r>
              <a:rPr lang="en-US" baseline="0" dirty="0">
                <a:cs typeface="+mn-lt"/>
              </a:rPr>
              <a:t/>
            </a:r>
            <a:br>
              <a:rPr lang="en-US" baseline="0" dirty="0">
                <a:cs typeface="+mn-lt"/>
              </a:rPr>
            </a:br>
            <a:r>
              <a:rPr lang="en-US" baseline="0" dirty="0">
                <a:cs typeface="+mn-lt"/>
              </a:rPr>
              <a:t/>
            </a:r>
            <a:br>
              <a:rPr lang="en-US" baseline="0" dirty="0">
                <a:cs typeface="+mn-lt"/>
              </a:rPr>
            </a:br>
            <a:r>
              <a:rPr lang="en-US" baseline="0" dirty="0">
                <a:cs typeface="Calibri"/>
              </a:rPr>
              <a:t>- Talk a bit about roles and security – what you can see depends on roles – show different views – division, school, staff, etc.</a:t>
            </a:r>
            <a:r>
              <a:rPr lang="en-US" baseline="0" dirty="0">
                <a:cs typeface="+mn-lt"/>
              </a:rPr>
              <a:t/>
            </a:r>
            <a:br>
              <a:rPr lang="en-US" baseline="0" dirty="0">
                <a:cs typeface="+mn-lt"/>
              </a:rPr>
            </a:br>
            <a:endParaRPr lang="en-US" baseline="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18</a:t>
            </a:fld>
            <a:endParaRPr lang="en-US"/>
          </a:p>
        </p:txBody>
      </p:sp>
    </p:spTree>
    <p:extLst>
      <p:ext uri="{BB962C8B-B14F-4D97-AF65-F5344CB8AC3E}">
        <p14:creationId xmlns:p14="http://schemas.microsoft.com/office/powerpoint/2010/main" val="295273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Vanessa (log into </a:t>
            </a:r>
            <a:r>
              <a:rPr lang="en-US" dirty="0" err="1">
                <a:cs typeface="Calibri"/>
              </a:rPr>
              <a:t>FairyTale</a:t>
            </a:r>
            <a:r>
              <a:rPr lang="en-US" dirty="0">
                <a:cs typeface="Calibri"/>
              </a:rPr>
              <a:t> School) </a:t>
            </a:r>
            <a:br>
              <a:rPr lang="en-US" dirty="0">
                <a:cs typeface="Calibri"/>
              </a:rPr>
            </a:br>
            <a:r>
              <a:rPr lang="en-US" dirty="0">
                <a:cs typeface="+mn-lt"/>
              </a:rPr>
              <a:t/>
            </a:r>
            <a:br>
              <a:rPr lang="en-US" dirty="0">
                <a:cs typeface="+mn-lt"/>
              </a:rPr>
            </a:br>
            <a:r>
              <a:rPr lang="en-US" dirty="0">
                <a:cs typeface="Calibri"/>
              </a:rPr>
              <a:t>(with Aaron planning to demo field sets/queries/filters/reports)</a:t>
            </a:r>
            <a:br>
              <a:rPr lang="en-US" dirty="0">
                <a:cs typeface="Calibri"/>
              </a:rPr>
            </a:br>
            <a:endParaRPr lang="en-US" dirty="0">
              <a:cs typeface="Calibri"/>
            </a:endParaRPr>
          </a:p>
          <a:p>
            <a:r>
              <a:rPr lang="en-US" dirty="0">
                <a:cs typeface="Calibri"/>
              </a:rPr>
              <a:t>For the next portion of the agenda, we will primarily be working with </a:t>
            </a:r>
            <a:r>
              <a:rPr lang="en-US" b="1" dirty="0">
                <a:cs typeface="Calibri"/>
              </a:rPr>
              <a:t>Staff View Setup and Navigation document from the L1 Station and also available in your binder.</a:t>
            </a:r>
          </a:p>
          <a:p>
            <a:endParaRPr lang="en-US" dirty="0">
              <a:cs typeface="Calibri"/>
            </a:endParaRPr>
          </a:p>
          <a:p>
            <a:r>
              <a:rPr lang="en-US" b="1" dirty="0">
                <a:cs typeface="Calibri"/>
              </a:rPr>
              <a:t>Go into Fairytale School (Staff View – Walt Disney or Mickey Mouse)</a:t>
            </a:r>
          </a:p>
          <a:p>
            <a:r>
              <a:rPr lang="en-US" b="1" dirty="0">
                <a:cs typeface="Calibri"/>
              </a:rPr>
              <a:t>Our goal is to demonstrate a few details on the screen then allow you some time to explore.</a:t>
            </a:r>
            <a:r>
              <a:rPr lang="en-US" b="1" dirty="0">
                <a:cs typeface="+mn-lt"/>
              </a:rPr>
              <a:t/>
            </a:r>
            <a:br>
              <a:rPr lang="en-US" b="1" dirty="0">
                <a:cs typeface="+mn-lt"/>
              </a:rPr>
            </a:br>
            <a:r>
              <a:rPr lang="en-US" b="1" dirty="0">
                <a:cs typeface="+mn-lt"/>
              </a:rPr>
              <a:t>Demo (Note:  We won't touch too much on details of Attendance or Gradebook YET as this will be coming – just some info on key navigation features when viewing MSS from Staff View):</a:t>
            </a:r>
            <a:endParaRPr lang="en-US" dirty="0"/>
          </a:p>
          <a:p>
            <a:r>
              <a:rPr lang="en-US" dirty="0">
                <a:cs typeface="+mn-lt"/>
              </a:rPr>
              <a:t>Landing Page</a:t>
            </a:r>
            <a:br>
              <a:rPr lang="en-US" dirty="0">
                <a:cs typeface="+mn-lt"/>
              </a:rPr>
            </a:br>
            <a:r>
              <a:rPr lang="en-US" b="1" dirty="0">
                <a:cs typeface="+mn-lt"/>
              </a:rPr>
              <a:t>Set Preferences</a:t>
            </a:r>
            <a:r>
              <a:rPr lang="en-US" dirty="0">
                <a:cs typeface="+mn-lt"/>
              </a:rPr>
              <a:t> - talk briefly about teach tab and info within – mention Gradebook will be explored in more detail later). </a:t>
            </a:r>
            <a:r>
              <a:rPr lang="en-US" b="1" dirty="0">
                <a:cs typeface="+mn-lt"/>
              </a:rPr>
              <a:t>Used to personalize MSS.</a:t>
            </a:r>
            <a:endParaRPr lang="en-US" b="1" dirty="0">
              <a:cs typeface="Calibri"/>
            </a:endParaRPr>
          </a:p>
          <a:p>
            <a:r>
              <a:rPr lang="en-US" b="1" dirty="0">
                <a:cs typeface="+mn-lt"/>
              </a:rPr>
              <a:t>Teacher Classes Widget </a:t>
            </a:r>
            <a:r>
              <a:rPr lang="en-US" dirty="0">
                <a:cs typeface="+mn-lt"/>
              </a:rPr>
              <a:t>– appear on our landing page.  Talk about the fact most information is set up by the province for more global info.  Some information can only be viewed depending on your assigned role within MSS.  Talk about Date, Classes (and blue hyperlink), Attendance, Grades, Email, etc.</a:t>
            </a:r>
          </a:p>
          <a:p>
            <a:r>
              <a:rPr lang="en-US" b="1" dirty="0">
                <a:cs typeface="+mn-lt"/>
              </a:rPr>
              <a:t>Navigation Tools</a:t>
            </a:r>
            <a:r>
              <a:rPr lang="en-US" dirty="0">
                <a:cs typeface="+mn-lt"/>
              </a:rPr>
              <a:t> -  Talk about Top Tabs and Side Tabs and Leaves.  It is best to navigate using the links within.  Do not use refresh button or forward/back buttons, etc.  Help, Menu, Icons – are found above the field set of information in the active pane.  They are the same regardless of the top tab the user has created.  Show that we can find HELP on various pages.    Menu Buttons and Menu Tools.</a:t>
            </a:r>
            <a:br>
              <a:rPr lang="en-US" dirty="0">
                <a:cs typeface="+mn-lt"/>
              </a:rPr>
            </a:br>
            <a:r>
              <a:rPr lang="en-US" b="1" dirty="0">
                <a:cs typeface="+mn-lt"/>
              </a:rPr>
              <a:t>Field Sets, Queries, Filters, Reports, etc.:</a:t>
            </a:r>
            <a:r>
              <a:rPr lang="en-US" dirty="0">
                <a:cs typeface="+mn-lt"/>
              </a:rPr>
              <a:t>  Review Filters, Field Sets, Sorts, Quick Charts, etc. </a:t>
            </a:r>
            <a:br>
              <a:rPr lang="en-US" dirty="0">
                <a:cs typeface="+mn-lt"/>
              </a:rPr>
            </a:br>
            <a:r>
              <a:rPr lang="en-US" b="1" dirty="0">
                <a:cs typeface="+mn-lt"/>
              </a:rPr>
              <a:t>Email:  </a:t>
            </a:r>
            <a:r>
              <a:rPr lang="en-US" dirty="0">
                <a:cs typeface="+mn-lt"/>
              </a:rPr>
              <a:t>Not set up yet but you can send emails to entire class.  Students will be bcc'd.  Teachers also have an option to include parent/guardian contacts for their students providing parents have primary email and receive email checked on their details. </a:t>
            </a:r>
            <a:br>
              <a:rPr lang="en-US" dirty="0">
                <a:cs typeface="+mn-lt"/>
              </a:rPr>
            </a:br>
            <a:r>
              <a:rPr lang="en-US" b="1" dirty="0">
                <a:cs typeface="+mn-lt"/>
              </a:rPr>
              <a:t>Rosters: </a:t>
            </a:r>
            <a:r>
              <a:rPr lang="en-US" dirty="0">
                <a:cs typeface="+mn-lt"/>
              </a:rPr>
              <a:t> Basically clicking on any blue hyperlink in the Teacher Classes widget on the landing page will take the teacher to the class roster.  OR go to Gradebook&gt;Roster</a:t>
            </a:r>
            <a:br>
              <a:rPr lang="en-US" dirty="0">
                <a:cs typeface="+mn-lt"/>
              </a:rPr>
            </a:br>
            <a:r>
              <a:rPr lang="en-US" dirty="0">
                <a:cs typeface="+mn-lt"/>
              </a:rPr>
              <a:t>Shows enrolled students by default.  </a:t>
            </a:r>
          </a:p>
          <a:p>
            <a:r>
              <a:rPr lang="en-US" dirty="0">
                <a:cs typeface="+mn-lt"/>
              </a:rPr>
              <a:t/>
            </a:r>
            <a:br>
              <a:rPr lang="en-US" dirty="0">
                <a:cs typeface="+mn-lt"/>
              </a:rPr>
            </a:br>
            <a:r>
              <a:rPr lang="en-US" dirty="0">
                <a:cs typeface="+mn-lt"/>
              </a:rPr>
              <a:t/>
            </a:r>
            <a:br>
              <a:rPr lang="en-US" dirty="0">
                <a:cs typeface="+mn-lt"/>
              </a:rPr>
            </a:br>
            <a:r>
              <a:rPr lang="en-US" b="1" dirty="0">
                <a:cs typeface="+mn-lt"/>
              </a:rPr>
              <a:t>Demo then time to pause and practice.</a:t>
            </a:r>
            <a:br>
              <a:rPr lang="en-US" b="1" dirty="0">
                <a:cs typeface="+mn-lt"/>
              </a:rPr>
            </a:br>
            <a:endParaRPr lang="en-US" b="1"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19</a:t>
            </a:fld>
            <a:endParaRPr lang="en-US"/>
          </a:p>
        </p:txBody>
      </p:sp>
    </p:spTree>
    <p:extLst>
      <p:ext uri="{BB962C8B-B14F-4D97-AF65-F5344CB8AC3E}">
        <p14:creationId xmlns:p14="http://schemas.microsoft.com/office/powerpoint/2010/main" val="322363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r>
              <a:rPr lang="en-US" dirty="0">
                <a:cs typeface="+mn-lt"/>
              </a:rPr>
              <a:t/>
            </a:r>
            <a:br>
              <a:rPr lang="en-US" dirty="0">
                <a:cs typeface="+mn-lt"/>
              </a:rPr>
            </a:br>
            <a:r>
              <a:rPr lang="en-US" dirty="0">
                <a:cs typeface="Calibri"/>
              </a:rPr>
              <a:t>Welcome to the My </a:t>
            </a:r>
            <a:r>
              <a:rPr lang="en-US" dirty="0" err="1">
                <a:cs typeface="Calibri"/>
              </a:rPr>
              <a:t>SchoolSask</a:t>
            </a:r>
            <a:r>
              <a:rPr lang="en-US" dirty="0">
                <a:cs typeface="Calibri"/>
              </a:rPr>
              <a:t> Implementation Overview for School</a:t>
            </a:r>
            <a:r>
              <a:rPr lang="en-US" baseline="0" dirty="0">
                <a:cs typeface="Calibri"/>
              </a:rPr>
              <a:t> Lead Teachers and Principals.  As you know from the overview video, this day is the accumulation of a lot of planning and work on behalf of the province and the division </a:t>
            </a:r>
            <a:r>
              <a:rPr lang="en-US" baseline="0" dirty="0" err="1">
                <a:cs typeface="Calibri"/>
              </a:rPr>
              <a:t>MySchoolSask</a:t>
            </a:r>
            <a:r>
              <a:rPr lang="en-US" baseline="0" dirty="0">
                <a:cs typeface="Calibri"/>
              </a:rPr>
              <a:t> Team.  Today we are introducing you to the training environment to give you an opportunity to see the potential of the new student information system and how it works.  Today will be the first of several face to face planning days for you as teachers and administrators.    </a:t>
            </a: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77420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Vanessa</a:t>
            </a:r>
            <a:br>
              <a:rPr lang="en-US" dirty="0">
                <a:cs typeface="Calibri"/>
              </a:rPr>
            </a:br>
            <a:endParaRPr lang="en-US" dirty="0">
              <a:cs typeface="Calibri"/>
            </a:endParaRPr>
          </a:p>
          <a:p>
            <a:r>
              <a:rPr lang="en-US" dirty="0">
                <a:cs typeface="Calibri"/>
              </a:rPr>
              <a:t>There are a couple of different ways to take attendance and use the seating chart.  We will demonstrate a couple of options then you will have time to explore.</a:t>
            </a:r>
            <a:r>
              <a:rPr lang="en-US" dirty="0">
                <a:cs typeface="+mn-lt"/>
              </a:rPr>
              <a:t/>
            </a:r>
            <a:br>
              <a:rPr lang="en-US" dirty="0">
                <a:cs typeface="+mn-lt"/>
              </a:rPr>
            </a:br>
            <a:r>
              <a:rPr lang="en-US" dirty="0">
                <a:cs typeface="+mn-lt"/>
              </a:rPr>
              <a:t/>
            </a:r>
            <a:br>
              <a:rPr lang="en-US" dirty="0">
                <a:cs typeface="+mn-lt"/>
              </a:rPr>
            </a:br>
            <a:r>
              <a:rPr lang="en-US" b="1" dirty="0">
                <a:cs typeface="Calibri"/>
              </a:rPr>
              <a:t>Pages 14 and 15 of</a:t>
            </a:r>
            <a:r>
              <a:rPr lang="en-US" b="1" baseline="0" dirty="0">
                <a:cs typeface="Calibri"/>
              </a:rPr>
              <a:t> Staff View Setup and Navigation</a:t>
            </a:r>
            <a:endParaRPr lang="en-US" b="1" dirty="0">
              <a:cs typeface="Calibri"/>
            </a:endParaRPr>
          </a:p>
          <a:p>
            <a:endParaRPr lang="en-US" dirty="0">
              <a:cs typeface="Calibri"/>
            </a:endParaRPr>
          </a:p>
          <a:p>
            <a:r>
              <a:rPr lang="en-US" b="1" dirty="0">
                <a:cs typeface="Calibri"/>
              </a:rPr>
              <a:t>Demo then time to pause and practice.</a:t>
            </a:r>
          </a:p>
        </p:txBody>
      </p:sp>
      <p:sp>
        <p:nvSpPr>
          <p:cNvPr id="4" name="Slide Number Placeholder 3"/>
          <p:cNvSpPr>
            <a:spLocks noGrp="1"/>
          </p:cNvSpPr>
          <p:nvPr>
            <p:ph type="sldNum" sz="quarter" idx="5"/>
          </p:nvPr>
        </p:nvSpPr>
        <p:spPr/>
        <p:txBody>
          <a:bodyPr/>
          <a:lstStyle/>
          <a:p>
            <a:fld id="{A84368DB-6C3E-4F01-B0C7-916EA799F0C5}" type="slidenum">
              <a:rPr lang="en-US" smtClean="0"/>
              <a:t>20</a:t>
            </a:fld>
            <a:endParaRPr lang="en-US"/>
          </a:p>
        </p:txBody>
      </p:sp>
    </p:spTree>
    <p:extLst>
      <p:ext uri="{BB962C8B-B14F-4D97-AF65-F5344CB8AC3E}">
        <p14:creationId xmlns:p14="http://schemas.microsoft.com/office/powerpoint/2010/main" val="203165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a:t>
            </a:r>
            <a:br>
              <a:rPr lang="en-US" dirty="0">
                <a:cs typeface="+mn-lt"/>
              </a:rPr>
            </a:br>
            <a:r>
              <a:rPr lang="en-US" dirty="0">
                <a:cs typeface="+mn-lt"/>
              </a:rPr>
              <a:t/>
            </a:r>
            <a:br>
              <a:rPr lang="en-US" dirty="0">
                <a:cs typeface="+mn-lt"/>
              </a:rPr>
            </a:br>
            <a:r>
              <a:rPr lang="en-US" dirty="0">
                <a:cs typeface="+mn-lt"/>
              </a:rPr>
              <a:t>We</a:t>
            </a:r>
            <a:r>
              <a:rPr lang="en-US" baseline="0" dirty="0">
                <a:cs typeface="+mn-lt"/>
              </a:rPr>
              <a:t> will now share an overview of the Teacher Gradebook before we begin demoing and practicing with it.</a:t>
            </a:r>
            <a:br>
              <a:rPr lang="en-US" baseline="0" dirty="0">
                <a:cs typeface="+mn-lt"/>
              </a:rPr>
            </a:br>
            <a:r>
              <a:rPr lang="en-US" baseline="0" dirty="0">
                <a:cs typeface="+mn-lt"/>
              </a:rPr>
              <a:t/>
            </a:r>
            <a:br>
              <a:rPr lang="en-US" baseline="0" dirty="0">
                <a:cs typeface="+mn-lt"/>
              </a:rPr>
            </a:br>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21</a:t>
            </a:fld>
            <a:endParaRPr lang="en-US"/>
          </a:p>
        </p:txBody>
      </p:sp>
    </p:spTree>
    <p:extLst>
      <p:ext uri="{BB962C8B-B14F-4D97-AF65-F5344CB8AC3E}">
        <p14:creationId xmlns:p14="http://schemas.microsoft.com/office/powerpoint/2010/main" val="784187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Shari</a:t>
            </a:r>
            <a:br>
              <a:rPr lang="en-US" dirty="0">
                <a:cs typeface="+mn-lt"/>
              </a:rPr>
            </a:br>
            <a:r>
              <a:rPr lang="en-US" dirty="0">
                <a:cs typeface="Calibri"/>
              </a:rPr>
              <a:t>In</a:t>
            </a:r>
            <a:r>
              <a:rPr lang="en-US" baseline="0" dirty="0">
                <a:cs typeface="Calibri"/>
              </a:rPr>
              <a:t> the Overview Video, we referred to ‘terminology’ specific to MSS.</a:t>
            </a:r>
            <a:r>
              <a:rPr lang="en-US" dirty="0">
                <a:cs typeface="Calibri"/>
              </a:rPr>
              <a:t>  </a:t>
            </a:r>
            <a:r>
              <a:rPr lang="en-US" dirty="0">
                <a:cs typeface="+mn-lt"/>
              </a:rPr>
              <a:t/>
            </a:r>
            <a:br>
              <a:rPr lang="en-US" dirty="0">
                <a:cs typeface="+mn-lt"/>
              </a:rPr>
            </a:br>
            <a:r>
              <a:rPr lang="en-US" dirty="0">
                <a:cs typeface="+mn-lt"/>
              </a:rPr>
              <a:t/>
            </a:r>
            <a:br>
              <a:rPr lang="en-US" dirty="0">
                <a:cs typeface="+mn-lt"/>
              </a:rPr>
            </a:br>
            <a:r>
              <a:rPr lang="en-US" baseline="0" dirty="0">
                <a:cs typeface="Calibri"/>
              </a:rPr>
              <a:t>We will Student Transcript Cycle, but really, the details as how to set it up apply more to the school level than to us as Teachers.</a:t>
            </a:r>
            <a:r>
              <a:rPr lang="en-US" dirty="0">
                <a:cs typeface="Calibri"/>
              </a:rPr>
              <a:t>  </a:t>
            </a:r>
            <a:r>
              <a:rPr lang="en-US" dirty="0">
                <a:cs typeface="+mn-lt"/>
              </a:rPr>
              <a:t/>
            </a:r>
            <a:br>
              <a:rPr lang="en-US" dirty="0">
                <a:cs typeface="+mn-lt"/>
              </a:rPr>
            </a:br>
            <a:r>
              <a:rPr lang="en-US" dirty="0">
                <a:cs typeface="+mn-lt"/>
              </a:rPr>
              <a:t/>
            </a:r>
            <a:br>
              <a:rPr lang="en-US" dirty="0">
                <a:cs typeface="+mn-lt"/>
              </a:rPr>
            </a:br>
            <a:r>
              <a:rPr lang="en-US" baseline="0" dirty="0">
                <a:cs typeface="Calibri"/>
              </a:rPr>
              <a:t>Transcript:</a:t>
            </a:r>
            <a:r>
              <a:rPr lang="en-US" baseline="0" dirty="0">
                <a:cs typeface="+mn-lt"/>
              </a:rPr>
              <a:t/>
            </a:r>
            <a:br>
              <a:rPr lang="en-US" baseline="0" dirty="0">
                <a:cs typeface="+mn-lt"/>
              </a:rPr>
            </a:br>
            <a:r>
              <a:rPr lang="en-US" baseline="0" dirty="0">
                <a:cs typeface="Calibri"/>
              </a:rPr>
              <a:t>The student Transcript Record is at the </a:t>
            </a:r>
            <a:r>
              <a:rPr lang="en-US" baseline="0" dirty="0" err="1">
                <a:cs typeface="Calibri"/>
              </a:rPr>
              <a:t>centre</a:t>
            </a:r>
            <a:r>
              <a:rPr lang="en-US" baseline="0" dirty="0">
                <a:cs typeface="Calibri"/>
              </a:rPr>
              <a:t> of the Transcript cycle.</a:t>
            </a:r>
            <a:r>
              <a:rPr lang="en-US" dirty="0">
                <a:cs typeface="Calibri"/>
              </a:rPr>
              <a:t> </a:t>
            </a:r>
            <a:r>
              <a:rPr lang="en-US" baseline="0" dirty="0">
                <a:cs typeface="Calibri"/>
              </a:rPr>
              <a:t> The record contains the student achievement for the current year and previous years.</a:t>
            </a:r>
            <a:r>
              <a:rPr lang="en-US" dirty="0">
                <a:cs typeface="Calibri"/>
              </a:rPr>
              <a:t>  </a:t>
            </a:r>
            <a:endParaRPr lang="en-US" baseline="0" dirty="0">
              <a:cs typeface="Calibri"/>
            </a:endParaRPr>
          </a:p>
          <a:p>
            <a:r>
              <a:rPr lang="en-US" baseline="0" dirty="0">
                <a:cs typeface="Calibri"/>
              </a:rPr>
              <a:t/>
            </a:r>
            <a:br>
              <a:rPr lang="en-US" baseline="0" dirty="0">
                <a:cs typeface="Calibri"/>
              </a:rPr>
            </a:br>
            <a:r>
              <a:rPr lang="en-US" baseline="0" dirty="0">
                <a:cs typeface="Calibri"/>
              </a:rPr>
              <a:t>Transcript &amp; Rubric Definitions – set by the Province.  Transcript definitions define the columns that are displayed in the grade input screens (which we will see in school view and in our Teacher Gradebooks).  Rubric definitions define the learning outcomes that may be assessed and the performance scale that is being used.</a:t>
            </a:r>
            <a:br>
              <a:rPr lang="en-US" baseline="0" dirty="0">
                <a:cs typeface="Calibri"/>
              </a:rPr>
            </a:br>
            <a:r>
              <a:rPr lang="en-US" baseline="0" dirty="0">
                <a:cs typeface="Calibri"/>
              </a:rPr>
              <a:t/>
            </a:r>
            <a:br>
              <a:rPr lang="en-US" baseline="0" dirty="0">
                <a:cs typeface="Calibri"/>
              </a:rPr>
            </a:br>
            <a:r>
              <a:rPr lang="en-US" baseline="0" dirty="0">
                <a:cs typeface="Calibri"/>
              </a:rPr>
              <a:t>Default Transcript Definition (school) is set at the school level.  Whatever the default transcript definition is set to is the one attached to any new courses brought into the school.  </a:t>
            </a:r>
            <a:br>
              <a:rPr lang="en-US" baseline="0" dirty="0">
                <a:cs typeface="Calibri"/>
              </a:rPr>
            </a:br>
            <a:r>
              <a:rPr lang="en-US" baseline="0" dirty="0">
                <a:cs typeface="Calibri"/>
              </a:rPr>
              <a:t/>
            </a:r>
            <a:br>
              <a:rPr lang="en-US" baseline="0" dirty="0">
                <a:cs typeface="Calibri"/>
              </a:rPr>
            </a:br>
            <a:r>
              <a:rPr lang="en-US" baseline="0" dirty="0">
                <a:cs typeface="Calibri"/>
              </a:rPr>
              <a:t>Assign Transcript/Rubric Definitions – assigns to courses in your school, depending on the columns you want to appear.  For example, if you assign a transcript definition of Quarterly, no school exam will not present a bucket for a school exam mark to be entered.</a:t>
            </a:r>
            <a:br>
              <a:rPr lang="en-US" baseline="0" dirty="0">
                <a:cs typeface="Calibri"/>
              </a:rPr>
            </a:br>
            <a:r>
              <a:rPr lang="en-US" baseline="0" dirty="0">
                <a:cs typeface="Calibri"/>
              </a:rPr>
              <a:t/>
            </a:r>
            <a:br>
              <a:rPr lang="en-US" baseline="0" dirty="0">
                <a:cs typeface="Calibri"/>
              </a:rPr>
            </a:br>
            <a:r>
              <a:rPr lang="en-US" baseline="0" dirty="0">
                <a:cs typeface="Calibri"/>
              </a:rPr>
              <a:t>Prepare Grade Input and Reporting Standards – again done at the school level.  Is the process of brining the learning outcomes into the grade input screens to allow teachers to report….</a:t>
            </a:r>
            <a:br>
              <a:rPr lang="en-US" baseline="0" dirty="0">
                <a:cs typeface="Calibri"/>
              </a:rPr>
            </a:br>
            <a:r>
              <a:rPr lang="en-US" baseline="0" dirty="0">
                <a:cs typeface="Calibri"/>
              </a:rPr>
              <a:t/>
            </a:r>
            <a:br>
              <a:rPr lang="en-US" baseline="0" dirty="0">
                <a:cs typeface="Calibri"/>
              </a:rPr>
            </a:br>
            <a:r>
              <a:rPr lang="en-US" b="1" baseline="0" dirty="0">
                <a:cs typeface="Calibri"/>
              </a:rPr>
              <a:t>Grade input and posting – is the process of entering grades, comments, work habits, then posting them to create a transcript file for the students.     </a:t>
            </a:r>
            <a:endParaRPr lang="en-US" b="1"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22</a:t>
            </a:fld>
            <a:endParaRPr lang="en-US"/>
          </a:p>
        </p:txBody>
      </p:sp>
    </p:spTree>
    <p:extLst>
      <p:ext uri="{BB962C8B-B14F-4D97-AF65-F5344CB8AC3E}">
        <p14:creationId xmlns:p14="http://schemas.microsoft.com/office/powerpoint/2010/main" val="2922106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Shari</a:t>
            </a:r>
            <a:br>
              <a:rPr lang="en-US" dirty="0">
                <a:cs typeface="+mn-lt"/>
              </a:rPr>
            </a:br>
            <a:r>
              <a:rPr lang="en-US" dirty="0"/>
              <a:t>Participants from 22 school divisions came together on April 4 &amp; 5, 2019 to collaborate regarding gradebook and reporting.</a:t>
            </a:r>
          </a:p>
          <a:p>
            <a:r>
              <a:rPr lang="en-US" dirty="0"/>
              <a:t>• The group discussed and agreed upon the following:</a:t>
            </a:r>
            <a:endParaRPr lang="en-US" dirty="0">
              <a:cs typeface="Calibri"/>
            </a:endParaRPr>
          </a:p>
          <a:p>
            <a:r>
              <a:rPr lang="en-US" dirty="0"/>
              <a:t>o 4 levels of academic achievement, with levels 3 &amp; 4 “at grade level”</a:t>
            </a:r>
            <a:endParaRPr lang="en-US" dirty="0">
              <a:cs typeface="Calibri"/>
            </a:endParaRPr>
          </a:p>
          <a:p>
            <a:r>
              <a:rPr lang="en-US" dirty="0"/>
              <a:t>o Alpha and numeric options for the agreed-upon grade scale</a:t>
            </a:r>
            <a:endParaRPr lang="en-US" dirty="0">
              <a:cs typeface="Calibri"/>
            </a:endParaRPr>
          </a:p>
          <a:p>
            <a:r>
              <a:rPr lang="en-US" dirty="0"/>
              <a:t>o The group discussed reporting practices in grades 10-12.</a:t>
            </a:r>
            <a:endParaRPr lang="en-US" dirty="0">
              <a:cs typeface="Calibri" panose="020F0502020204030204"/>
            </a:endParaRPr>
          </a:p>
          <a:p>
            <a:r>
              <a:rPr lang="en-US" dirty="0"/>
              <a:t>o This discussion was not intended to change current practice towards outcomes based reporting.</a:t>
            </a:r>
            <a:endParaRPr lang="en-US" dirty="0">
              <a:cs typeface="Calibri" panose="020F0502020204030204"/>
            </a:endParaRPr>
          </a:p>
          <a:p>
            <a:r>
              <a:rPr lang="en-US" dirty="0"/>
              <a:t>o The group will share and review outcomes developed in courses where outcomes do not currently exist.</a:t>
            </a:r>
            <a:br>
              <a:rPr lang="en-US" dirty="0"/>
            </a:br>
            <a:r>
              <a:rPr lang="en-US" dirty="0"/>
              <a:t/>
            </a:r>
            <a:br>
              <a:rPr lang="en-US" dirty="0"/>
            </a:b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980003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Shari </a:t>
            </a:r>
            <a:r>
              <a:rPr lang="en-US">
                <a:cs typeface="Calibri"/>
              </a:rPr>
              <a:t/>
            </a:r>
            <a:br>
              <a:rPr lang="en-US">
                <a:cs typeface="Calibri"/>
              </a:rPr>
            </a:br>
            <a:r>
              <a:rPr lang="en-US"/>
              <a:t>A common scale for “additional grade scale terms” was also adopted</a:t>
            </a:r>
          </a:p>
        </p:txBody>
      </p:sp>
      <p:sp>
        <p:nvSpPr>
          <p:cNvPr id="4" name="Slide Number Placeholder 3"/>
          <p:cNvSpPr>
            <a:spLocks noGrp="1"/>
          </p:cNvSpPr>
          <p:nvPr>
            <p:ph type="sldNum" sz="quarter" idx="5"/>
          </p:nvPr>
        </p:nvSpPr>
        <p:spPr/>
        <p:txBody>
          <a:bodyPr/>
          <a:lstStyle/>
          <a:p>
            <a:fld id="{A84368DB-6C3E-4F01-B0C7-916EA799F0C5}" type="slidenum">
              <a:rPr lang="en-US" smtClean="0"/>
              <a:t>24</a:t>
            </a:fld>
            <a:endParaRPr lang="en-US"/>
          </a:p>
        </p:txBody>
      </p:sp>
    </p:spTree>
    <p:extLst>
      <p:ext uri="{BB962C8B-B14F-4D97-AF65-F5344CB8AC3E}">
        <p14:creationId xmlns:p14="http://schemas.microsoft.com/office/powerpoint/2010/main" val="7382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a:t>
            </a:r>
            <a:endParaRPr lang="en-US"/>
          </a:p>
          <a:p>
            <a:r>
              <a:rPr lang="en-US" dirty="0"/>
              <a:t>• The group discussed and agreed upon a common set of factors to report non-academic achievement.  These are the broad goals of learning found in the front of every Saskatchewan curricula and school division If desired, divisions will have the ability to describe the factors that could contribute towards these areas.  For instance, if a division values and uses the 21st century skills and competencies, like we do at Sun West, we will decide how these areas will inform the four areas being assessed.</a:t>
            </a:r>
            <a:endParaRPr lang="en-US" dirty="0">
              <a:cs typeface="Calibri"/>
            </a:endParaRPr>
          </a:p>
          <a:p>
            <a:r>
              <a:rPr lang="en-US" dirty="0">
                <a:cs typeface="Calibri"/>
              </a:rPr>
              <a:t>We will not be </a:t>
            </a:r>
            <a:r>
              <a:rPr lang="en-US">
                <a:cs typeface="Calibri"/>
              </a:rPr>
              <a:t>speaking</a:t>
            </a:r>
            <a:r>
              <a:rPr lang="en-US" dirty="0">
                <a:cs typeface="Calibri"/>
              </a:rPr>
              <a:t> much about this change today, but know that we have plans to address the change with teachers and what it means for assessment</a:t>
            </a:r>
          </a:p>
          <a:p>
            <a:endParaRPr lang="en-US">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25</a:t>
            </a:fld>
            <a:endParaRPr lang="en-US"/>
          </a:p>
        </p:txBody>
      </p:sp>
    </p:spTree>
    <p:extLst>
      <p:ext uri="{BB962C8B-B14F-4D97-AF65-F5344CB8AC3E}">
        <p14:creationId xmlns:p14="http://schemas.microsoft.com/office/powerpoint/2010/main" val="2648165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Shari</a:t>
            </a:r>
            <a:br>
              <a:rPr lang="en-US" dirty="0">
                <a:cs typeface="+mn-lt"/>
              </a:rPr>
            </a:br>
            <a:r>
              <a:rPr lang="en-US" dirty="0">
                <a:cs typeface="Calibri"/>
              </a:rPr>
              <a:t>Similar to Power School, </a:t>
            </a:r>
            <a:r>
              <a:rPr lang="en-US" dirty="0" err="1">
                <a:cs typeface="Calibri"/>
              </a:rPr>
              <a:t>MySchoolSask</a:t>
            </a:r>
            <a:r>
              <a:rPr lang="en-US" dirty="0">
                <a:cs typeface="Calibri"/>
              </a:rPr>
              <a:t> will have a family portal.  Training on how to set up the portal and instructions for parents as well as a video on how to use the portal will be created to assist schools in training students and their families.</a:t>
            </a:r>
          </a:p>
          <a:p>
            <a:endParaRPr lang="en-US" dirty="0">
              <a:cs typeface="Calibri"/>
            </a:endParaRPr>
          </a:p>
          <a:p>
            <a:r>
              <a:rPr lang="en-US" b="1" dirty="0">
                <a:cs typeface="Calibri"/>
              </a:rPr>
              <a:t>Blackboard Training Video:</a:t>
            </a:r>
            <a:r>
              <a:rPr lang="en-US" dirty="0">
                <a:cs typeface="Calibri"/>
              </a:rPr>
              <a:t>  </a:t>
            </a:r>
            <a:r>
              <a:rPr lang="en-US" dirty="0">
                <a:hlinkClick r:id="rId3"/>
              </a:rPr>
              <a:t>https://ca-lti.bbcollab.com/collab/ui/session/playback/load/96b58c918f064634920112bf942f77e1</a:t>
            </a:r>
          </a:p>
          <a:p>
            <a:r>
              <a:rPr lang="en-US" dirty="0">
                <a:cs typeface="Calibri"/>
              </a:rPr>
              <a:t/>
            </a:r>
            <a:br>
              <a:rPr lang="en-US" dirty="0">
                <a:cs typeface="Calibri"/>
              </a:rPr>
            </a:br>
            <a:r>
              <a:rPr lang="en-US" dirty="0">
                <a:cs typeface="Calibri"/>
              </a:rPr>
              <a:t>We will work collaboratively as a school division to determine how best to roll out the Family Portal.  It will be closed</a:t>
            </a:r>
            <a:r>
              <a:rPr lang="en-US" baseline="0" dirty="0">
                <a:cs typeface="Calibri"/>
              </a:rPr>
              <a:t> at the beginning of the school year until we become more comfortable as Teachers with MSS.</a:t>
            </a: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41822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(with help from all!)</a:t>
            </a:r>
            <a:br>
              <a:rPr lang="en-US" dirty="0">
                <a:cs typeface="+mn-lt"/>
              </a:rPr>
            </a:br>
            <a:r>
              <a:rPr lang="en-US" dirty="0">
                <a:cs typeface="+mn-lt"/>
              </a:rPr>
              <a:t/>
            </a:r>
            <a:br>
              <a:rPr lang="en-US" dirty="0">
                <a:cs typeface="+mn-lt"/>
              </a:rPr>
            </a:br>
            <a:r>
              <a:rPr lang="en-US" dirty="0">
                <a:cs typeface="Calibri"/>
              </a:rPr>
              <a:t>We will do our best to cover information in these areas today in order to become more familiar with the MSS Gradebook.</a:t>
            </a:r>
            <a:br>
              <a:rPr lang="en-US" dirty="0">
                <a:cs typeface="Calibri"/>
              </a:rPr>
            </a:br>
            <a:r>
              <a:rPr lang="en-US" dirty="0">
                <a:cs typeface="Calibri"/>
              </a:rPr>
              <a:t/>
            </a:r>
            <a:br>
              <a:rPr lang="en-US" dirty="0">
                <a:cs typeface="Calibri"/>
              </a:rPr>
            </a:br>
            <a:r>
              <a:rPr lang="en-US" dirty="0">
                <a:cs typeface="Calibri"/>
              </a:rPr>
              <a:t>Again,</a:t>
            </a:r>
            <a:r>
              <a:rPr lang="en-US" baseline="0" dirty="0">
                <a:cs typeface="Calibri"/>
              </a:rPr>
              <a:t> Please have “Using Gradebook” document from L1 Station or binder accessible.</a:t>
            </a:r>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27</a:t>
            </a:fld>
            <a:endParaRPr lang="en-US"/>
          </a:p>
        </p:txBody>
      </p:sp>
    </p:spTree>
    <p:extLst>
      <p:ext uri="{BB962C8B-B14F-4D97-AF65-F5344CB8AC3E}">
        <p14:creationId xmlns:p14="http://schemas.microsoft.com/office/powerpoint/2010/main" val="3491960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(with help from all – Walter plans to help demo gradebook as well)</a:t>
            </a:r>
            <a:br>
              <a:rPr lang="en-US" dirty="0">
                <a:cs typeface="+mn-lt"/>
              </a:rPr>
            </a:br>
            <a:r>
              <a:rPr lang="en-US" dirty="0">
                <a:cs typeface="+mn-lt"/>
              </a:rPr>
              <a:t/>
            </a:r>
            <a:br>
              <a:rPr lang="en-US" dirty="0">
                <a:cs typeface="+mn-lt"/>
              </a:rPr>
            </a:br>
            <a:r>
              <a:rPr lang="en-US" dirty="0">
                <a:cs typeface="Calibri"/>
              </a:rPr>
              <a:t>We will walk together through</a:t>
            </a:r>
            <a:r>
              <a:rPr lang="en-US" baseline="0" dirty="0">
                <a:cs typeface="Calibri"/>
              </a:rPr>
              <a:t> some steps involving Gradebook Preferences</a:t>
            </a:r>
            <a:r>
              <a:rPr lang="en-US" baseline="0" dirty="0">
                <a:cs typeface="+mn-lt"/>
              </a:rPr>
              <a:t/>
            </a:r>
            <a:br>
              <a:rPr lang="en-US" baseline="0" dirty="0">
                <a:cs typeface="+mn-lt"/>
              </a:rPr>
            </a:br>
            <a:r>
              <a:rPr lang="en-US" b="1" baseline="0" dirty="0">
                <a:cs typeface="Calibri"/>
              </a:rPr>
              <a:t>Pages 6 through 10 of Using Gradebook </a:t>
            </a:r>
            <a:r>
              <a:rPr lang="en-US" b="1" dirty="0">
                <a:cs typeface="Calibri"/>
              </a:rPr>
              <a:t>Handbook</a:t>
            </a:r>
            <a:r>
              <a:rPr lang="en-US" dirty="0">
                <a:cs typeface="+mn-lt"/>
              </a:rPr>
              <a:t/>
            </a:r>
            <a:br>
              <a:rPr lang="en-US" dirty="0">
                <a:cs typeface="+mn-lt"/>
              </a:rPr>
            </a:br>
            <a:r>
              <a:rPr lang="en-US" dirty="0">
                <a:cs typeface="+mn-lt"/>
              </a:rPr>
              <a:t/>
            </a:r>
            <a:br>
              <a:rPr lang="en-US" dirty="0">
                <a:cs typeface="+mn-lt"/>
              </a:rPr>
            </a:br>
            <a:endParaRPr lang="en-US" baseline="0" dirty="0">
              <a:cs typeface="Calibri"/>
            </a:endParaRPr>
          </a:p>
          <a:p>
            <a:endParaRPr lang="en-US" baseline="0"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950287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(with help from all, Walter plans to help demo gradebook as well)</a:t>
            </a:r>
            <a:br>
              <a:rPr lang="en-US" dirty="0">
                <a:cs typeface="+mn-lt"/>
              </a:rPr>
            </a:br>
            <a:r>
              <a:rPr lang="en-US" dirty="0">
                <a:cs typeface="Calibri"/>
              </a:rPr>
              <a:t>Demo:</a:t>
            </a:r>
            <a:r>
              <a:rPr lang="en-US" dirty="0">
                <a:cs typeface="+mn-lt"/>
              </a:rPr>
              <a:t/>
            </a:r>
            <a:br>
              <a:rPr lang="en-US" dirty="0">
                <a:cs typeface="+mn-lt"/>
              </a:rPr>
            </a:br>
            <a:r>
              <a:rPr lang="en-US" b="1" dirty="0">
                <a:cs typeface="Calibri"/>
              </a:rPr>
              <a:t>Pages 10 through middle of 13</a:t>
            </a:r>
            <a:r>
              <a:rPr lang="en-US" dirty="0">
                <a:cs typeface="+mn-lt"/>
              </a:rPr>
              <a:t/>
            </a:r>
            <a:br>
              <a:rPr lang="en-US" dirty="0">
                <a:cs typeface="+mn-lt"/>
              </a:rPr>
            </a:br>
            <a:r>
              <a:rPr lang="en-US" dirty="0">
                <a:cs typeface="+mn-lt"/>
              </a:rPr>
              <a:t/>
            </a:r>
            <a:br>
              <a:rPr lang="en-US" dirty="0">
                <a:cs typeface="+mn-lt"/>
              </a:rPr>
            </a:br>
            <a:endParaRPr lang="en-US" baseline="0" dirty="0">
              <a:cs typeface="Calibri"/>
            </a:endParaRPr>
          </a:p>
          <a:p>
            <a:r>
              <a:rPr lang="en-US" dirty="0">
                <a:cs typeface="Calibri"/>
              </a:rPr>
              <a:t>There are videos on Blackboard in Training to help with Gradebook if needed</a:t>
            </a:r>
            <a:r>
              <a:rPr lang="en-US" baseline="0" dirty="0">
                <a:cs typeface="Calibri"/>
              </a:rPr>
              <a:t> (they are long and were the ones shared with the Advisory Team, but sections may be useful if needing live demos.</a:t>
            </a:r>
            <a:r>
              <a:rPr lang="en-US" dirty="0">
                <a:cs typeface="+mn-lt"/>
              </a:rPr>
              <a:t/>
            </a:r>
            <a:br>
              <a:rPr lang="en-US" dirty="0">
                <a:cs typeface="+mn-lt"/>
              </a:rPr>
            </a:br>
            <a:r>
              <a:rPr lang="en-US" dirty="0">
                <a:hlinkClick r:id="rId3"/>
              </a:rPr>
              <a:t>https://ca-lti.bbcollab.com/collab/ui/session/playback/load/6be6965a35fc4447bc9b3456e806446c</a:t>
            </a:r>
            <a:endParaRPr lang="en-US" dirty="0">
              <a:cs typeface="Calibri"/>
            </a:endParaRPr>
          </a:p>
          <a:p>
            <a:r>
              <a:rPr lang="en-US" dirty="0">
                <a:hlinkClick r:id="rId4"/>
              </a:rPr>
              <a:t>https://ca-lti.bbcollab.com/collab/ui/session/playback/load/58d09e45b43e4703a079a7491656ef93</a:t>
            </a: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65721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p>
          <a:p>
            <a:r>
              <a:rPr lang="en-US" dirty="0">
                <a:cs typeface="Calibri"/>
              </a:rPr>
              <a:t>Review</a:t>
            </a:r>
            <a:r>
              <a:rPr lang="en-US" baseline="0" dirty="0">
                <a:cs typeface="Calibri"/>
              </a:rPr>
              <a:t> Agenda</a:t>
            </a:r>
            <a:r>
              <a:rPr lang="en-US" baseline="0" dirty="0">
                <a:cs typeface="+mn-lt"/>
              </a:rPr>
              <a:t/>
            </a:r>
            <a:br>
              <a:rPr lang="en-US" baseline="0" dirty="0">
                <a:cs typeface="+mn-lt"/>
              </a:rPr>
            </a:br>
            <a:r>
              <a:rPr lang="en-US" baseline="0" dirty="0">
                <a:cs typeface="Calibri"/>
              </a:rPr>
              <a:t>Remember to set up the parking lot activity</a:t>
            </a:r>
            <a:endParaRPr lang="en-US" dirty="0"/>
          </a:p>
          <a:p>
            <a:endParaRPr lang="en-US" dirty="0">
              <a:cs typeface="Calibri"/>
            </a:endParaRPr>
          </a:p>
          <a:p>
            <a:r>
              <a:rPr lang="en-US" dirty="0"/>
              <a:t>Shari</a:t>
            </a:r>
          </a:p>
          <a:p>
            <a:r>
              <a:rPr lang="en-US" dirty="0"/>
              <a:t>Our agenda today is as follows:</a:t>
            </a:r>
          </a:p>
          <a:p>
            <a:r>
              <a:rPr lang="en-US" dirty="0"/>
              <a:t>We have not indicated coffee breaks, but our hope is to show you the function of a section and then give time for questions and for you to practice as we work through the various topics.</a:t>
            </a:r>
          </a:p>
          <a:p>
            <a:r>
              <a:rPr lang="en-US" dirty="0"/>
              <a:t>Our agenda today is ambitious and is intended to expose you to the workings of </a:t>
            </a:r>
            <a:r>
              <a:rPr lang="en-US" dirty="0" err="1"/>
              <a:t>MySchoolSask</a:t>
            </a:r>
            <a:r>
              <a:rPr lang="en-US" dirty="0"/>
              <a:t>.  I want to thank Sondra who will be leading much of the portal exploration and Vanessa, who has worked very hard with Sondra to ensure the training environment is up and running.  Sondra entered the Fairy tale school and its various students and teachers and is still here with us having survived the first data validation last week.  Vanessa is trying to pack as much as she can into this week having her oldest son graduate on Friday and planning and leading two days of training sessions.  Vanessa has diligently worked through all the aspects of </a:t>
            </a:r>
            <a:r>
              <a:rPr lang="en-US" dirty="0" err="1"/>
              <a:t>MySchoolSask</a:t>
            </a:r>
            <a:r>
              <a:rPr lang="en-US" dirty="0"/>
              <a:t>, taking copious notes and viewing and reviewing the training videos from our online sessions.  </a:t>
            </a:r>
            <a:r>
              <a:rPr lang="en-US" dirty="0">
                <a:cs typeface="+mn-lt"/>
              </a:rPr>
              <a:t/>
            </a:r>
            <a:br>
              <a:rPr lang="en-US" dirty="0">
                <a:cs typeface="+mn-lt"/>
              </a:rPr>
            </a:br>
            <a:r>
              <a:rPr lang="en-US" dirty="0"/>
              <a:t>She is amazing and was also responsible for putting together the </a:t>
            </a:r>
            <a:r>
              <a:rPr lang="en-US" dirty="0" err="1"/>
              <a:t>Powerpoints</a:t>
            </a:r>
            <a:r>
              <a:rPr lang="en-US" dirty="0"/>
              <a:t> we are using today</a:t>
            </a:r>
          </a:p>
          <a:p>
            <a:r>
              <a:rPr lang="en-US" dirty="0"/>
              <a:t>You will notice we have two flip charts set up at front and another on your left, my right side of the room.  You have sticky notes on the tables.  Please write down your questions and then place on the parking lot.  If we don't have time to answer them today, we will definitely send out a Q and A page following this workshop.</a:t>
            </a: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84368DB-6C3E-4F01-B0C7-916EA799F0C5}" type="slidenum">
              <a:rPr lang="en-US" smtClean="0"/>
              <a:t>3</a:t>
            </a:fld>
            <a:endParaRPr lang="en-US"/>
          </a:p>
        </p:txBody>
      </p:sp>
    </p:spTree>
    <p:extLst>
      <p:ext uri="{BB962C8B-B14F-4D97-AF65-F5344CB8AC3E}">
        <p14:creationId xmlns:p14="http://schemas.microsoft.com/office/powerpoint/2010/main" val="1990081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(with help from all, Walter plans to help demo gradebook as well)</a:t>
            </a:r>
            <a:br>
              <a:rPr lang="en-US" dirty="0">
                <a:cs typeface="+mn-lt"/>
              </a:rPr>
            </a:br>
            <a:endParaRPr lang="en-US" dirty="0">
              <a:cs typeface="+mn-lt"/>
            </a:endParaRPr>
          </a:p>
          <a:p>
            <a:r>
              <a:rPr lang="en-US" b="1" dirty="0">
                <a:cs typeface="Calibri"/>
              </a:rPr>
              <a:t>Pages 13-26</a:t>
            </a:r>
          </a:p>
          <a:p>
            <a:endParaRPr lang="en-US" b="1" dirty="0">
              <a:cs typeface="Calibri"/>
            </a:endParaRPr>
          </a:p>
          <a:p>
            <a:r>
              <a:rPr lang="en-US" b="1" dirty="0">
                <a:cs typeface="Calibri"/>
              </a:rPr>
              <a:t>Categories:</a:t>
            </a:r>
            <a:r>
              <a:rPr lang="en-US" dirty="0">
                <a:cs typeface="+mn-lt"/>
              </a:rPr>
              <a:t/>
            </a:r>
            <a:br>
              <a:rPr lang="en-US" dirty="0">
                <a:cs typeface="+mn-lt"/>
              </a:rPr>
            </a:br>
            <a:r>
              <a:rPr lang="en-US" dirty="0">
                <a:cs typeface="+mn-lt"/>
              </a:rPr>
              <a:t>I prefer the second option Gradebook TT&gt;Select a Class&gt;Categories Side Tab (then maybe show how to go in the other way and make changes?)</a:t>
            </a:r>
            <a:br>
              <a:rPr lang="en-US" dirty="0">
                <a:cs typeface="+mn-lt"/>
              </a:rPr>
            </a:br>
            <a:r>
              <a:rPr lang="en-US" dirty="0">
                <a:cs typeface="+mn-lt"/>
              </a:rPr>
              <a:t/>
            </a:r>
            <a:br>
              <a:rPr lang="en-US" dirty="0">
                <a:cs typeface="+mn-lt"/>
              </a:rPr>
            </a:br>
            <a:r>
              <a:rPr lang="en-US" dirty="0">
                <a:cs typeface="+mn-lt"/>
              </a:rPr>
              <a:t>Note:</a:t>
            </a:r>
            <a:r>
              <a:rPr lang="en-US" baseline="0" dirty="0">
                <a:cs typeface="+mn-lt"/>
              </a:rPr>
              <a:t>  Must create Categories (or buckets) prior to adding assignments.</a:t>
            </a:r>
            <a:r>
              <a:rPr lang="en-US" dirty="0">
                <a:cs typeface="+mn-lt"/>
              </a:rPr>
              <a:t/>
            </a:r>
            <a:br>
              <a:rPr lang="en-US" dirty="0">
                <a:cs typeface="+mn-lt"/>
              </a:rPr>
            </a:br>
            <a:endParaRPr lang="en-US" dirty="0">
              <a:cs typeface="Calibri"/>
            </a:endParaRPr>
          </a:p>
          <a:p>
            <a:r>
              <a:rPr lang="en-US" b="1" dirty="0">
                <a:cs typeface="Calibri"/>
              </a:rPr>
              <a:t>Assignments:</a:t>
            </a:r>
            <a:r>
              <a:rPr lang="en-US" dirty="0">
                <a:cs typeface="+mn-lt"/>
              </a:rPr>
              <a:t/>
            </a:r>
            <a:br>
              <a:rPr lang="en-US" dirty="0">
                <a:cs typeface="+mn-lt"/>
              </a:rPr>
            </a:br>
            <a:r>
              <a:rPr lang="en-US" dirty="0"/>
              <a:t>Assignments can be created in various ways within our Staff View (as with most functions within MSS, there are various ways of doing things).</a:t>
            </a:r>
            <a:br>
              <a:rPr lang="en-US" dirty="0"/>
            </a:br>
            <a:r>
              <a:rPr lang="en-US" dirty="0"/>
              <a:t/>
            </a:r>
            <a:br>
              <a:rPr lang="en-US" dirty="0"/>
            </a:br>
            <a:r>
              <a:rPr lang="en-US" dirty="0"/>
              <a:t>Single assignments can be added as can multiples.</a:t>
            </a:r>
          </a:p>
          <a:p>
            <a:endParaRPr lang="en-US" dirty="0"/>
          </a:p>
          <a:p>
            <a:r>
              <a:rPr lang="en-US" dirty="0"/>
              <a:t>Note:  Traditional View is looking at the Transcript Definition.  The Standards View is looking at the rubric. </a:t>
            </a: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4266875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Vanessa (with help from all; Walter will help demo gradebook as well)</a:t>
            </a:r>
            <a:br>
              <a:rPr lang="en-US" dirty="0">
                <a:cs typeface="+mn-lt"/>
              </a:rPr>
            </a:br>
            <a:r>
              <a:rPr lang="en-US" dirty="0">
                <a:cs typeface="+mn-lt"/>
              </a:rPr>
              <a:t/>
            </a:r>
            <a:br>
              <a:rPr lang="en-US" dirty="0">
                <a:cs typeface="+mn-lt"/>
              </a:rPr>
            </a:br>
            <a:r>
              <a:rPr lang="en-US" dirty="0">
                <a:cs typeface="Calibri"/>
              </a:rPr>
              <a:t>Can enter grades by standard, by student, by assignment, etc.</a:t>
            </a:r>
            <a:r>
              <a:rPr lang="en-US" dirty="0">
                <a:cs typeface="+mn-lt"/>
              </a:rPr>
              <a:t/>
            </a:r>
            <a:br>
              <a:rPr lang="en-US" dirty="0">
                <a:cs typeface="+mn-lt"/>
              </a:rPr>
            </a:br>
            <a:r>
              <a:rPr lang="en-US" dirty="0">
                <a:cs typeface="+mn-lt"/>
              </a:rPr>
              <a:t/>
            </a:r>
            <a:br>
              <a:rPr lang="en-US" dirty="0">
                <a:cs typeface="+mn-lt"/>
              </a:rPr>
            </a:br>
            <a:r>
              <a:rPr lang="en-US" dirty="0">
                <a:cs typeface="+mn-lt"/>
              </a:rPr>
              <a:t>In training environment:  </a:t>
            </a:r>
            <a:br>
              <a:rPr lang="en-US" dirty="0">
                <a:cs typeface="+mn-lt"/>
              </a:rPr>
            </a:br>
            <a:r>
              <a:rPr lang="en-US" dirty="0">
                <a:cs typeface="+mn-lt"/>
              </a:rPr>
              <a:t>Two sets of rubrics set up – one with a rating scale 100 points, one with 4 points in training environment.</a:t>
            </a:r>
            <a:br>
              <a:rPr lang="en-US" dirty="0">
                <a:cs typeface="+mn-lt"/>
              </a:rPr>
            </a:br>
            <a:r>
              <a:rPr lang="en-US" dirty="0">
                <a:cs typeface="+mn-lt"/>
              </a:rPr>
              <a:t>Attach  a rubric with *SK and an elementary rubric with 4 point scale (and correct terms) for elementary rating scale.  This will allow us to report</a:t>
            </a:r>
            <a:r>
              <a:rPr lang="en-US" baseline="0" dirty="0">
                <a:cs typeface="+mn-lt"/>
              </a:rPr>
              <a:t> on outcomes.</a:t>
            </a:r>
            <a:r>
              <a:rPr lang="en-US" dirty="0">
                <a:cs typeface="+mn-lt"/>
              </a:rPr>
              <a:t/>
            </a:r>
            <a:br>
              <a:rPr lang="en-US" dirty="0">
                <a:cs typeface="+mn-lt"/>
              </a:rPr>
            </a:br>
            <a:r>
              <a:rPr lang="en-US" dirty="0">
                <a:cs typeface="+mn-lt"/>
              </a:rPr>
              <a:t/>
            </a:r>
            <a:br>
              <a:rPr lang="en-US" dirty="0">
                <a:cs typeface="+mn-lt"/>
              </a:rPr>
            </a:br>
            <a:r>
              <a:rPr lang="en-US" dirty="0">
                <a:cs typeface="+mn-lt"/>
              </a:rPr>
              <a:t/>
            </a:r>
            <a:br>
              <a:rPr lang="en-US" dirty="0">
                <a:cs typeface="+mn-lt"/>
              </a:rPr>
            </a:br>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305221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Posting Grades – a process (similar to 'submitting' grades in Power School)</a:t>
            </a:r>
            <a:br>
              <a:rPr lang="en-US" dirty="0">
                <a:cs typeface="Calibri"/>
              </a:rPr>
            </a:br>
            <a:r>
              <a:rPr lang="en-US" dirty="0">
                <a:cs typeface="Calibri"/>
              </a:rPr>
              <a:t/>
            </a:r>
            <a:br>
              <a:rPr lang="en-US" dirty="0">
                <a:cs typeface="Calibri"/>
              </a:rPr>
            </a:b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2492541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Planner is actually fairly simple and intuitive. </a:t>
            </a:r>
            <a:br>
              <a:rPr lang="en-US" dirty="0">
                <a:cs typeface="Calibri"/>
              </a:rPr>
            </a:br>
            <a:endParaRPr lang="en-US" dirty="0"/>
          </a:p>
          <a:p>
            <a:r>
              <a:rPr lang="en-US" dirty="0">
                <a:cs typeface="+mn-lt"/>
              </a:rPr>
              <a:t>Automatically gets populated as you add things to your Gradebook.  No need for double entering, etc.  </a:t>
            </a:r>
            <a:br>
              <a:rPr lang="en-US" dirty="0">
                <a:cs typeface="+mn-lt"/>
              </a:rPr>
            </a:br>
            <a:r>
              <a:rPr lang="en-US" dirty="0">
                <a:cs typeface="+mn-lt"/>
              </a:rPr>
              <a:t/>
            </a:r>
            <a:br>
              <a:rPr lang="en-US" dirty="0">
                <a:cs typeface="+mn-lt"/>
              </a:rPr>
            </a:br>
            <a:r>
              <a:rPr lang="en-US" dirty="0">
                <a:cs typeface="+mn-lt"/>
              </a:rPr>
              <a:t>Once more familiar with MSS, it will be fairly easy for teachers to navigate and use. </a:t>
            </a:r>
            <a:br>
              <a:rPr lang="en-US" dirty="0">
                <a:cs typeface="+mn-lt"/>
              </a:rPr>
            </a:br>
            <a:r>
              <a:rPr lang="en-US" dirty="0">
                <a:cs typeface="+mn-lt"/>
              </a:rPr>
              <a:t>- can show/hide courses</a:t>
            </a:r>
            <a:br>
              <a:rPr lang="en-US" dirty="0">
                <a:cs typeface="+mn-lt"/>
              </a:rPr>
            </a:br>
            <a:r>
              <a:rPr lang="en-US" dirty="0">
                <a:cs typeface="+mn-lt"/>
              </a:rPr>
              <a:t>- can view day, week, month depending on preferences</a:t>
            </a:r>
            <a:endParaRPr lang="en-US" dirty="0"/>
          </a:p>
          <a:p>
            <a:r>
              <a:rPr lang="en-US" dirty="0">
                <a:cs typeface="Calibri"/>
              </a:rPr>
              <a:t>- can add assignments right from the planner if you prefer – takes you back to the same window as earlier (you do have to pick the class)</a:t>
            </a:r>
            <a:endParaRPr lang="en-US" baseline="0" dirty="0">
              <a:cs typeface="+mn-lt"/>
            </a:endParaRPr>
          </a:p>
          <a:p>
            <a:r>
              <a:rPr lang="en-US" dirty="0">
                <a:cs typeface="Calibri"/>
              </a:rPr>
              <a:t>- can add appointments</a:t>
            </a:r>
          </a:p>
          <a:p>
            <a:endParaRPr lang="en-US" dirty="0">
              <a:cs typeface="Calibri"/>
            </a:endParaRPr>
          </a:p>
          <a:p>
            <a:r>
              <a:rPr lang="en-US" b="1" dirty="0">
                <a:cs typeface="Calibri"/>
              </a:rPr>
              <a:t>A version of planner will be available for students/parents to view in portals, etc.  Not printable or </a:t>
            </a:r>
            <a:r>
              <a:rPr lang="en-US" b="1" dirty="0" err="1">
                <a:cs typeface="Calibri"/>
              </a:rPr>
              <a:t>emailable</a:t>
            </a:r>
            <a:r>
              <a:rPr lang="en-US" b="1" dirty="0">
                <a:cs typeface="Calibri"/>
              </a:rPr>
              <a:t>.</a:t>
            </a:r>
            <a:r>
              <a:rPr lang="en-US" dirty="0">
                <a:cs typeface="+mn-lt"/>
              </a:rPr>
              <a:t/>
            </a:r>
            <a:br>
              <a:rPr lang="en-US" dirty="0">
                <a:cs typeface="+mn-lt"/>
              </a:rPr>
            </a:br>
            <a:r>
              <a:rPr lang="en-US" dirty="0">
                <a:cs typeface="+mn-lt"/>
              </a:rPr>
              <a:t/>
            </a: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327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cs typeface="Calibri"/>
              </a:rPr>
              <a:t>There is a lengthy document in the L1 station regarding Groups and Pages.  </a:t>
            </a:r>
            <a:br>
              <a:rPr lang="en-US" baseline="0" dirty="0">
                <a:cs typeface="Calibri"/>
              </a:rPr>
            </a:br>
            <a:r>
              <a:rPr lang="en-US" baseline="0" dirty="0">
                <a:cs typeface="Calibri"/>
              </a:rPr>
              <a:t/>
            </a:r>
            <a:br>
              <a:rPr lang="en-US" baseline="0" dirty="0">
                <a:cs typeface="Calibri"/>
              </a:rPr>
            </a:br>
            <a:r>
              <a:rPr lang="en-US" baseline="0" dirty="0">
                <a:cs typeface="Calibri"/>
              </a:rPr>
              <a:t>Provide a basic overview</a:t>
            </a:r>
            <a:br>
              <a:rPr lang="en-US" baseline="0" dirty="0">
                <a:cs typeface="Calibri"/>
              </a:rPr>
            </a:br>
            <a:r>
              <a:rPr lang="en-US" baseline="0" dirty="0">
                <a:cs typeface="Calibri"/>
              </a:rPr>
              <a:t>Engage in conversation around how this might be utilized</a:t>
            </a:r>
          </a:p>
          <a:p>
            <a:r>
              <a:rPr lang="en-US" baseline="0" dirty="0">
                <a:cs typeface="Calibri"/>
              </a:rPr>
              <a:t>Allow some practice time</a:t>
            </a:r>
            <a:br>
              <a:rPr lang="en-US" baseline="0" dirty="0">
                <a:cs typeface="Calibri"/>
              </a:rPr>
            </a:br>
            <a:r>
              <a:rPr lang="en-US" baseline="0" dirty="0">
                <a:cs typeface="Calibri"/>
              </a:rPr>
              <a:t/>
            </a:r>
            <a:br>
              <a:rPr lang="en-US" baseline="0" dirty="0">
                <a:cs typeface="Calibri"/>
              </a:rPr>
            </a:br>
            <a:endParaRPr lang="en-US" baseline="0"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86017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Review Parking Lot Items</a:t>
            </a:r>
          </a:p>
        </p:txBody>
      </p:sp>
      <p:sp>
        <p:nvSpPr>
          <p:cNvPr id="4" name="Slide Number Placeholder 3"/>
          <p:cNvSpPr>
            <a:spLocks noGrp="1"/>
          </p:cNvSpPr>
          <p:nvPr>
            <p:ph type="sldNum" sz="quarter" idx="5"/>
          </p:nvPr>
        </p:nvSpPr>
        <p:spPr/>
        <p:txBody>
          <a:bodyPr/>
          <a:lstStyle/>
          <a:p>
            <a:fld id="{A84368DB-6C3E-4F01-B0C7-916EA799F0C5}" type="slidenum">
              <a:rPr lang="en-US" smtClean="0"/>
              <a:t>35</a:t>
            </a:fld>
            <a:endParaRPr lang="en-US"/>
          </a:p>
        </p:txBody>
      </p:sp>
    </p:spTree>
    <p:extLst>
      <p:ext uri="{BB962C8B-B14F-4D97-AF65-F5344CB8AC3E}">
        <p14:creationId xmlns:p14="http://schemas.microsoft.com/office/powerpoint/2010/main" val="3588455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next steps and determine support</a:t>
            </a:r>
            <a:r>
              <a:rPr lang="en-US" baseline="0" dirty="0"/>
              <a:t>s needed.</a:t>
            </a:r>
            <a:endParaRPr lang="en-US" dirty="0"/>
          </a:p>
        </p:txBody>
      </p:sp>
      <p:sp>
        <p:nvSpPr>
          <p:cNvPr id="4" name="Slide Number Placeholder 3"/>
          <p:cNvSpPr>
            <a:spLocks noGrp="1"/>
          </p:cNvSpPr>
          <p:nvPr>
            <p:ph type="sldNum" sz="quarter" idx="10"/>
          </p:nvPr>
        </p:nvSpPr>
        <p:spPr/>
        <p:txBody>
          <a:bodyPr/>
          <a:lstStyle/>
          <a:p>
            <a:fld id="{A84368DB-6C3E-4F01-B0C7-916EA799F0C5}" type="slidenum">
              <a:rPr lang="en-US" smtClean="0"/>
              <a:t>36</a:t>
            </a:fld>
            <a:endParaRPr lang="en-US"/>
          </a:p>
        </p:txBody>
      </p:sp>
    </p:spTree>
    <p:extLst>
      <p:ext uri="{BB962C8B-B14F-4D97-AF65-F5344CB8AC3E}">
        <p14:creationId xmlns:p14="http://schemas.microsoft.com/office/powerpoint/2010/main" val="279886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r>
              <a:rPr lang="en-US" dirty="0">
                <a:cs typeface="+mn-lt"/>
              </a:rPr>
              <a:t/>
            </a:r>
            <a:br>
              <a:rPr lang="en-US" dirty="0">
                <a:cs typeface="+mn-lt"/>
              </a:rPr>
            </a:br>
            <a:r>
              <a:rPr lang="en-US" dirty="0">
                <a:cs typeface="Calibri"/>
              </a:rPr>
              <a:t>Last Fall, when the announcement was made about adopting </a:t>
            </a:r>
            <a:r>
              <a:rPr lang="en-US" dirty="0" err="1">
                <a:cs typeface="Calibri"/>
              </a:rPr>
              <a:t>MySchoolSask</a:t>
            </a:r>
            <a:r>
              <a:rPr lang="en-US" dirty="0">
                <a:cs typeface="Calibri"/>
              </a:rPr>
              <a:t> by the Fall of 2019, School divisions were asked to create a division leadership team to help plan, lead and steer the implementation for their division.  Sun West's division team  is comprised of Shari Martin, Vanessa Lewis, Sondra </a:t>
            </a:r>
            <a:r>
              <a:rPr lang="en-US" dirty="0" err="1">
                <a:cs typeface="Calibri"/>
              </a:rPr>
              <a:t>Potratz</a:t>
            </a:r>
            <a:r>
              <a:rPr lang="en-US" dirty="0">
                <a:cs typeface="Calibri"/>
              </a:rPr>
              <a:t>, Linda Klassen  and  James  Lowe.  this team participated in 5 weeks of training where each week they learned about a he requirements of the implementation and worked to develop a plan for each aspect presented to them.</a:t>
            </a:r>
          </a:p>
          <a:p>
            <a:endParaRPr lang="en-US" dirty="0">
              <a:cs typeface="Calibri"/>
            </a:endParaRPr>
          </a:p>
          <a:p>
            <a:endParaRPr lang="en-US" dirty="0"/>
          </a:p>
          <a:p>
            <a:r>
              <a:rPr lang="en-US" dirty="0"/>
              <a:t>I have already thanked Vanessa and Sondra and their large roles in today's training.  Linda is the handbook guru, having compiled these binders for you and then flying off to New York leaving us behind.  She is just freshly back from her trip, so make sure you work her hard as she is likely running on minimal sleep after being in the Big Apple.  We will have to keep topped up on coffee!</a:t>
            </a:r>
          </a:p>
          <a:p>
            <a:endParaRPr lang="en-US" dirty="0">
              <a:cs typeface="Calibri"/>
            </a:endParaRPr>
          </a:p>
          <a:p>
            <a:r>
              <a:rPr lang="en-US" dirty="0"/>
              <a:t>James Is not here today, but he is as you know the technical computer expert of the group and we are proud to say has been assisting the provincial third party integration group in finding their way.  Selfishly it's because we want to make sure all the different apps we use that currently work with power School also work with </a:t>
            </a:r>
            <a:r>
              <a:rPr lang="en-US" dirty="0" err="1"/>
              <a:t>mySchoolSask</a:t>
            </a:r>
            <a:r>
              <a:rPr lang="en-US" dirty="0"/>
              <a:t>!</a:t>
            </a:r>
          </a:p>
        </p:txBody>
      </p:sp>
      <p:sp>
        <p:nvSpPr>
          <p:cNvPr id="4" name="Slide Number Placeholder 3"/>
          <p:cNvSpPr>
            <a:spLocks noGrp="1"/>
          </p:cNvSpPr>
          <p:nvPr>
            <p:ph type="sldNum" sz="quarter" idx="5"/>
          </p:nvPr>
        </p:nvSpPr>
        <p:spPr/>
        <p:txBody>
          <a:bodyPr/>
          <a:lstStyle/>
          <a:p>
            <a:fld id="{A84368DB-6C3E-4F01-B0C7-916EA799F0C5}" type="slidenum">
              <a:rPr lang="en-US" smtClean="0"/>
              <a:t>4</a:t>
            </a:fld>
            <a:endParaRPr lang="en-US"/>
          </a:p>
        </p:txBody>
      </p:sp>
    </p:spTree>
    <p:extLst>
      <p:ext uri="{BB962C8B-B14F-4D97-AF65-F5344CB8AC3E}">
        <p14:creationId xmlns:p14="http://schemas.microsoft.com/office/powerpoint/2010/main" val="162974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Shari</a:t>
            </a:r>
          </a:p>
          <a:p>
            <a:r>
              <a:rPr lang="en-US">
                <a:cs typeface="Calibri"/>
              </a:rPr>
              <a:t>Part of the Sun West plan is to create an advisory team consisting of stakeholders from the various staff that will be using MSS.  A call went out and as always, Sun West teachers, admin and secretaries responded </a:t>
            </a:r>
            <a:r>
              <a:rPr lang="en-US" err="1">
                <a:cs typeface="Calibri"/>
              </a:rPr>
              <a:t>favourably</a:t>
            </a:r>
            <a:r>
              <a:rPr lang="en-US">
                <a:cs typeface="Calibri"/>
              </a:rPr>
              <a:t> and expressed interest and willingness to help lead this initiative.  Volunteers who weren't selected to be on the division advisory team, also had the opportunity to get involved by being part of their school team by volunteering to be a school lead.</a:t>
            </a:r>
            <a:endParaRPr lang="en-US"/>
          </a:p>
          <a:p>
            <a:r>
              <a:rPr lang="en-US">
                <a:cs typeface="Calibri"/>
              </a:rPr>
              <a:t>The advisory team participated in an overview of the new system in November and a train the trainer week long training in March.</a:t>
            </a:r>
            <a:r>
              <a:rPr lang="en-US">
                <a:cs typeface="+mn-lt"/>
              </a:rPr>
              <a:t/>
            </a:r>
            <a:br>
              <a:rPr lang="en-US">
                <a:cs typeface="+mn-lt"/>
              </a:rPr>
            </a:br>
            <a:r>
              <a:rPr lang="en-US">
                <a:cs typeface="+mn-lt"/>
              </a:rPr>
              <a:t/>
            </a:r>
            <a:br>
              <a:rPr lang="en-US">
                <a:cs typeface="+mn-lt"/>
              </a:rPr>
            </a:br>
            <a:r>
              <a:rPr lang="en-US">
                <a:cs typeface="Calibri"/>
              </a:rPr>
              <a:t>We very much appreciate members of our Advisory Team being here today to help facilitate our learning.  </a:t>
            </a: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54340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Shari</a:t>
            </a:r>
            <a:br>
              <a:rPr lang="en-US" dirty="0">
                <a:cs typeface="+mn-lt"/>
              </a:rPr>
            </a:br>
            <a:r>
              <a:rPr lang="en-US" dirty="0"/>
              <a:t>You will remember the Adoption Curve from the introductory video.  we are still very much at the beginning of this journey but please note that increase time and increased engagement on the axis is required for this change to take effect.  It will not be overnight.</a:t>
            </a:r>
          </a:p>
          <a:p>
            <a:endParaRPr lang="en-US" dirty="0"/>
          </a:p>
          <a:p>
            <a:r>
              <a:rPr lang="en-US" dirty="0"/>
              <a:t> But as we know, even if a change is needed and agreed upon, there are still many things  to consider when introducing a change.  This diagram shows the progression from the way an organization currently does things  to the awareness and understanding phase.  These initial phases are followed by the trial phase where learners are experimenting and learning about the new system and then adoption.  finally after using the new program, it will replace the system we currently have and become the "new" way we do things</a:t>
            </a:r>
          </a:p>
          <a:p>
            <a:r>
              <a:rPr lang="en-US" dirty="0"/>
              <a:t>At all times during this adoption cycle, it is important to communicate, educate, train/support and reinforce learning and use</a:t>
            </a:r>
          </a:p>
          <a:p>
            <a:r>
              <a:rPr lang="en-US" dirty="0"/>
              <a:t>Sun West has a plan in place to address all parts of the adoption curve and if you are a member of the </a:t>
            </a:r>
            <a:r>
              <a:rPr lang="en-US" dirty="0" err="1"/>
              <a:t>MySchoolSask</a:t>
            </a:r>
            <a:r>
              <a:rPr lang="en-US" dirty="0"/>
              <a:t> group in the Resource bank, you are already aware of communications and have worked to view and educate yourselves about the new system.  </a:t>
            </a:r>
          </a:p>
          <a:p>
            <a:endParaRPr lang="en-US" dirty="0">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23131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r>
              <a:rPr lang="en-US" dirty="0">
                <a:cs typeface="+mn-lt"/>
              </a:rPr>
              <a:t/>
            </a:r>
            <a:br>
              <a:rPr lang="en-US" dirty="0">
                <a:cs typeface="+mn-lt"/>
              </a:rPr>
            </a:br>
            <a:r>
              <a:rPr lang="en-US" dirty="0"/>
              <a:t>In addition, to thinking about how to manage and plan for a change, we must realize that anytime we are faced with change, we may experience different reactions and emotions and start and progress at different stages and at different times . You may experience several of these feeling as we work through the examples today and just acknowledging that we have these feelings when learning is important and that they are part of the cycle of adopting something new.</a:t>
            </a:r>
          </a:p>
          <a:p>
            <a:endParaRPr lang="en-US" dirty="0">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11597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Shari</a:t>
            </a:r>
            <a:r>
              <a:rPr lang="en-US" dirty="0">
                <a:cs typeface="+mn-lt"/>
              </a:rPr>
              <a:t/>
            </a:r>
            <a:br>
              <a:rPr lang="en-US" dirty="0">
                <a:cs typeface="+mn-lt"/>
              </a:rPr>
            </a:br>
            <a:r>
              <a:rPr lang="en-US" dirty="0"/>
              <a:t>In addition to the emotions you will experience, you may note that the feelings can pull you towards certain paths , some that are more positive than others.</a:t>
            </a:r>
          </a:p>
          <a:p>
            <a:r>
              <a:rPr lang="en-US" dirty="0"/>
              <a:t>We learned in the introductory video that the amount of time a learner may spend in each stage may vary depending on prior experiences, acceptance of risk and personality type ,  the trick is to remain moving through  the stages and not to become  stuck in any one stage.  Being  aware of the stages and self reflecting on your location within the stages is an important.</a:t>
            </a:r>
          </a:p>
          <a:p>
            <a:r>
              <a:rPr lang="en-US" dirty="0"/>
              <a:t>It is also important to realize that it is perfectly normal to have a variety of emotions towards the change at any given time and the most important focus is a to ensure you  are progressing or on a path  that is leading to one's learning to work in a new situation or a new way of being or being stuck - either disillusioned or hostile where you commit to the old ways and attempt to undermine the new.</a:t>
            </a:r>
          </a:p>
          <a:p>
            <a:endParaRPr lang="en-US" dirty="0"/>
          </a:p>
          <a:p>
            <a:endParaRPr lang="en-US" dirty="0">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057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n-lt"/>
              </a:rPr>
              <a:t>Shari</a:t>
            </a:r>
            <a:br>
              <a:rPr lang="en-US" dirty="0">
                <a:cs typeface="+mn-lt"/>
              </a:rPr>
            </a:br>
            <a:r>
              <a:rPr lang="en-US" dirty="0"/>
              <a:t>When I first heard the news of the new system, I , like many other educators in the province, was excited a choice had been made.   The excitement quickly turned to disappointment that it wasn't the system we were familiar with and the realization that we will have to learn a new system and also while learning work to guide teachers and schools on their journey of learning.  I could have been overwhelmed them and o some days, our team might feel overwhelmed as it is a big learning curve for us and we know for all the schools.  The pay off is that this new system being adopted provincially will provide consistency for teachers, students and their families as there will only be one student information system to learn how to use and information about student will be shared quickly and virtually should students move from one school to another within the province.</a:t>
            </a:r>
          </a:p>
          <a:p>
            <a:r>
              <a:rPr lang="en-US" dirty="0"/>
              <a:t>This is the end vision and we need to keep that in our view.</a:t>
            </a:r>
            <a:r>
              <a:rPr lang="en-US" dirty="0">
                <a:cs typeface="+mn-lt"/>
              </a:rPr>
              <a:t/>
            </a:r>
            <a:br>
              <a:rPr lang="en-US" dirty="0">
                <a:cs typeface="+mn-lt"/>
              </a:rPr>
            </a:br>
            <a:endParaRPr lang="en-US" dirty="0"/>
          </a:p>
          <a:p>
            <a:endParaRPr lang="en-US" dirty="0">
              <a:cs typeface="+mn-lt"/>
            </a:endParaRPr>
          </a:p>
        </p:txBody>
      </p:sp>
      <p:sp>
        <p:nvSpPr>
          <p:cNvPr id="4" name="Slide Number Placeholder 3"/>
          <p:cNvSpPr>
            <a:spLocks noGrp="1"/>
          </p:cNvSpPr>
          <p:nvPr>
            <p:ph type="sldNum" sz="quarter" idx="10"/>
          </p:nvPr>
        </p:nvSpPr>
        <p:spPr/>
        <p:txBody>
          <a:bodyPr/>
          <a:lstStyle/>
          <a:p>
            <a:pPr defTabSz="1741292">
              <a:defRPr/>
            </a:pPr>
            <a:fld id="{A84368DB-6C3E-4F01-B0C7-916EA799F0C5}" type="slidenum">
              <a:rPr lang="en-US">
                <a:solidFill>
                  <a:prstClr val="black"/>
                </a:solidFill>
                <a:latin typeface="Calibri" panose="020F0502020204030204"/>
              </a:rPr>
              <a:pPr defTabSz="174129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13714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14C2-2DF2-1D47-BF8A-96D2F80F86E3}"/>
              </a:ext>
            </a:extLst>
          </p:cNvPr>
          <p:cNvSpPr>
            <a:spLocks noGrp="1"/>
          </p:cNvSpPr>
          <p:nvPr>
            <p:ph type="ctrTitle"/>
          </p:nvPr>
        </p:nvSpPr>
        <p:spPr>
          <a:xfrm>
            <a:off x="1524000" y="2857501"/>
            <a:ext cx="9144000" cy="1599520"/>
          </a:xfrm>
        </p:spPr>
        <p:txBody>
          <a:bodyPr anchor="b">
            <a:normAutofit/>
          </a:bodyPr>
          <a:lstStyle>
            <a:lvl1pPr algn="ctr">
              <a:defRPr sz="54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765D739-E53E-5E4B-885F-1C9907525ED9}"/>
              </a:ext>
            </a:extLst>
          </p:cNvPr>
          <p:cNvSpPr>
            <a:spLocks noGrp="1"/>
          </p:cNvSpPr>
          <p:nvPr>
            <p:ph type="subTitle" idx="1"/>
          </p:nvPr>
        </p:nvSpPr>
        <p:spPr>
          <a:xfrm>
            <a:off x="1524000" y="4549096"/>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EB8E6-D820-0E4B-92EB-D04090476FA4}"/>
              </a:ext>
            </a:extLst>
          </p:cNvPr>
          <p:cNvSpPr>
            <a:spLocks noGrp="1"/>
          </p:cNvSpPr>
          <p:nvPr>
            <p:ph type="dt" sz="half" idx="10"/>
          </p:nvPr>
        </p:nvSpPr>
        <p:spPr/>
        <p:txBody>
          <a:bodyPr/>
          <a:lstStyle/>
          <a:p>
            <a:fld id="{DD2F7BDE-4716-7645-85A8-4CC0C73C1D08}" type="datetimeFigureOut">
              <a:rPr lang="en-US" smtClean="0"/>
              <a:t>6/26/2019</a:t>
            </a:fld>
            <a:endParaRPr lang="en-US"/>
          </a:p>
        </p:txBody>
      </p:sp>
      <p:sp>
        <p:nvSpPr>
          <p:cNvPr id="5" name="Footer Placeholder 4">
            <a:extLst>
              <a:ext uri="{FF2B5EF4-FFF2-40B4-BE49-F238E27FC236}">
                <a16:creationId xmlns:a16="http://schemas.microsoft.com/office/drawing/2014/main" id="{99D40E9B-FBA7-3C47-B58E-61EE4889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F5F0-5486-7346-A3FB-87B71E3AA874}"/>
              </a:ext>
            </a:extLst>
          </p:cNvPr>
          <p:cNvSpPr>
            <a:spLocks noGrp="1"/>
          </p:cNvSpPr>
          <p:nvPr>
            <p:ph type="sldNum" sz="quarter" idx="12"/>
          </p:nvPr>
        </p:nvSpPr>
        <p:spPr/>
        <p:txBody>
          <a:bodyPr/>
          <a:lstStyle/>
          <a:p>
            <a:fld id="{09A51CC7-205E-124A-8CC5-3774EC65AD9F}" type="slidenum">
              <a:rPr lang="en-US" smtClean="0"/>
              <a:t>‹#›</a:t>
            </a:fld>
            <a:endParaRPr lang="en-US"/>
          </a:p>
        </p:txBody>
      </p:sp>
      <p:pic>
        <p:nvPicPr>
          <p:cNvPr id="10" name="Picture 9">
            <a:extLst>
              <a:ext uri="{FF2B5EF4-FFF2-40B4-BE49-F238E27FC236}">
                <a16:creationId xmlns:a16="http://schemas.microsoft.com/office/drawing/2014/main" id="{DC2B44A8-2389-9649-9368-11887E3926CE}"/>
              </a:ext>
            </a:extLst>
          </p:cNvPr>
          <p:cNvPicPr>
            <a:picLocks noChangeAspect="1"/>
          </p:cNvPicPr>
          <p:nvPr userDrawn="1"/>
        </p:nvPicPr>
        <p:blipFill>
          <a:blip r:embed="rId2"/>
          <a:stretch>
            <a:fillRect/>
          </a:stretch>
        </p:blipFill>
        <p:spPr>
          <a:xfrm>
            <a:off x="4884505" y="2409288"/>
            <a:ext cx="1861356" cy="29829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1716" y="470835"/>
            <a:ext cx="8628743" cy="1846378"/>
          </a:xfrm>
          <a:prstGeom prst="rect">
            <a:avLst/>
          </a:prstGeom>
        </p:spPr>
      </p:pic>
    </p:spTree>
    <p:extLst>
      <p:ext uri="{BB962C8B-B14F-4D97-AF65-F5344CB8AC3E}">
        <p14:creationId xmlns:p14="http://schemas.microsoft.com/office/powerpoint/2010/main" val="1278209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9559-E46F-2C4F-A9F8-427AE4C27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F3EB1F-3400-EC4B-9D90-A2BDD800D8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C400454D-9CB8-2141-B316-398C07D4438D}"/>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10" name="Footer Placeholder 4">
            <a:extLst>
              <a:ext uri="{FF2B5EF4-FFF2-40B4-BE49-F238E27FC236}">
                <a16:creationId xmlns:a16="http://schemas.microsoft.com/office/drawing/2014/main" id="{BA769C95-6F24-F443-8603-FFE45884A23D}"/>
              </a:ext>
            </a:extLst>
          </p:cNvPr>
          <p:cNvSpPr>
            <a:spLocks noGrp="1"/>
          </p:cNvSpPr>
          <p:nvPr>
            <p:ph type="ftr" sz="quarter" idx="11"/>
          </p:nvPr>
        </p:nvSpPr>
        <p:spPr>
          <a:xfrm>
            <a:off x="4747162" y="6356350"/>
            <a:ext cx="3406238" cy="365125"/>
          </a:xfrm>
        </p:spPr>
        <p:txBody>
          <a:bodyPr/>
          <a:lstStyle/>
          <a:p>
            <a:endParaRPr lang="en-US"/>
          </a:p>
        </p:txBody>
      </p:sp>
      <p:sp>
        <p:nvSpPr>
          <p:cNvPr id="11" name="Slide Number Placeholder 5">
            <a:extLst>
              <a:ext uri="{FF2B5EF4-FFF2-40B4-BE49-F238E27FC236}">
                <a16:creationId xmlns:a16="http://schemas.microsoft.com/office/drawing/2014/main" id="{2051F858-AD6C-D941-BDD0-C398E41EB936}"/>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3" name="Picture 12">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855242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0B458-9C0F-B542-8267-C9BC944B0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66CB0-CCA8-5E4A-B1FD-26A249DC71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9FF5F-8011-F048-AF7B-8C679EC65B2C}"/>
              </a:ext>
            </a:extLst>
          </p:cNvPr>
          <p:cNvSpPr>
            <a:spLocks noGrp="1"/>
          </p:cNvSpPr>
          <p:nvPr>
            <p:ph type="dt" sz="half" idx="10"/>
          </p:nvPr>
        </p:nvSpPr>
        <p:spPr/>
        <p:txBody>
          <a:bodyPr/>
          <a:lstStyle/>
          <a:p>
            <a:fld id="{DD2F7BDE-4716-7645-85A8-4CC0C73C1D08}" type="datetimeFigureOut">
              <a:rPr lang="en-US" smtClean="0"/>
              <a:t>6/26/2019</a:t>
            </a:fld>
            <a:endParaRPr lang="en-US"/>
          </a:p>
        </p:txBody>
      </p:sp>
      <p:sp>
        <p:nvSpPr>
          <p:cNvPr id="5" name="Footer Placeholder 4">
            <a:extLst>
              <a:ext uri="{FF2B5EF4-FFF2-40B4-BE49-F238E27FC236}">
                <a16:creationId xmlns:a16="http://schemas.microsoft.com/office/drawing/2014/main" id="{BE81D7BC-1C9E-EF46-A017-1BF82C2E9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88812-5E3F-5A43-BECD-7B44635293E4}"/>
              </a:ext>
            </a:extLst>
          </p:cNvPr>
          <p:cNvSpPr>
            <a:spLocks noGrp="1"/>
          </p:cNvSpPr>
          <p:nvPr>
            <p:ph type="sldNum" sz="quarter" idx="12"/>
          </p:nvPr>
        </p:nvSpPr>
        <p:spPr/>
        <p:txBody>
          <a:bodyPr/>
          <a:lstStyle/>
          <a:p>
            <a:fld id="{09A51CC7-205E-124A-8CC5-3774EC65AD9F}" type="slidenum">
              <a:rPr lang="en-US" smtClean="0"/>
              <a:t>‹#›</a:t>
            </a:fld>
            <a:endParaRPr lang="en-US"/>
          </a:p>
        </p:txBody>
      </p:sp>
    </p:spTree>
    <p:extLst>
      <p:ext uri="{BB962C8B-B14F-4D97-AF65-F5344CB8AC3E}">
        <p14:creationId xmlns:p14="http://schemas.microsoft.com/office/powerpoint/2010/main" val="400644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89AC33-F0B8-4647-AF27-A562CE9CE6DD}"/>
              </a:ext>
            </a:extLst>
          </p:cNvPr>
          <p:cNvPicPr>
            <a:picLocks noChangeAspect="1"/>
          </p:cNvPicPr>
          <p:nvPr userDrawn="1"/>
        </p:nvPicPr>
        <p:blipFill>
          <a:blip r:embed="rId2"/>
          <a:stretch>
            <a:fillRect/>
          </a:stretch>
        </p:blipFill>
        <p:spPr>
          <a:xfrm>
            <a:off x="869574" y="6272057"/>
            <a:ext cx="1695550" cy="271723"/>
          </a:xfrm>
          <a:prstGeom prst="rect">
            <a:avLst/>
          </a:prstGeom>
        </p:spPr>
      </p:pic>
      <p:sp>
        <p:nvSpPr>
          <p:cNvPr id="2" name="Title 1">
            <a:extLst>
              <a:ext uri="{FF2B5EF4-FFF2-40B4-BE49-F238E27FC236}">
                <a16:creationId xmlns:a16="http://schemas.microsoft.com/office/drawing/2014/main" id="{5A86869B-FC8A-694E-8469-B74A1319DA05}"/>
              </a:ext>
            </a:extLst>
          </p:cNvPr>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4CB16AC-E746-5944-AC2A-824A43D7129E}"/>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0144" y="6131954"/>
            <a:ext cx="1452187" cy="560845"/>
          </a:xfrm>
          <a:prstGeom prst="rect">
            <a:avLst/>
          </a:prstGeom>
        </p:spPr>
      </p:pic>
    </p:spTree>
    <p:extLst>
      <p:ext uri="{BB962C8B-B14F-4D97-AF65-F5344CB8AC3E}">
        <p14:creationId xmlns:p14="http://schemas.microsoft.com/office/powerpoint/2010/main" val="77401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DBB9-FCDD-B74B-A47E-1329714F9F25}"/>
              </a:ext>
            </a:extLst>
          </p:cNvPr>
          <p:cNvSpPr>
            <a:spLocks noGrp="1"/>
          </p:cNvSpPr>
          <p:nvPr>
            <p:ph type="title"/>
          </p:nvPr>
        </p:nvSpPr>
        <p:spPr>
          <a:xfrm>
            <a:off x="831850" y="2889504"/>
            <a:ext cx="10515600" cy="1672971"/>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B00D7F-5B72-734E-BB2C-BAE5DBDA4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F0A936-4881-9B4A-AFC9-A6285BEA8D73}"/>
              </a:ext>
            </a:extLst>
          </p:cNvPr>
          <p:cNvSpPr>
            <a:spLocks noGrp="1"/>
          </p:cNvSpPr>
          <p:nvPr>
            <p:ph type="dt" sz="half" idx="10"/>
          </p:nvPr>
        </p:nvSpPr>
        <p:spPr/>
        <p:txBody>
          <a:bodyPr/>
          <a:lstStyle/>
          <a:p>
            <a:fld id="{DD2F7BDE-4716-7645-85A8-4CC0C73C1D08}" type="datetimeFigureOut">
              <a:rPr lang="en-US" smtClean="0"/>
              <a:t>6/26/2019</a:t>
            </a:fld>
            <a:endParaRPr lang="en-US"/>
          </a:p>
        </p:txBody>
      </p:sp>
      <p:sp>
        <p:nvSpPr>
          <p:cNvPr id="5" name="Footer Placeholder 4">
            <a:extLst>
              <a:ext uri="{FF2B5EF4-FFF2-40B4-BE49-F238E27FC236}">
                <a16:creationId xmlns:a16="http://schemas.microsoft.com/office/drawing/2014/main" id="{2BB52BCC-92DD-8B44-BB41-63EBF1BA0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F0AA1-4FA3-1D4F-A35F-B06C6A158CFC}"/>
              </a:ext>
            </a:extLst>
          </p:cNvPr>
          <p:cNvSpPr>
            <a:spLocks noGrp="1"/>
          </p:cNvSpPr>
          <p:nvPr>
            <p:ph type="sldNum" sz="quarter" idx="12"/>
          </p:nvPr>
        </p:nvSpPr>
        <p:spPr/>
        <p:txBody>
          <a:bodyPr/>
          <a:lstStyle/>
          <a:p>
            <a:fld id="{09A51CC7-205E-124A-8CC5-3774EC65AD9F}"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16" y="470835"/>
            <a:ext cx="8628743" cy="1846378"/>
          </a:xfrm>
          <a:prstGeom prst="rect">
            <a:avLst/>
          </a:prstGeom>
        </p:spPr>
      </p:pic>
    </p:spTree>
    <p:extLst>
      <p:ext uri="{BB962C8B-B14F-4D97-AF65-F5344CB8AC3E}">
        <p14:creationId xmlns:p14="http://schemas.microsoft.com/office/powerpoint/2010/main" val="175879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7A17-40A9-4841-BA9D-6EE0C46153D6}"/>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6A66529-F86A-634A-854F-1C9A5D927C4B}"/>
              </a:ext>
            </a:extLst>
          </p:cNvPr>
          <p:cNvSpPr>
            <a:spLocks noGrp="1"/>
          </p:cNvSpPr>
          <p:nvPr>
            <p:ph sz="half" idx="1"/>
          </p:nvPr>
        </p:nvSpPr>
        <p:spPr>
          <a:xfrm>
            <a:off x="838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96CC8-1BE2-984F-9B2E-1D4E30BFCAB4}"/>
              </a:ext>
            </a:extLst>
          </p:cNvPr>
          <p:cNvSpPr>
            <a:spLocks noGrp="1"/>
          </p:cNvSpPr>
          <p:nvPr>
            <p:ph sz="half" idx="2"/>
          </p:nvPr>
        </p:nvSpPr>
        <p:spPr>
          <a:xfrm>
            <a:off x="6172200" y="1825625"/>
            <a:ext cx="5181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sp>
        <p:nvSpPr>
          <p:cNvPr id="13" name="Date Placeholder 3">
            <a:extLst>
              <a:ext uri="{FF2B5EF4-FFF2-40B4-BE49-F238E27FC236}">
                <a16:creationId xmlns:a16="http://schemas.microsoft.com/office/drawing/2014/main" id="{09629E87-2E34-314D-A7A6-0EB045790D4A}"/>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14" name="Footer Placeholder 4">
            <a:extLst>
              <a:ext uri="{FF2B5EF4-FFF2-40B4-BE49-F238E27FC236}">
                <a16:creationId xmlns:a16="http://schemas.microsoft.com/office/drawing/2014/main" id="{53D57464-F8DC-A142-90EC-99384412281B}"/>
              </a:ext>
            </a:extLst>
          </p:cNvPr>
          <p:cNvSpPr>
            <a:spLocks noGrp="1"/>
          </p:cNvSpPr>
          <p:nvPr>
            <p:ph type="ftr" sz="quarter" idx="11"/>
          </p:nvPr>
        </p:nvSpPr>
        <p:spPr>
          <a:xfrm>
            <a:off x="4747162" y="6356350"/>
            <a:ext cx="3406238" cy="365125"/>
          </a:xfrm>
        </p:spPr>
        <p:txBody>
          <a:bodyPr/>
          <a:lstStyle/>
          <a:p>
            <a:endParaRPr lang="en-US"/>
          </a:p>
        </p:txBody>
      </p:sp>
      <p:sp>
        <p:nvSpPr>
          <p:cNvPr id="15" name="Slide Number Placeholder 5">
            <a:extLst>
              <a:ext uri="{FF2B5EF4-FFF2-40B4-BE49-F238E27FC236}">
                <a16:creationId xmlns:a16="http://schemas.microsoft.com/office/drawing/2014/main" id="{DC7E2E20-2EBF-0142-BA7A-3D34BE77AB2F}"/>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8696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D2D5-477C-5A4E-9A35-E33A56C01E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180F9-9466-8344-AC30-578FD1FAF4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78B883-803D-4F43-AD3A-0AE7F75084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43A063-D260-2A4B-84DE-751873804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50FF0B-8FDA-2C4F-9B9D-C182F39AFC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57EBEAFA-61FC-D54B-99ED-C70998FFBD6C}"/>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13" name="Footer Placeholder 4">
            <a:extLst>
              <a:ext uri="{FF2B5EF4-FFF2-40B4-BE49-F238E27FC236}">
                <a16:creationId xmlns:a16="http://schemas.microsoft.com/office/drawing/2014/main" id="{B0B8A406-0A6E-C048-ACC0-C4CFA9040A70}"/>
              </a:ext>
            </a:extLst>
          </p:cNvPr>
          <p:cNvSpPr>
            <a:spLocks noGrp="1"/>
          </p:cNvSpPr>
          <p:nvPr>
            <p:ph type="ftr" sz="quarter" idx="11"/>
          </p:nvPr>
        </p:nvSpPr>
        <p:spPr>
          <a:xfrm>
            <a:off x="4747162" y="6356350"/>
            <a:ext cx="3406238" cy="365125"/>
          </a:xfrm>
        </p:spPr>
        <p:txBody>
          <a:bodyPr/>
          <a:lstStyle/>
          <a:p>
            <a:endParaRPr lang="en-US"/>
          </a:p>
        </p:txBody>
      </p:sp>
      <p:sp>
        <p:nvSpPr>
          <p:cNvPr id="14" name="Slide Number Placeholder 5">
            <a:extLst>
              <a:ext uri="{FF2B5EF4-FFF2-40B4-BE49-F238E27FC236}">
                <a16:creationId xmlns:a16="http://schemas.microsoft.com/office/drawing/2014/main" id="{DD9D0A2A-26F0-F94A-887F-CADE3BDAB4C3}"/>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7" name="Picture 16">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6379" y="6102570"/>
            <a:ext cx="1569009" cy="605962"/>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59398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238E-0CE1-D24C-B793-DD9F432AC30D}"/>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6C246E20-9419-4943-8872-BC069663F920}"/>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9" name="Footer Placeholder 4">
            <a:extLst>
              <a:ext uri="{FF2B5EF4-FFF2-40B4-BE49-F238E27FC236}">
                <a16:creationId xmlns:a16="http://schemas.microsoft.com/office/drawing/2014/main" id="{BC02B235-6138-204A-A9E7-29A3A9097ED2}"/>
              </a:ext>
            </a:extLst>
          </p:cNvPr>
          <p:cNvSpPr>
            <a:spLocks noGrp="1"/>
          </p:cNvSpPr>
          <p:nvPr>
            <p:ph type="ftr" sz="quarter" idx="11"/>
          </p:nvPr>
        </p:nvSpPr>
        <p:spPr>
          <a:xfrm>
            <a:off x="4747162" y="6356350"/>
            <a:ext cx="3406238" cy="365125"/>
          </a:xfrm>
        </p:spPr>
        <p:txBody>
          <a:bodyPr/>
          <a:lstStyle/>
          <a:p>
            <a:endParaRPr lang="en-US"/>
          </a:p>
        </p:txBody>
      </p:sp>
      <p:sp>
        <p:nvSpPr>
          <p:cNvPr id="10" name="Slide Number Placeholder 5">
            <a:extLst>
              <a:ext uri="{FF2B5EF4-FFF2-40B4-BE49-F238E27FC236}">
                <a16:creationId xmlns:a16="http://schemas.microsoft.com/office/drawing/2014/main" id="{06282F6C-B6B0-284B-9739-86A10C316C43}"/>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2" name="Picture 11">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01484" y="6056592"/>
            <a:ext cx="1552316" cy="59951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14425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8DA4EE7A-9539-7140-916F-78AA2C7218D9}"/>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8" name="Footer Placeholder 4">
            <a:extLst>
              <a:ext uri="{FF2B5EF4-FFF2-40B4-BE49-F238E27FC236}">
                <a16:creationId xmlns:a16="http://schemas.microsoft.com/office/drawing/2014/main" id="{3835C2CF-9A76-3545-98F4-351677E3BEA2}"/>
              </a:ext>
            </a:extLst>
          </p:cNvPr>
          <p:cNvSpPr>
            <a:spLocks noGrp="1"/>
          </p:cNvSpPr>
          <p:nvPr>
            <p:ph type="ftr" sz="quarter" idx="11"/>
          </p:nvPr>
        </p:nvSpPr>
        <p:spPr>
          <a:xfrm>
            <a:off x="4747162" y="6356350"/>
            <a:ext cx="3406238" cy="365125"/>
          </a:xfrm>
        </p:spPr>
        <p:txBody>
          <a:bodyPr/>
          <a:lstStyle/>
          <a:p>
            <a:endParaRPr lang="en-US"/>
          </a:p>
        </p:txBody>
      </p:sp>
      <p:sp>
        <p:nvSpPr>
          <p:cNvPr id="9" name="Slide Number Placeholder 5">
            <a:extLst>
              <a:ext uri="{FF2B5EF4-FFF2-40B4-BE49-F238E27FC236}">
                <a16:creationId xmlns:a16="http://schemas.microsoft.com/office/drawing/2014/main" id="{E47AE6B8-70FA-1243-A761-7EFF1B294AC5}"/>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1" name="Picture 10">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405889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FCD3-F1B6-2D47-A4EE-CD8F9826C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A1FFD2-B987-4A40-B4C7-A29ED732C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64A1F-CC8F-E542-A081-BA9429F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325729A8-1782-8B4B-BBA4-5D1D8045326E}"/>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11" name="Footer Placeholder 4">
            <a:extLst>
              <a:ext uri="{FF2B5EF4-FFF2-40B4-BE49-F238E27FC236}">
                <a16:creationId xmlns:a16="http://schemas.microsoft.com/office/drawing/2014/main" id="{632D76B9-CEEE-7847-8D49-D03267B89391}"/>
              </a:ext>
            </a:extLst>
          </p:cNvPr>
          <p:cNvSpPr>
            <a:spLocks noGrp="1"/>
          </p:cNvSpPr>
          <p:nvPr>
            <p:ph type="ftr" sz="quarter" idx="11"/>
          </p:nvPr>
        </p:nvSpPr>
        <p:spPr>
          <a:xfrm>
            <a:off x="4747162" y="6356350"/>
            <a:ext cx="3406238" cy="365125"/>
          </a:xfrm>
        </p:spPr>
        <p:txBody>
          <a:bodyPr/>
          <a:lstStyle/>
          <a:p>
            <a:endParaRPr lang="en-US"/>
          </a:p>
        </p:txBody>
      </p:sp>
      <p:sp>
        <p:nvSpPr>
          <p:cNvPr id="12" name="Slide Number Placeholder 5">
            <a:extLst>
              <a:ext uri="{FF2B5EF4-FFF2-40B4-BE49-F238E27FC236}">
                <a16:creationId xmlns:a16="http://schemas.microsoft.com/office/drawing/2014/main" id="{02C5E2D4-B62B-0E4D-A296-F4347982DD0C}"/>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4" name="Picture 13">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274096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5995-4AEA-9545-8269-712D474B31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A0ED7-F8BD-4142-85C6-E08A89AB0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E7FB5-68A6-0341-A9DB-E7360A4E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Date Placeholder 3">
            <a:extLst>
              <a:ext uri="{FF2B5EF4-FFF2-40B4-BE49-F238E27FC236}">
                <a16:creationId xmlns:a16="http://schemas.microsoft.com/office/drawing/2014/main" id="{0DA2D48F-8307-514E-A242-3AC7405D34B0}"/>
              </a:ext>
            </a:extLst>
          </p:cNvPr>
          <p:cNvSpPr>
            <a:spLocks noGrp="1"/>
          </p:cNvSpPr>
          <p:nvPr>
            <p:ph type="dt" sz="half" idx="10"/>
          </p:nvPr>
        </p:nvSpPr>
        <p:spPr>
          <a:xfrm>
            <a:off x="3581353" y="6356350"/>
            <a:ext cx="1047935" cy="365125"/>
          </a:xfrm>
        </p:spPr>
        <p:txBody>
          <a:bodyPr/>
          <a:lstStyle/>
          <a:p>
            <a:fld id="{DD2F7BDE-4716-7645-85A8-4CC0C73C1D08}" type="datetimeFigureOut">
              <a:rPr lang="en-US" smtClean="0"/>
              <a:t>6/26/2019</a:t>
            </a:fld>
            <a:endParaRPr lang="en-US"/>
          </a:p>
        </p:txBody>
      </p:sp>
      <p:sp>
        <p:nvSpPr>
          <p:cNvPr id="11" name="Footer Placeholder 4">
            <a:extLst>
              <a:ext uri="{FF2B5EF4-FFF2-40B4-BE49-F238E27FC236}">
                <a16:creationId xmlns:a16="http://schemas.microsoft.com/office/drawing/2014/main" id="{4AAF0442-E785-4E4D-A976-62EFE8002E6D}"/>
              </a:ext>
            </a:extLst>
          </p:cNvPr>
          <p:cNvSpPr>
            <a:spLocks noGrp="1"/>
          </p:cNvSpPr>
          <p:nvPr>
            <p:ph type="ftr" sz="quarter" idx="11"/>
          </p:nvPr>
        </p:nvSpPr>
        <p:spPr>
          <a:xfrm>
            <a:off x="4747162" y="6356350"/>
            <a:ext cx="3406238" cy="365125"/>
          </a:xfrm>
        </p:spPr>
        <p:txBody>
          <a:bodyPr/>
          <a:lstStyle/>
          <a:p>
            <a:endParaRPr lang="en-US"/>
          </a:p>
        </p:txBody>
      </p:sp>
      <p:sp>
        <p:nvSpPr>
          <p:cNvPr id="12" name="Slide Number Placeholder 5">
            <a:extLst>
              <a:ext uri="{FF2B5EF4-FFF2-40B4-BE49-F238E27FC236}">
                <a16:creationId xmlns:a16="http://schemas.microsoft.com/office/drawing/2014/main" id="{DDC85DA1-7AD9-B34F-B52A-41F9DA4DCDF4}"/>
              </a:ext>
            </a:extLst>
          </p:cNvPr>
          <p:cNvSpPr>
            <a:spLocks noGrp="1"/>
          </p:cNvSpPr>
          <p:nvPr>
            <p:ph type="sldNum" sz="quarter" idx="12"/>
          </p:nvPr>
        </p:nvSpPr>
        <p:spPr>
          <a:xfrm>
            <a:off x="8610600" y="6356350"/>
            <a:ext cx="1876424" cy="365125"/>
          </a:xfrm>
        </p:spPr>
        <p:txBody>
          <a:bodyPr/>
          <a:lstStyle/>
          <a:p>
            <a:fld id="{09A51CC7-205E-124A-8CC5-3774EC65AD9F}" type="slidenum">
              <a:rPr lang="en-US" smtClean="0"/>
              <a:t>‹#›</a:t>
            </a:fld>
            <a:endParaRPr lang="en-US"/>
          </a:p>
        </p:txBody>
      </p:sp>
      <p:pic>
        <p:nvPicPr>
          <p:cNvPr id="14" name="Picture 13">
            <a:extLst>
              <a:ext uri="{FF2B5EF4-FFF2-40B4-BE49-F238E27FC236}">
                <a16:creationId xmlns:a16="http://schemas.microsoft.com/office/drawing/2014/main" id="{E692E328-B61E-6145-BF60-A0E9575ADD08}"/>
              </a:ext>
            </a:extLst>
          </p:cNvPr>
          <p:cNvPicPr>
            <a:picLocks noChangeAspect="1"/>
          </p:cNvPicPr>
          <p:nvPr userDrawn="1"/>
        </p:nvPicPr>
        <p:blipFill>
          <a:blip r:embed="rId2"/>
          <a:stretch>
            <a:fillRect/>
          </a:stretch>
        </p:blipFill>
        <p:spPr>
          <a:xfrm>
            <a:off x="804530" y="6199598"/>
            <a:ext cx="2238688" cy="35876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860" y="6019900"/>
            <a:ext cx="1742327" cy="672899"/>
          </a:xfrm>
          <a:prstGeom prst="rect">
            <a:avLst/>
          </a:prstGeom>
        </p:spPr>
      </p:pic>
    </p:spTree>
    <p:extLst>
      <p:ext uri="{BB962C8B-B14F-4D97-AF65-F5344CB8AC3E}">
        <p14:creationId xmlns:p14="http://schemas.microsoft.com/office/powerpoint/2010/main" val="157454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000">
              <a:srgbClr val="F5F5F5">
                <a:alpha val="47000"/>
              </a:srgbClr>
            </a:gs>
            <a:gs pos="66000">
              <a:srgbClr val="E1E3E6">
                <a:alpha val="11000"/>
                <a:lumMod val="83000"/>
              </a:srgbClr>
            </a:gs>
            <a:gs pos="100000">
              <a:srgbClr val="F5F5F5">
                <a:alpha val="64000"/>
              </a:srgbClr>
            </a:gs>
          </a:gsLst>
          <a:lin ang="5400000" scaled="1"/>
          <a:tileRect/>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261E077-D317-2F42-B77F-CF9898954261}"/>
              </a:ext>
            </a:extLst>
          </p:cNvPr>
          <p:cNvPicPr>
            <a:picLocks noChangeAspect="1"/>
          </p:cNvPicPr>
          <p:nvPr userDrawn="1"/>
        </p:nvPicPr>
        <p:blipFill rotWithShape="1">
          <a:blip r:embed="rId13">
            <a:extLst>
              <a:ext uri="{96DAC541-7B7A-43D3-8B79-37D633B846F1}">
                <asvg:svgBlip xmlns:asvg="http://schemas.microsoft.com/office/drawing/2016/SVG/main" xmlns="" r:embed="rId14"/>
              </a:ext>
            </a:extLst>
          </a:blip>
          <a:srcRect r="5618" b="28967"/>
          <a:stretch/>
        </p:blipFill>
        <p:spPr>
          <a:xfrm>
            <a:off x="0" y="2139041"/>
            <a:ext cx="12192000" cy="4718959"/>
          </a:xfrm>
          <a:prstGeom prst="rect">
            <a:avLst/>
          </a:prstGeom>
        </p:spPr>
      </p:pic>
      <p:sp>
        <p:nvSpPr>
          <p:cNvPr id="2" name="Title Placeholder 1">
            <a:extLst>
              <a:ext uri="{FF2B5EF4-FFF2-40B4-BE49-F238E27FC236}">
                <a16:creationId xmlns:a16="http://schemas.microsoft.com/office/drawing/2014/main" id="{157054C5-D342-8A4B-80AC-A16AB5722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426F2-A543-7049-B04D-7511BD0872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74559-70C1-9E43-91ED-79A126EA1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panose="020B0503030403020204" pitchFamily="34" charset="77"/>
              </a:defRPr>
            </a:lvl1pPr>
          </a:lstStyle>
          <a:p>
            <a:fld id="{DD2F7BDE-4716-7645-85A8-4CC0C73C1D08}" type="datetimeFigureOut">
              <a:rPr lang="en-US" smtClean="0"/>
              <a:pPr/>
              <a:t>6/26/2019</a:t>
            </a:fld>
            <a:endParaRPr lang="en-US"/>
          </a:p>
        </p:txBody>
      </p:sp>
      <p:sp>
        <p:nvSpPr>
          <p:cNvPr id="5" name="Footer Placeholder 4">
            <a:extLst>
              <a:ext uri="{FF2B5EF4-FFF2-40B4-BE49-F238E27FC236}">
                <a16:creationId xmlns:a16="http://schemas.microsoft.com/office/drawing/2014/main" id="{20329926-131D-7943-B62C-4B9B02B4D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panose="020B0503030403020204" pitchFamily="34" charset="77"/>
              </a:defRPr>
            </a:lvl1pPr>
          </a:lstStyle>
          <a:p>
            <a:endParaRPr lang="en-US"/>
          </a:p>
        </p:txBody>
      </p:sp>
      <p:sp>
        <p:nvSpPr>
          <p:cNvPr id="6" name="Slide Number Placeholder 5">
            <a:extLst>
              <a:ext uri="{FF2B5EF4-FFF2-40B4-BE49-F238E27FC236}">
                <a16:creationId xmlns:a16="http://schemas.microsoft.com/office/drawing/2014/main" id="{60FF0C91-FD49-EF49-80E6-E9A37ADCF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panose="020B0503030403020204" pitchFamily="34" charset="77"/>
              </a:defRPr>
            </a:lvl1pPr>
          </a:lstStyle>
          <a:p>
            <a:fld id="{09A51CC7-205E-124A-8CC5-3774EC65AD9F}" type="slidenum">
              <a:rPr lang="en-US" smtClean="0"/>
              <a:pPr/>
              <a:t>‹#›</a:t>
            </a:fld>
            <a:endParaRPr lang="en-US"/>
          </a:p>
        </p:txBody>
      </p:sp>
    </p:spTree>
    <p:extLst>
      <p:ext uri="{BB962C8B-B14F-4D97-AF65-F5344CB8AC3E}">
        <p14:creationId xmlns:p14="http://schemas.microsoft.com/office/powerpoint/2010/main" val="3710500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junior1.cumbresblogs.com/2014/02/25/welcome-to-junior-1-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image" Target="../media/image6.jpeg"/><Relationship Id="rId4" Type="http://schemas.openxmlformats.org/officeDocument/2006/relationships/hyperlink" Target="https://training.myschoolsask.com/asp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training.myschoolsask.com/asp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screenshot of a social media post&#10;&#10;Description generated with very high confidence">
            <a:extLst>
              <a:ext uri="{FF2B5EF4-FFF2-40B4-BE49-F238E27FC236}">
                <a16:creationId xmlns:a16="http://schemas.microsoft.com/office/drawing/2014/main" id="{34D693FD-C475-49C5-ADA8-4D330AE21BD9}"/>
              </a:ext>
            </a:extLst>
          </p:cNvPr>
          <p:cNvPicPr>
            <a:picLocks noChangeAspect="1"/>
          </p:cNvPicPr>
          <p:nvPr/>
        </p:nvPicPr>
        <p:blipFill>
          <a:blip r:embed="rId3"/>
          <a:stretch>
            <a:fillRect/>
          </a:stretch>
        </p:blipFill>
        <p:spPr>
          <a:xfrm>
            <a:off x="3778565" y="983439"/>
            <a:ext cx="7002994" cy="2895998"/>
          </a:xfrm>
          <a:prstGeom prst="rect">
            <a:avLst/>
          </a:prstGeom>
        </p:spPr>
      </p:pic>
      <p:sp>
        <p:nvSpPr>
          <p:cNvPr id="3" name="Rectangle 2"/>
          <p:cNvSpPr/>
          <p:nvPr/>
        </p:nvSpPr>
        <p:spPr>
          <a:xfrm>
            <a:off x="1811548" y="4034134"/>
            <a:ext cx="8333116" cy="1947008"/>
          </a:xfrm>
          <a:prstGeom prst="rect">
            <a:avLst/>
          </a:prstGeom>
        </p:spPr>
        <p:txBody>
          <a:bodyPr wrap="square" anchor="t">
            <a:spAutoFit/>
          </a:bodyPr>
          <a:lstStyle/>
          <a:p>
            <a:pPr algn="ctr">
              <a:lnSpc>
                <a:spcPct val="107000"/>
              </a:lnSpc>
              <a:spcAft>
                <a:spcPts val="800"/>
              </a:spcAft>
            </a:pPr>
            <a:r>
              <a:rPr lang="en-US" sz="3600" b="1" dirty="0">
                <a:latin typeface="Calibri" panose="020F0502020204030204" pitchFamily="34" charset="0"/>
                <a:ea typeface="Calibri" panose="020F0502020204030204" pitchFamily="34" charset="0"/>
                <a:cs typeface="Times New Roman" panose="02020603050405020304" pitchFamily="18" charset="0"/>
              </a:rPr>
              <a:t>MSS TRAINING ENVIRONMENT</a:t>
            </a:r>
            <a:r>
              <a:rPr lang="en-US" sz="3600" dirty="0">
                <a:latin typeface="Calibri" panose="020F0502020204030204" pitchFamily="34" charset="0"/>
                <a:ea typeface="Calibri" panose="020F0502020204030204" pitchFamily="34" charset="0"/>
                <a:cs typeface="Times New Roman" panose="02020603050405020304" pitchFamily="18" charset="0"/>
              </a:rPr>
              <a:t/>
            </a:r>
            <a:br>
              <a:rPr lang="en-US" sz="3600" dirty="0">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212121"/>
                </a:solidFill>
                <a:latin typeface="Calibri" panose="020F0502020204030204" pitchFamily="34" charset="0"/>
                <a:ea typeface="Calibri" panose="020F0502020204030204" pitchFamily="34" charset="0"/>
                <a:cs typeface="Calibri" panose="020F0502020204030204" pitchFamily="34" charset="0"/>
              </a:rPr>
              <a:t> </a:t>
            </a:r>
            <a:r>
              <a:rPr lang="en-US" sz="3600" u="sng" dirty="0">
                <a:solidFill>
                  <a:srgbClr val="800080"/>
                </a:solidFill>
                <a:latin typeface="Calibri" panose="020F0502020204030204" pitchFamily="34" charset="0"/>
                <a:ea typeface="Calibri" panose="020F0502020204030204" pitchFamily="34" charset="0"/>
                <a:cs typeface="Calibri" panose="020F0502020204030204" pitchFamily="34" charset="0"/>
                <a:hlinkClick r:id="rId4"/>
              </a:rPr>
              <a:t>https://training.myschoolsask.com/aspen</a:t>
            </a:r>
          </a:p>
          <a:p>
            <a:pPr algn="ctr">
              <a:lnSpc>
                <a:spcPct val="107000"/>
              </a:lnSpc>
              <a:spcAft>
                <a:spcPts val="800"/>
              </a:spcAft>
            </a:pPr>
            <a:r>
              <a:rPr lang="en-US" sz="3600" dirty="0">
                <a:solidFill>
                  <a:schemeClr val="accent6">
                    <a:lumMod val="75000"/>
                  </a:schemeClr>
                </a:solidFill>
                <a:latin typeface="Calibri"/>
                <a:ea typeface="Calibri" panose="020F0502020204030204" pitchFamily="34" charset="0"/>
                <a:cs typeface="Calibri"/>
              </a:rPr>
              <a:t>Please login prior to session start time :-)</a:t>
            </a:r>
          </a:p>
        </p:txBody>
      </p:sp>
      <p:pic>
        <p:nvPicPr>
          <p:cNvPr id="8" name="Picture 8" descr="A drawing of a face&#10;&#10;Description generated with high confidence">
            <a:extLst>
              <a:ext uri="{FF2B5EF4-FFF2-40B4-BE49-F238E27FC236}">
                <a16:creationId xmlns:a16="http://schemas.microsoft.com/office/drawing/2014/main" id="{20C00B0A-FB81-47A6-BFC3-0BD6486D5F46}"/>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43803" y="1453629"/>
            <a:ext cx="2151798" cy="1585128"/>
          </a:xfrm>
          <a:prstGeom prst="rect">
            <a:avLst/>
          </a:prstGeom>
        </p:spPr>
      </p:pic>
      <p:sp>
        <p:nvSpPr>
          <p:cNvPr id="10" name="TextBox 9">
            <a:extLst>
              <a:ext uri="{FF2B5EF4-FFF2-40B4-BE49-F238E27FC236}">
                <a16:creationId xmlns:a16="http://schemas.microsoft.com/office/drawing/2014/main" id="{D5FCCEFF-3265-4463-9392-1752FB9CD64A}"/>
              </a:ext>
            </a:extLst>
          </p:cNvPr>
          <p:cNvSpPr txBox="1"/>
          <p:nvPr/>
        </p:nvSpPr>
        <p:spPr>
          <a:xfrm>
            <a:off x="743803" y="3231511"/>
            <a:ext cx="2117678" cy="249262"/>
          </a:xfrm>
          <a:prstGeom prst="rect">
            <a:avLst/>
          </a:prstGeom>
        </p:spPr>
        <p:txBody>
          <a:bodyPr>
            <a:normAutofit fontScale="32500" lnSpcReduction="20000"/>
          </a:bodyPr>
          <a:lstStyle/>
          <a:p>
            <a:r>
              <a:rPr lang="en-US">
                <a:hlinkClick r:id="rId7"/>
              </a:rPr>
              <a:t>This Photo</a:t>
            </a:r>
            <a:r>
              <a:rPr lang="en-US"/>
              <a:t> by Unknown author is licensed under </a:t>
            </a:r>
            <a:r>
              <a:rPr lang="en-US">
                <a:hlinkClick r:id="rId6"/>
              </a:rPr>
              <a:t>CC BY-SA-NC</a:t>
            </a:r>
            <a:r>
              <a:rPr lang="en-US"/>
              <a:t>.</a:t>
            </a:r>
          </a:p>
        </p:txBody>
      </p:sp>
    </p:spTree>
    <p:extLst>
      <p:ext uri="{BB962C8B-B14F-4D97-AF65-F5344CB8AC3E}">
        <p14:creationId xmlns:p14="http://schemas.microsoft.com/office/powerpoint/2010/main" val="543957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5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46A8A91C-DEE4-4EDA-9159-5BCF653B4F62}"/>
              </a:ext>
            </a:extLst>
          </p:cNvPr>
          <p:cNvPicPr>
            <a:picLocks noChangeAspect="1"/>
          </p:cNvPicPr>
          <p:nvPr/>
        </p:nvPicPr>
        <p:blipFill>
          <a:blip r:embed="rId3"/>
          <a:stretch>
            <a:fillRect/>
          </a:stretch>
        </p:blipFill>
        <p:spPr>
          <a:xfrm>
            <a:off x="3303485" y="643467"/>
            <a:ext cx="5585029" cy="5571066"/>
          </a:xfrm>
          <a:prstGeom prst="rect">
            <a:avLst/>
          </a:prstGeom>
        </p:spPr>
      </p:pic>
    </p:spTree>
    <p:extLst>
      <p:ext uri="{BB962C8B-B14F-4D97-AF65-F5344CB8AC3E}">
        <p14:creationId xmlns:p14="http://schemas.microsoft.com/office/powerpoint/2010/main" val="163824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6532" y="643467"/>
            <a:ext cx="11210925" cy="744836"/>
          </a:xfrm>
        </p:spPr>
        <p:txBody>
          <a:bodyPr vert="horz" lIns="91440" tIns="45720" rIns="91440" bIns="45720" rtlCol="0" anchor="ctr">
            <a:normAutofit/>
          </a:bodyPr>
          <a:lstStyle/>
          <a:p>
            <a:pPr algn="ctr"/>
            <a:r>
              <a:rPr lang="en-US" sz="3200" b="1">
                <a:solidFill>
                  <a:schemeClr val="bg1"/>
                </a:solidFill>
                <a:latin typeface="+mj-lt"/>
                <a:cs typeface="+mj-cs"/>
              </a:rPr>
              <a:t>Implementation Dip</a:t>
            </a:r>
            <a:endParaRPr lang="en-US">
              <a:ea typeface="+mj-ea"/>
              <a:cs typeface="+mj-cs"/>
            </a:endParaRPr>
          </a:p>
        </p:txBody>
      </p:sp>
      <p:pic>
        <p:nvPicPr>
          <p:cNvPr id="3" name="Picture 4" descr="A close up of a map&#10;&#10;Description generated with high confidence">
            <a:extLst>
              <a:ext uri="{FF2B5EF4-FFF2-40B4-BE49-F238E27FC236}">
                <a16:creationId xmlns:a16="http://schemas.microsoft.com/office/drawing/2014/main" id="{FD9DA545-F563-4A91-8F14-0C899D28DBB2}"/>
              </a:ext>
            </a:extLst>
          </p:cNvPr>
          <p:cNvPicPr>
            <a:picLocks noChangeAspect="1"/>
          </p:cNvPicPr>
          <p:nvPr/>
        </p:nvPicPr>
        <p:blipFill>
          <a:blip r:embed="rId3"/>
          <a:stretch>
            <a:fillRect/>
          </a:stretch>
        </p:blipFill>
        <p:spPr>
          <a:xfrm>
            <a:off x="2436866" y="1013868"/>
            <a:ext cx="7030719" cy="4394199"/>
          </a:xfrm>
          <a:prstGeom prst="rect">
            <a:avLst/>
          </a:prstGeom>
        </p:spPr>
      </p:pic>
    </p:spTree>
    <p:extLst>
      <p:ext uri="{BB962C8B-B14F-4D97-AF65-F5344CB8AC3E}">
        <p14:creationId xmlns:p14="http://schemas.microsoft.com/office/powerpoint/2010/main" val="9457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screen shot of a social media post&#10;&#10;Description generated with high confidence">
            <a:extLst>
              <a:ext uri="{FF2B5EF4-FFF2-40B4-BE49-F238E27FC236}">
                <a16:creationId xmlns:a16="http://schemas.microsoft.com/office/drawing/2014/main" id="{143B0581-373D-4C6C-83ED-78C12722E346}"/>
              </a:ext>
            </a:extLst>
          </p:cNvPr>
          <p:cNvPicPr>
            <a:picLocks noChangeAspect="1"/>
          </p:cNvPicPr>
          <p:nvPr/>
        </p:nvPicPr>
        <p:blipFill rotWithShape="1">
          <a:blip r:embed="rId3"/>
          <a:srcRect l="10851" r="23062"/>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7" name="Picture 7" descr="A screenshot of a newspaper&#10;&#10;Description generated with high confidence">
            <a:extLst>
              <a:ext uri="{FF2B5EF4-FFF2-40B4-BE49-F238E27FC236}">
                <a16:creationId xmlns:a16="http://schemas.microsoft.com/office/drawing/2014/main" id="{63604B48-9E61-44C0-AA9B-334076CE6706}"/>
              </a:ext>
            </a:extLst>
          </p:cNvPr>
          <p:cNvPicPr>
            <a:picLocks noChangeAspect="1"/>
          </p:cNvPicPr>
          <p:nvPr/>
        </p:nvPicPr>
        <p:blipFill rotWithShape="1">
          <a:blip r:embed="rId4"/>
          <a:srcRect l="3822" r="2" b="2"/>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149465"/>
            <a:ext cx="10515600" cy="1325563"/>
          </a:xfrm>
        </p:spPr>
        <p:txBody>
          <a:bodyPr vert="horz" lIns="91440" tIns="45720" rIns="91440" bIns="45720" rtlCol="0" anchor="ctr">
            <a:normAutofit/>
          </a:bodyPr>
          <a:lstStyle/>
          <a:p>
            <a:r>
              <a:rPr lang="en-US" b="1" kern="1200">
                <a:solidFill>
                  <a:schemeClr val="bg1"/>
                </a:solidFill>
                <a:latin typeface="Calibri"/>
                <a:cs typeface="Calibri"/>
              </a:rPr>
              <a:t>Resources to Support MSS </a:t>
            </a:r>
            <a:r>
              <a:rPr lang="en-US" b="1" kern="1200">
                <a:latin typeface="Calibri"/>
                <a:cs typeface="+mj-cs"/>
              </a:rPr>
              <a:t/>
            </a:r>
            <a:br>
              <a:rPr lang="en-US" b="1" kern="1200">
                <a:latin typeface="Calibri"/>
                <a:cs typeface="+mj-cs"/>
              </a:rPr>
            </a:br>
            <a:r>
              <a:rPr lang="en-US" b="1" kern="1200">
                <a:solidFill>
                  <a:schemeClr val="bg1"/>
                </a:solidFill>
                <a:latin typeface="Calibri"/>
                <a:cs typeface="Calibri"/>
              </a:rPr>
              <a:t>Training and Implementation</a:t>
            </a:r>
          </a:p>
        </p:txBody>
      </p:sp>
      <p:sp>
        <p:nvSpPr>
          <p:cNvPr id="4" name="Content Placeholder 3"/>
          <p:cNvSpPr>
            <a:spLocks noGrp="1"/>
          </p:cNvSpPr>
          <p:nvPr>
            <p:ph sz="half" idx="1"/>
          </p:nvPr>
        </p:nvSpPr>
        <p:spPr>
          <a:xfrm>
            <a:off x="838200" y="2015406"/>
            <a:ext cx="5097779" cy="4065986"/>
          </a:xfrm>
        </p:spPr>
        <p:txBody>
          <a:bodyPr vert="horz" lIns="91440" tIns="45720" rIns="91440" bIns="45720" rtlCol="0" anchor="t">
            <a:normAutofit/>
          </a:bodyPr>
          <a:lstStyle/>
          <a:p>
            <a:r>
              <a:rPr lang="en-US" b="1" dirty="0"/>
              <a:t>Resource Bank (join today!)</a:t>
            </a:r>
            <a:endParaRPr lang="en-US" dirty="0"/>
          </a:p>
          <a:p>
            <a:pPr lvl="1"/>
            <a:r>
              <a:rPr lang="en-US" sz="2000" b="1" dirty="0"/>
              <a:t>Communications Bulletins</a:t>
            </a:r>
            <a:endParaRPr lang="en-US" sz="2000" b="1" dirty="0">
              <a:cs typeface="Calibri"/>
            </a:endParaRPr>
          </a:p>
          <a:p>
            <a:pPr lvl="1"/>
            <a:r>
              <a:rPr lang="en-US" sz="2000" b="1" dirty="0"/>
              <a:t>Fundamentals Video</a:t>
            </a:r>
            <a:endParaRPr lang="en-US" sz="2000" dirty="0">
              <a:cs typeface="Calibri" panose="020F0502020204030204"/>
            </a:endParaRPr>
          </a:p>
          <a:p>
            <a:pPr lvl="1"/>
            <a:r>
              <a:rPr lang="en-US" sz="2000" b="1" dirty="0">
                <a:cs typeface="Calibri"/>
              </a:rPr>
              <a:t>Overview Video</a:t>
            </a:r>
          </a:p>
          <a:p>
            <a:pPr lvl="1"/>
            <a:r>
              <a:rPr lang="en-US" sz="2000" b="1" dirty="0">
                <a:cs typeface="Calibri"/>
              </a:rPr>
              <a:t>Rover Videos</a:t>
            </a:r>
          </a:p>
          <a:p>
            <a:r>
              <a:rPr lang="en-US" b="1" dirty="0">
                <a:cs typeface="Calibri" panose="020F0502020204030204"/>
              </a:rPr>
              <a:t>Learning Resources (to come)</a:t>
            </a:r>
          </a:p>
          <a:p>
            <a:endParaRPr lang="en-US" sz="2400" b="1">
              <a:cs typeface="Calibri" panose="020F0502020204030204"/>
            </a:endParaRPr>
          </a:p>
          <a:p>
            <a:pPr lvl="1"/>
            <a:endParaRPr lang="en-US" sz="2000">
              <a:cs typeface="Calibri" panose="020F0502020204030204"/>
            </a:endParaRPr>
          </a:p>
        </p:txBody>
      </p:sp>
      <p:pic>
        <p:nvPicPr>
          <p:cNvPr id="9" name="Picture 9" descr="A screenshot of a cell phone&#10;&#10;Description generated with very high confidence">
            <a:extLst>
              <a:ext uri="{FF2B5EF4-FFF2-40B4-BE49-F238E27FC236}">
                <a16:creationId xmlns:a16="http://schemas.microsoft.com/office/drawing/2014/main" id="{3C1AD4F4-EA62-4779-BC7B-C607A2A6D8B7}"/>
              </a:ext>
            </a:extLst>
          </p:cNvPr>
          <p:cNvPicPr>
            <a:picLocks noChangeAspect="1"/>
          </p:cNvPicPr>
          <p:nvPr/>
        </p:nvPicPr>
        <p:blipFill>
          <a:blip r:embed="rId5"/>
          <a:stretch>
            <a:fillRect/>
          </a:stretch>
        </p:blipFill>
        <p:spPr>
          <a:xfrm>
            <a:off x="1403230" y="4278606"/>
            <a:ext cx="3332671" cy="2369583"/>
          </a:xfrm>
          <a:prstGeom prst="rect">
            <a:avLst/>
          </a:prstGeom>
        </p:spPr>
      </p:pic>
    </p:spTree>
    <p:extLst>
      <p:ext uri="{BB962C8B-B14F-4D97-AF65-F5344CB8AC3E}">
        <p14:creationId xmlns:p14="http://schemas.microsoft.com/office/powerpoint/2010/main" val="87056288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r>
              <a:rPr lang="en-US" b="1" err="1">
                <a:solidFill>
                  <a:srgbClr val="FFFFFF"/>
                </a:solidFill>
                <a:latin typeface="+mj-lt"/>
                <a:cs typeface="+mj-cs"/>
              </a:rPr>
              <a:t>MySchoolSask</a:t>
            </a:r>
            <a:r>
              <a:rPr lang="en-US" b="1" kern="1200">
                <a:solidFill>
                  <a:srgbClr val="FFFFFF"/>
                </a:solidFill>
                <a:latin typeface="+mj-lt"/>
                <a:ea typeface="+mj-ea"/>
                <a:cs typeface="+mj-cs"/>
              </a:rPr>
              <a:t> Language</a:t>
            </a:r>
          </a:p>
        </p:txBody>
      </p:sp>
      <p:sp>
        <p:nvSpPr>
          <p:cNvPr id="4" name="Content Placeholder 3"/>
          <p:cNvSpPr>
            <a:spLocks noGrp="1"/>
          </p:cNvSpPr>
          <p:nvPr>
            <p:ph sz="half" idx="1"/>
          </p:nvPr>
        </p:nvSpPr>
        <p:spPr>
          <a:xfrm>
            <a:off x="1085648" y="3048715"/>
            <a:ext cx="4505236" cy="2820012"/>
          </a:xfrm>
        </p:spPr>
        <p:txBody>
          <a:bodyPr vert="horz" lIns="91440" tIns="45720" rIns="91440" bIns="45720" rtlCol="0" anchor="t">
            <a:normAutofit/>
          </a:bodyPr>
          <a:lstStyle/>
          <a:p>
            <a:r>
              <a:rPr lang="en-US" sz="3600" b="1"/>
              <a:t>MSS Terminology</a:t>
            </a:r>
          </a:p>
          <a:p>
            <a:pPr lvl="1"/>
            <a:r>
              <a:rPr lang="en-US"/>
              <a:t>Standard vs Outcome</a:t>
            </a:r>
            <a:endParaRPr lang="en-US">
              <a:cs typeface="Calibri"/>
            </a:endParaRPr>
          </a:p>
          <a:p>
            <a:pPr lvl="1"/>
            <a:r>
              <a:rPr lang="en-US"/>
              <a:t>Primary</a:t>
            </a:r>
            <a:endParaRPr lang="en-US">
              <a:cs typeface="Calibri"/>
            </a:endParaRPr>
          </a:p>
          <a:p>
            <a:pPr lvl="1"/>
            <a:r>
              <a:rPr lang="en-US"/>
              <a:t>Secondary</a:t>
            </a:r>
            <a:endParaRPr lang="en-US">
              <a:cs typeface="Calibri"/>
            </a:endParaRPr>
          </a:p>
          <a:p>
            <a:pPr lvl="1"/>
            <a:r>
              <a:rPr lang="en-US"/>
              <a:t>Transcript</a:t>
            </a:r>
            <a:endParaRPr lang="en-US">
              <a:cs typeface="Calibri"/>
            </a:endParaRPr>
          </a:p>
        </p:txBody>
      </p:sp>
      <p:pic>
        <p:nvPicPr>
          <p:cNvPr id="3" name="Picture 5" descr="A group of people in a room&#10;&#10;Description generated with very high confidence">
            <a:extLst>
              <a:ext uri="{FF2B5EF4-FFF2-40B4-BE49-F238E27FC236}">
                <a16:creationId xmlns:a16="http://schemas.microsoft.com/office/drawing/2014/main" id="{69223D59-9AA5-42CD-8AAB-CEDEC057F965}"/>
              </a:ext>
            </a:extLst>
          </p:cNvPr>
          <p:cNvPicPr>
            <a:picLocks noChangeAspect="1"/>
          </p:cNvPicPr>
          <p:nvPr/>
        </p:nvPicPr>
        <p:blipFill>
          <a:blip r:embed="rId3"/>
          <a:stretch>
            <a:fillRect/>
          </a:stretch>
        </p:blipFill>
        <p:spPr>
          <a:xfrm>
            <a:off x="5237197" y="3319290"/>
            <a:ext cx="6691698" cy="1790029"/>
          </a:xfrm>
          <a:prstGeom prst="rect">
            <a:avLst/>
          </a:prstGeom>
        </p:spPr>
      </p:pic>
    </p:spTree>
    <p:extLst>
      <p:ext uri="{BB962C8B-B14F-4D97-AF65-F5344CB8AC3E}">
        <p14:creationId xmlns:p14="http://schemas.microsoft.com/office/powerpoint/2010/main" val="131465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r>
              <a:rPr lang="en-US" b="1">
                <a:solidFill>
                  <a:srgbClr val="FFFFFF"/>
                </a:solidFill>
                <a:latin typeface="+mj-lt"/>
                <a:cs typeface="+mj-cs"/>
              </a:rPr>
              <a:t>Privacy of Data</a:t>
            </a:r>
            <a:endParaRPr lang="en-US" b="1" kern="1200">
              <a:solidFill>
                <a:srgbClr val="FFFFFF"/>
              </a:solidFill>
              <a:latin typeface="+mj-lt"/>
              <a:ea typeface="+mj-ea"/>
              <a:cs typeface="+mj-cs"/>
            </a:endParaRPr>
          </a:p>
        </p:txBody>
      </p:sp>
      <p:pic>
        <p:nvPicPr>
          <p:cNvPr id="6" name="Picture 5"/>
          <p:cNvPicPr>
            <a:picLocks noChangeAspect="1"/>
          </p:cNvPicPr>
          <p:nvPr/>
        </p:nvPicPr>
        <p:blipFill>
          <a:blip r:embed="rId3"/>
          <a:stretch>
            <a:fillRect/>
          </a:stretch>
        </p:blipFill>
        <p:spPr>
          <a:xfrm>
            <a:off x="3918146" y="2559090"/>
            <a:ext cx="4760970" cy="3906059"/>
          </a:xfrm>
          <a:prstGeom prst="rect">
            <a:avLst/>
          </a:prstGeom>
        </p:spPr>
      </p:pic>
    </p:spTree>
    <p:extLst>
      <p:ext uri="{BB962C8B-B14F-4D97-AF65-F5344CB8AC3E}">
        <p14:creationId xmlns:p14="http://schemas.microsoft.com/office/powerpoint/2010/main" val="251578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screenshot of a social media post&#10;&#10;Description generated with very high confidence">
            <a:extLst>
              <a:ext uri="{FF2B5EF4-FFF2-40B4-BE49-F238E27FC236}">
                <a16:creationId xmlns:a16="http://schemas.microsoft.com/office/drawing/2014/main" id="{34D693FD-C475-49C5-ADA8-4D330AE21BD9}"/>
              </a:ext>
            </a:extLst>
          </p:cNvPr>
          <p:cNvPicPr>
            <a:picLocks noChangeAspect="1"/>
          </p:cNvPicPr>
          <p:nvPr/>
        </p:nvPicPr>
        <p:blipFill>
          <a:blip r:embed="rId3"/>
          <a:stretch>
            <a:fillRect/>
          </a:stretch>
        </p:blipFill>
        <p:spPr>
          <a:xfrm>
            <a:off x="1674536" y="630871"/>
            <a:ext cx="8470128" cy="3498774"/>
          </a:xfrm>
          <a:prstGeom prst="rect">
            <a:avLst/>
          </a:prstGeom>
        </p:spPr>
      </p:pic>
      <p:sp>
        <p:nvSpPr>
          <p:cNvPr id="3" name="Rectangle 2"/>
          <p:cNvSpPr/>
          <p:nvPr/>
        </p:nvSpPr>
        <p:spPr>
          <a:xfrm>
            <a:off x="1811548" y="4432193"/>
            <a:ext cx="8333116" cy="1277914"/>
          </a:xfrm>
          <a:prstGeom prst="rect">
            <a:avLst/>
          </a:prstGeom>
        </p:spPr>
        <p:txBody>
          <a:bodyPr wrap="square">
            <a:spAutoFit/>
          </a:bodyPr>
          <a:lstStyle/>
          <a:p>
            <a:pPr algn="ctr">
              <a:lnSpc>
                <a:spcPct val="107000"/>
              </a:lnSpc>
              <a:spcAft>
                <a:spcPts val="800"/>
              </a:spcAft>
            </a:pPr>
            <a:r>
              <a:rPr lang="en-US" sz="3600" b="1">
                <a:latin typeface="Calibri" panose="020F0502020204030204" pitchFamily="34" charset="0"/>
                <a:ea typeface="Calibri" panose="020F0502020204030204" pitchFamily="34" charset="0"/>
                <a:cs typeface="Times New Roman" panose="02020603050405020304" pitchFamily="18" charset="0"/>
              </a:rPr>
              <a:t>MSS TRAINING ENVIRONMENT</a:t>
            </a:r>
            <a:r>
              <a:rPr lang="en-US" sz="3600">
                <a:latin typeface="Calibri" panose="020F0502020204030204" pitchFamily="34" charset="0"/>
                <a:ea typeface="Calibri" panose="020F0502020204030204" pitchFamily="34" charset="0"/>
                <a:cs typeface="Times New Roman" panose="02020603050405020304" pitchFamily="18" charset="0"/>
              </a:rPr>
              <a:t/>
            </a:r>
            <a:br>
              <a:rPr lang="en-US" sz="3600">
                <a:latin typeface="Calibri" panose="020F0502020204030204" pitchFamily="34" charset="0"/>
                <a:ea typeface="Calibri" panose="020F0502020204030204" pitchFamily="34" charset="0"/>
                <a:cs typeface="Times New Roman" panose="02020603050405020304" pitchFamily="18" charset="0"/>
              </a:rPr>
            </a:br>
            <a:r>
              <a:rPr lang="en-US" sz="3600">
                <a:solidFill>
                  <a:srgbClr val="212121"/>
                </a:solidFill>
                <a:latin typeface="Calibri" panose="020F0502020204030204" pitchFamily="34" charset="0"/>
                <a:ea typeface="Calibri" panose="020F0502020204030204" pitchFamily="34" charset="0"/>
                <a:cs typeface="Calibri" panose="020F0502020204030204" pitchFamily="34" charset="0"/>
              </a:rPr>
              <a:t> </a:t>
            </a:r>
            <a:r>
              <a:rPr lang="en-US" sz="3600" u="sng">
                <a:solidFill>
                  <a:srgbClr val="800080"/>
                </a:solidFill>
                <a:latin typeface="Calibri" panose="020F0502020204030204" pitchFamily="34" charset="0"/>
                <a:ea typeface="Calibri" panose="020F0502020204030204" pitchFamily="34" charset="0"/>
                <a:cs typeface="Calibri" panose="020F0502020204030204" pitchFamily="34" charset="0"/>
                <a:hlinkClick r:id="rId4"/>
              </a:rPr>
              <a:t>https://training.myschoolsask.com/aspen</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3660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a:bodyPr>
          <a:lstStyle/>
          <a:p>
            <a:r>
              <a:rPr lang="en-US" b="1">
                <a:latin typeface="Calibri"/>
                <a:cs typeface="Calibri"/>
              </a:rPr>
              <a:t>Adding L1 Information Station</a:t>
            </a:r>
            <a:endParaRPr lang="en-US" b="1"/>
          </a:p>
        </p:txBody>
      </p:sp>
      <p:pic>
        <p:nvPicPr>
          <p:cNvPr id="8" name="Picture 7"/>
          <p:cNvPicPr>
            <a:picLocks noChangeAspect="1"/>
          </p:cNvPicPr>
          <p:nvPr/>
        </p:nvPicPr>
        <p:blipFill>
          <a:blip r:embed="rId3"/>
          <a:stretch>
            <a:fillRect/>
          </a:stretch>
        </p:blipFill>
        <p:spPr>
          <a:xfrm>
            <a:off x="838200" y="1394783"/>
            <a:ext cx="9875537" cy="4653394"/>
          </a:xfrm>
          <a:prstGeom prst="rect">
            <a:avLst/>
          </a:prstGeom>
        </p:spPr>
      </p:pic>
    </p:spTree>
    <p:extLst>
      <p:ext uri="{BB962C8B-B14F-4D97-AF65-F5344CB8AC3E}">
        <p14:creationId xmlns:p14="http://schemas.microsoft.com/office/powerpoint/2010/main" val="106633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a:bodyPr>
          <a:lstStyle/>
          <a:p>
            <a:r>
              <a:rPr lang="en-US" b="1">
                <a:latin typeface="Calibri"/>
                <a:cs typeface="Calibri"/>
              </a:rPr>
              <a:t>Adding L1 Information Station</a:t>
            </a:r>
            <a:endParaRPr lang="en-US" b="1"/>
          </a:p>
        </p:txBody>
      </p:sp>
      <p:pic>
        <p:nvPicPr>
          <p:cNvPr id="3" name="Picture 2"/>
          <p:cNvPicPr>
            <a:picLocks noChangeAspect="1"/>
          </p:cNvPicPr>
          <p:nvPr/>
        </p:nvPicPr>
        <p:blipFill>
          <a:blip r:embed="rId3"/>
          <a:stretch>
            <a:fillRect/>
          </a:stretch>
        </p:blipFill>
        <p:spPr>
          <a:xfrm>
            <a:off x="1285674" y="1548322"/>
            <a:ext cx="1458224" cy="4218434"/>
          </a:xfrm>
          <a:prstGeom prst="rect">
            <a:avLst/>
          </a:prstGeom>
        </p:spPr>
      </p:pic>
      <p:pic>
        <p:nvPicPr>
          <p:cNvPr id="4" name="Picture 3"/>
          <p:cNvPicPr>
            <a:picLocks noChangeAspect="1"/>
          </p:cNvPicPr>
          <p:nvPr/>
        </p:nvPicPr>
        <p:blipFill>
          <a:blip r:embed="rId4"/>
          <a:stretch>
            <a:fillRect/>
          </a:stretch>
        </p:blipFill>
        <p:spPr>
          <a:xfrm>
            <a:off x="3981847" y="3281371"/>
            <a:ext cx="2100448" cy="1832306"/>
          </a:xfrm>
          <a:prstGeom prst="rect">
            <a:avLst/>
          </a:prstGeom>
        </p:spPr>
      </p:pic>
      <p:pic>
        <p:nvPicPr>
          <p:cNvPr id="5" name="Picture 4"/>
          <p:cNvPicPr>
            <a:picLocks noChangeAspect="1"/>
          </p:cNvPicPr>
          <p:nvPr/>
        </p:nvPicPr>
        <p:blipFill rotWithShape="1">
          <a:blip r:embed="rId5"/>
          <a:srcRect t="6642"/>
          <a:stretch/>
        </p:blipFill>
        <p:spPr>
          <a:xfrm>
            <a:off x="7428896" y="1535413"/>
            <a:ext cx="1528079" cy="5072332"/>
          </a:xfrm>
          <a:prstGeom prst="rect">
            <a:avLst/>
          </a:prstGeom>
        </p:spPr>
      </p:pic>
      <p:sp>
        <p:nvSpPr>
          <p:cNvPr id="6" name="Right Arrow 5"/>
          <p:cNvSpPr/>
          <p:nvPr/>
        </p:nvSpPr>
        <p:spPr>
          <a:xfrm>
            <a:off x="334312" y="4620309"/>
            <a:ext cx="793630"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881132" y="4620309"/>
            <a:ext cx="793630"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389380" y="4651365"/>
            <a:ext cx="793630" cy="34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79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a:bodyPr>
          <a:lstStyle/>
          <a:p>
            <a:r>
              <a:rPr lang="en-US" b="1">
                <a:latin typeface="Calibri"/>
                <a:cs typeface="Calibri"/>
              </a:rPr>
              <a:t>Overview of Training Environment</a:t>
            </a:r>
            <a:br>
              <a:rPr lang="en-US" b="1">
                <a:latin typeface="Calibri"/>
                <a:cs typeface="Calibri"/>
              </a:rPr>
            </a:br>
            <a:r>
              <a:rPr lang="en-US" b="1">
                <a:latin typeface="Calibri"/>
                <a:cs typeface="Calibri"/>
              </a:rPr>
              <a:t>(Fundamentals February 2018 v1.0)</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p:txBody>
          <a:bodyPr vert="horz" lIns="91440" tIns="45720" rIns="91440" bIns="45720" rtlCol="0" anchor="t">
            <a:normAutofit/>
          </a:bodyPr>
          <a:lstStyle/>
          <a:p>
            <a:r>
              <a:rPr lang="en-US">
                <a:cs typeface="Calibri"/>
              </a:rPr>
              <a:t>Overview and Refresh of Training Environment</a:t>
            </a:r>
          </a:p>
          <a:p>
            <a:r>
              <a:rPr lang="en-US">
                <a:cs typeface="Calibri"/>
              </a:rPr>
              <a:t>Introduction and Recap of Fundamentals</a:t>
            </a:r>
          </a:p>
        </p:txBody>
      </p:sp>
      <p:pic>
        <p:nvPicPr>
          <p:cNvPr id="6" name="Picture 5"/>
          <p:cNvPicPr>
            <a:picLocks noChangeAspect="1"/>
          </p:cNvPicPr>
          <p:nvPr/>
        </p:nvPicPr>
        <p:blipFill>
          <a:blip r:embed="rId3"/>
          <a:stretch>
            <a:fillRect/>
          </a:stretch>
        </p:blipFill>
        <p:spPr>
          <a:xfrm rot="412126">
            <a:off x="7028369" y="2030525"/>
            <a:ext cx="3646100" cy="3658354"/>
          </a:xfrm>
          <a:prstGeom prst="rect">
            <a:avLst/>
          </a:prstGeom>
        </p:spPr>
      </p:pic>
    </p:spTree>
    <p:extLst>
      <p:ext uri="{BB962C8B-B14F-4D97-AF65-F5344CB8AC3E}">
        <p14:creationId xmlns:p14="http://schemas.microsoft.com/office/powerpoint/2010/main" val="299516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Staff View Setup and Navigation </a:t>
            </a:r>
            <a:br>
              <a:rPr lang="en-US" b="1">
                <a:latin typeface="Calibri"/>
                <a:cs typeface="Calibri"/>
              </a:rPr>
            </a:br>
            <a:r>
              <a:rPr lang="en-US" b="1">
                <a:latin typeface="Calibri"/>
                <a:cs typeface="Calibri"/>
              </a:rPr>
              <a:t>(April 2019 v.1.1)</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p:txBody>
          <a:bodyPr vert="horz" lIns="91440" tIns="45720" rIns="91440" bIns="45720" rtlCol="0" anchor="t">
            <a:normAutofit/>
          </a:bodyPr>
          <a:lstStyle/>
          <a:p>
            <a:r>
              <a:rPr lang="en-US">
                <a:cs typeface="Calibri"/>
              </a:rPr>
              <a:t>User Preferences</a:t>
            </a:r>
          </a:p>
          <a:p>
            <a:r>
              <a:rPr lang="en-US">
                <a:cs typeface="Calibri"/>
              </a:rPr>
              <a:t>Teacher Classes Widget</a:t>
            </a:r>
          </a:p>
          <a:p>
            <a:r>
              <a:rPr lang="en-US">
                <a:cs typeface="Calibri"/>
              </a:rPr>
              <a:t>Navigation Tools</a:t>
            </a:r>
          </a:p>
          <a:p>
            <a:r>
              <a:rPr lang="en-US">
                <a:cs typeface="Calibri"/>
              </a:rPr>
              <a:t>Help, Menus, Icons</a:t>
            </a:r>
          </a:p>
          <a:p>
            <a:r>
              <a:rPr lang="en-US">
                <a:cs typeface="Calibri"/>
              </a:rPr>
              <a:t>Field Sets, Queries, Filters</a:t>
            </a:r>
          </a:p>
          <a:p>
            <a:r>
              <a:rPr lang="en-US">
                <a:cs typeface="Calibri"/>
              </a:rPr>
              <a:t>Reports and Extracts</a:t>
            </a:r>
          </a:p>
          <a:p>
            <a:r>
              <a:rPr lang="en-US">
                <a:cs typeface="Calibri"/>
              </a:rPr>
              <a:t>Emails and Rosters</a:t>
            </a:r>
          </a:p>
        </p:txBody>
      </p:sp>
      <p:pic>
        <p:nvPicPr>
          <p:cNvPr id="4" name="Picture 3"/>
          <p:cNvPicPr>
            <a:picLocks noChangeAspect="1"/>
          </p:cNvPicPr>
          <p:nvPr/>
        </p:nvPicPr>
        <p:blipFill>
          <a:blip r:embed="rId3"/>
          <a:stretch>
            <a:fillRect/>
          </a:stretch>
        </p:blipFill>
        <p:spPr>
          <a:xfrm rot="680992">
            <a:off x="5592776" y="1660484"/>
            <a:ext cx="4135986" cy="4150079"/>
          </a:xfrm>
          <a:prstGeom prst="rect">
            <a:avLst/>
          </a:prstGeom>
        </p:spPr>
      </p:pic>
    </p:spTree>
    <p:extLst>
      <p:ext uri="{BB962C8B-B14F-4D97-AF65-F5344CB8AC3E}">
        <p14:creationId xmlns:p14="http://schemas.microsoft.com/office/powerpoint/2010/main" val="92703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0503-E497-884F-B297-4E685BCD81C0}"/>
              </a:ext>
            </a:extLst>
          </p:cNvPr>
          <p:cNvSpPr>
            <a:spLocks noGrp="1"/>
          </p:cNvSpPr>
          <p:nvPr>
            <p:ph type="ctrTitle"/>
          </p:nvPr>
        </p:nvSpPr>
        <p:spPr>
          <a:xfrm>
            <a:off x="2211740" y="4539083"/>
            <a:ext cx="7964130" cy="1476617"/>
          </a:xfrm>
        </p:spPr>
        <p:txBody>
          <a:bodyPr>
            <a:normAutofit fontScale="90000"/>
          </a:bodyPr>
          <a:lstStyle/>
          <a:p>
            <a:r>
              <a:rPr lang="en-US" b="1" err="1">
                <a:latin typeface="Calibri"/>
                <a:cs typeface="Calibri"/>
              </a:rPr>
              <a:t>MySchoolSask</a:t>
            </a:r>
            <a:r>
              <a:rPr lang="en-US" b="1">
                <a:latin typeface="Calibri"/>
                <a:cs typeface="Calibri"/>
              </a:rPr>
              <a:t/>
            </a:r>
            <a:br>
              <a:rPr lang="en-US" b="1">
                <a:latin typeface="Calibri"/>
                <a:cs typeface="Calibri"/>
              </a:rPr>
            </a:br>
            <a:r>
              <a:rPr lang="en-US" b="1">
                <a:latin typeface="Calibri"/>
                <a:cs typeface="Calibri"/>
              </a:rPr>
              <a:t>School Lead Training</a:t>
            </a:r>
            <a:br>
              <a:rPr lang="en-US" b="1">
                <a:latin typeface="Calibri"/>
                <a:cs typeface="Calibri"/>
              </a:rPr>
            </a:br>
            <a:r>
              <a:rPr lang="en-US" b="1">
                <a:latin typeface="Calibri"/>
                <a:cs typeface="Calibri"/>
              </a:rPr>
              <a:t>Principals and Teachers</a:t>
            </a:r>
          </a:p>
        </p:txBody>
      </p:sp>
      <p:sp>
        <p:nvSpPr>
          <p:cNvPr id="3" name="Subtitle 2">
            <a:extLst>
              <a:ext uri="{FF2B5EF4-FFF2-40B4-BE49-F238E27FC236}">
                <a16:creationId xmlns:a16="http://schemas.microsoft.com/office/drawing/2014/main" id="{2F52996E-638F-D048-B1CE-82AF7A8A21BA}"/>
              </a:ext>
            </a:extLst>
          </p:cNvPr>
          <p:cNvSpPr>
            <a:spLocks noGrp="1"/>
          </p:cNvSpPr>
          <p:nvPr>
            <p:ph type="subTitle" idx="1"/>
          </p:nvPr>
        </p:nvSpPr>
        <p:spPr>
          <a:xfrm>
            <a:off x="1524000" y="5627713"/>
            <a:ext cx="9144000" cy="1098958"/>
          </a:xfrm>
        </p:spPr>
        <p:txBody>
          <a:bodyPr>
            <a:normAutofit/>
          </a:bodyPr>
          <a:lstStyle/>
          <a:p>
            <a:endParaRPr lang="en-US"/>
          </a:p>
          <a:p>
            <a:r>
              <a:rPr lang="en-US" sz="3200" b="1"/>
              <a:t>June 6, 2019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07" y="4777869"/>
            <a:ext cx="1628586" cy="17100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538" y="2958137"/>
            <a:ext cx="5542779" cy="1065253"/>
          </a:xfrm>
          <a:prstGeom prst="rect">
            <a:avLst/>
          </a:prstGeom>
        </p:spPr>
      </p:pic>
    </p:spTree>
    <p:extLst>
      <p:ext uri="{BB962C8B-B14F-4D97-AF65-F5344CB8AC3E}">
        <p14:creationId xmlns:p14="http://schemas.microsoft.com/office/powerpoint/2010/main" val="172711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fontScale="90000"/>
          </a:bodyPr>
          <a:lstStyle/>
          <a:p>
            <a:r>
              <a:rPr lang="en-US" b="1">
                <a:latin typeface="Calibri"/>
                <a:cs typeface="Calibri"/>
              </a:rPr>
              <a:t>Class Attendance</a:t>
            </a:r>
            <a:br>
              <a:rPr lang="en-US" b="1">
                <a:latin typeface="Calibri"/>
                <a:cs typeface="Calibri"/>
              </a:rPr>
            </a:br>
            <a:r>
              <a:rPr lang="en-US" b="1">
                <a:latin typeface="Calibri"/>
                <a:cs typeface="Calibri"/>
              </a:rPr>
              <a:t>(May 2019 v.1.0) and Staff View Setup and Navigation (April 2019 v1.1)</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914400" y="2222440"/>
            <a:ext cx="5181600" cy="4351338"/>
          </a:xfrm>
        </p:spPr>
        <p:txBody>
          <a:bodyPr vert="horz" lIns="91440" tIns="45720" rIns="91440" bIns="45720" rtlCol="0" anchor="t">
            <a:normAutofit/>
          </a:bodyPr>
          <a:lstStyle/>
          <a:p>
            <a:r>
              <a:rPr lang="en-US">
                <a:cs typeface="Calibri"/>
              </a:rPr>
              <a:t>Class Attendance</a:t>
            </a:r>
          </a:p>
          <a:p>
            <a:r>
              <a:rPr lang="en-US">
                <a:cs typeface="Calibri"/>
              </a:rPr>
              <a:t>Seating Chart</a:t>
            </a:r>
          </a:p>
        </p:txBody>
      </p:sp>
      <p:pic>
        <p:nvPicPr>
          <p:cNvPr id="4" name="Picture 3"/>
          <p:cNvPicPr>
            <a:picLocks noChangeAspect="1"/>
          </p:cNvPicPr>
          <p:nvPr/>
        </p:nvPicPr>
        <p:blipFill>
          <a:blip r:embed="rId3"/>
          <a:stretch>
            <a:fillRect/>
          </a:stretch>
        </p:blipFill>
        <p:spPr>
          <a:xfrm>
            <a:off x="4209690" y="2052998"/>
            <a:ext cx="4721614" cy="4161204"/>
          </a:xfrm>
          <a:prstGeom prst="rect">
            <a:avLst/>
          </a:prstGeom>
        </p:spPr>
      </p:pic>
    </p:spTree>
    <p:extLst>
      <p:ext uri="{BB962C8B-B14F-4D97-AF65-F5344CB8AC3E}">
        <p14:creationId xmlns:p14="http://schemas.microsoft.com/office/powerpoint/2010/main" val="220200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fontScale="90000"/>
          </a:bodyPr>
          <a:lstStyle/>
          <a:p>
            <a:r>
              <a:rPr lang="en-US" b="1">
                <a:latin typeface="Calibri"/>
                <a:cs typeface="Calibri"/>
              </a:rPr>
              <a:t>Teacher Gradebook</a:t>
            </a:r>
            <a:br>
              <a:rPr lang="en-US" b="1">
                <a:latin typeface="Calibri"/>
                <a:cs typeface="Calibri"/>
              </a:rPr>
            </a:br>
            <a:r>
              <a:rPr lang="en-US" b="1">
                <a:latin typeface="Calibri"/>
                <a:cs typeface="Calibri"/>
              </a:rPr>
              <a:t>(May 2019 v1.0 and Using Gradebook (March 2019 v1.0)</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914400" y="2222440"/>
            <a:ext cx="5181600" cy="4351338"/>
          </a:xfrm>
        </p:spPr>
        <p:txBody>
          <a:bodyPr vert="horz" lIns="91440" tIns="45720" rIns="91440" bIns="45720" rtlCol="0" anchor="t">
            <a:normAutofit/>
          </a:bodyPr>
          <a:lstStyle/>
          <a:p>
            <a:r>
              <a:rPr lang="en-US">
                <a:cs typeface="Calibri"/>
              </a:rPr>
              <a:t>Overview</a:t>
            </a:r>
          </a:p>
        </p:txBody>
      </p:sp>
      <p:pic>
        <p:nvPicPr>
          <p:cNvPr id="5" name="Picture 4"/>
          <p:cNvPicPr>
            <a:picLocks noChangeAspect="1"/>
          </p:cNvPicPr>
          <p:nvPr/>
        </p:nvPicPr>
        <p:blipFill>
          <a:blip r:embed="rId3"/>
          <a:stretch>
            <a:fillRect/>
          </a:stretch>
        </p:blipFill>
        <p:spPr>
          <a:xfrm>
            <a:off x="2303797" y="2751252"/>
            <a:ext cx="3792203" cy="2707118"/>
          </a:xfrm>
          <a:prstGeom prst="rect">
            <a:avLst/>
          </a:prstGeom>
        </p:spPr>
      </p:pic>
      <p:pic>
        <p:nvPicPr>
          <p:cNvPr id="6" name="Picture 5"/>
          <p:cNvPicPr>
            <a:picLocks noChangeAspect="1"/>
          </p:cNvPicPr>
          <p:nvPr/>
        </p:nvPicPr>
        <p:blipFill>
          <a:blip r:embed="rId4"/>
          <a:stretch>
            <a:fillRect/>
          </a:stretch>
        </p:blipFill>
        <p:spPr>
          <a:xfrm>
            <a:off x="7007550" y="2730889"/>
            <a:ext cx="2651185" cy="2747843"/>
          </a:xfrm>
          <a:prstGeom prst="rect">
            <a:avLst/>
          </a:prstGeom>
        </p:spPr>
      </p:pic>
    </p:spTree>
    <p:extLst>
      <p:ext uri="{BB962C8B-B14F-4D97-AF65-F5344CB8AC3E}">
        <p14:creationId xmlns:p14="http://schemas.microsoft.com/office/powerpoint/2010/main" val="59587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Transcript Cycle</a:t>
            </a:r>
            <a:endParaRPr lang="en-US" b="1"/>
          </a:p>
        </p:txBody>
      </p:sp>
      <p:pic>
        <p:nvPicPr>
          <p:cNvPr id="6" name="Picture 5"/>
          <p:cNvPicPr>
            <a:picLocks noChangeAspect="1"/>
          </p:cNvPicPr>
          <p:nvPr/>
        </p:nvPicPr>
        <p:blipFill>
          <a:blip r:embed="rId3"/>
          <a:stretch>
            <a:fillRect/>
          </a:stretch>
        </p:blipFill>
        <p:spPr>
          <a:xfrm>
            <a:off x="2727831" y="1503691"/>
            <a:ext cx="6736338" cy="4621063"/>
          </a:xfrm>
          <a:prstGeom prst="rect">
            <a:avLst/>
          </a:prstGeom>
        </p:spPr>
      </p:pic>
    </p:spTree>
    <p:extLst>
      <p:ext uri="{BB962C8B-B14F-4D97-AF65-F5344CB8AC3E}">
        <p14:creationId xmlns:p14="http://schemas.microsoft.com/office/powerpoint/2010/main" val="249982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a:cs typeface="Calibri"/>
              </a:rPr>
              <a:t>Common Provincial Rubric</a:t>
            </a:r>
            <a:endParaRPr lang="en-US"/>
          </a:p>
        </p:txBody>
      </p:sp>
      <p:pic>
        <p:nvPicPr>
          <p:cNvPr id="3" name="Picture 3" descr="A screenshot of a cell phone&#10;&#10;Description generated with very high confidence">
            <a:extLst>
              <a:ext uri="{FF2B5EF4-FFF2-40B4-BE49-F238E27FC236}">
                <a16:creationId xmlns:a16="http://schemas.microsoft.com/office/drawing/2014/main" id="{6F653B9A-96B1-44EB-B7A9-D97627D50B23}"/>
              </a:ext>
            </a:extLst>
          </p:cNvPr>
          <p:cNvPicPr>
            <a:picLocks noChangeAspect="1"/>
          </p:cNvPicPr>
          <p:nvPr/>
        </p:nvPicPr>
        <p:blipFill>
          <a:blip r:embed="rId3"/>
          <a:stretch>
            <a:fillRect/>
          </a:stretch>
        </p:blipFill>
        <p:spPr>
          <a:xfrm>
            <a:off x="286266" y="1461069"/>
            <a:ext cx="11465009" cy="3884376"/>
          </a:xfrm>
          <a:prstGeom prst="rect">
            <a:avLst/>
          </a:prstGeom>
        </p:spPr>
      </p:pic>
    </p:spTree>
    <p:extLst>
      <p:ext uri="{BB962C8B-B14F-4D97-AF65-F5344CB8AC3E}">
        <p14:creationId xmlns:p14="http://schemas.microsoft.com/office/powerpoint/2010/main" val="159227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3D2C648A-6480-482D-83A2-2D451BC4C772}"/>
              </a:ext>
            </a:extLst>
          </p:cNvPr>
          <p:cNvPicPr>
            <a:picLocks noChangeAspect="1"/>
          </p:cNvPicPr>
          <p:nvPr/>
        </p:nvPicPr>
        <p:blipFill>
          <a:blip r:embed="rId3"/>
          <a:stretch>
            <a:fillRect/>
          </a:stretch>
        </p:blipFill>
        <p:spPr>
          <a:xfrm>
            <a:off x="553995" y="679666"/>
            <a:ext cx="11248766" cy="3222964"/>
          </a:xfrm>
          <a:prstGeom prst="rect">
            <a:avLst/>
          </a:prstGeom>
        </p:spPr>
      </p:pic>
    </p:spTree>
    <p:extLst>
      <p:ext uri="{BB962C8B-B14F-4D97-AF65-F5344CB8AC3E}">
        <p14:creationId xmlns:p14="http://schemas.microsoft.com/office/powerpoint/2010/main" val="360296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938B48C0-6C52-4657-A14B-ED4FB9D267B1}"/>
              </a:ext>
            </a:extLst>
          </p:cNvPr>
          <p:cNvPicPr>
            <a:picLocks noChangeAspect="1"/>
          </p:cNvPicPr>
          <p:nvPr/>
        </p:nvPicPr>
        <p:blipFill>
          <a:blip r:embed="rId3"/>
          <a:stretch>
            <a:fillRect/>
          </a:stretch>
        </p:blipFill>
        <p:spPr>
          <a:xfrm>
            <a:off x="598099" y="119640"/>
            <a:ext cx="11038935" cy="5957362"/>
          </a:xfrm>
          <a:prstGeom prst="rect">
            <a:avLst/>
          </a:prstGeom>
        </p:spPr>
      </p:pic>
    </p:spTree>
    <p:extLst>
      <p:ext uri="{BB962C8B-B14F-4D97-AF65-F5344CB8AC3E}">
        <p14:creationId xmlns:p14="http://schemas.microsoft.com/office/powerpoint/2010/main" val="282611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Family</a:t>
            </a:r>
            <a:r>
              <a:rPr lang="en-US" sz="3600" b="1" kern="1200">
                <a:solidFill>
                  <a:srgbClr val="FFFFFF"/>
                </a:solidFill>
                <a:latin typeface="+mj-lt"/>
                <a:ea typeface="+mj-ea"/>
                <a:cs typeface="+mj-cs"/>
              </a:rPr>
              <a:t> Portal</a:t>
            </a:r>
            <a:endParaRPr lang="en-US" sz="3600" kern="1200">
              <a:solidFill>
                <a:srgbClr val="FFFFFF"/>
              </a:solidFill>
              <a:latin typeface="+mj-lt"/>
              <a:ea typeface="+mj-ea"/>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DF335BD1-932A-48A7-8530-83612F62BB80}"/>
              </a:ext>
            </a:extLst>
          </p:cNvPr>
          <p:cNvPicPr>
            <a:picLocks noChangeAspect="1"/>
          </p:cNvPicPr>
          <p:nvPr/>
        </p:nvPicPr>
        <p:blipFill>
          <a:blip r:embed="rId3"/>
          <a:stretch>
            <a:fillRect/>
          </a:stretch>
        </p:blipFill>
        <p:spPr>
          <a:xfrm rot="780000">
            <a:off x="5216616" y="414057"/>
            <a:ext cx="4315772" cy="5568739"/>
          </a:xfrm>
          <a:prstGeom prst="rect">
            <a:avLst/>
          </a:prstGeom>
        </p:spPr>
      </p:pic>
    </p:spTree>
    <p:extLst>
      <p:ext uri="{BB962C8B-B14F-4D97-AF65-F5344CB8AC3E}">
        <p14:creationId xmlns:p14="http://schemas.microsoft.com/office/powerpoint/2010/main" val="4265876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normAutofit fontScale="90000"/>
          </a:bodyPr>
          <a:lstStyle/>
          <a:p>
            <a:r>
              <a:rPr lang="en-US" b="1">
                <a:latin typeface="Calibri"/>
                <a:cs typeface="Calibri"/>
              </a:rPr>
              <a:t>Teacher Gradebook</a:t>
            </a:r>
            <a:br>
              <a:rPr lang="en-US" b="1">
                <a:latin typeface="Calibri"/>
                <a:cs typeface="Calibri"/>
              </a:rPr>
            </a:br>
            <a:r>
              <a:rPr lang="en-US" b="1">
                <a:latin typeface="Calibri"/>
                <a:cs typeface="Calibri"/>
              </a:rPr>
              <a:t>(May 2019 v1.0 and Using Gradebook (March 2019 v1.0)</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a:xfrm>
            <a:off x="966926" y="1980901"/>
            <a:ext cx="7884543" cy="4351338"/>
          </a:xfrm>
        </p:spPr>
        <p:txBody>
          <a:bodyPr vert="horz" lIns="91440" tIns="45720" rIns="91440" bIns="45720" rtlCol="0" anchor="t">
            <a:normAutofit lnSpcReduction="10000"/>
          </a:bodyPr>
          <a:lstStyle/>
          <a:p>
            <a:r>
              <a:rPr lang="en-US">
                <a:cs typeface="Calibri"/>
              </a:rPr>
              <a:t>Gradebook preferences</a:t>
            </a:r>
          </a:p>
          <a:p>
            <a:r>
              <a:rPr lang="en-US">
                <a:cs typeface="Calibri"/>
              </a:rPr>
              <a:t>Gradebook:  linking classes, grade calculation weights, categories, reporting standards.</a:t>
            </a:r>
          </a:p>
          <a:p>
            <a:r>
              <a:rPr lang="en-US">
                <a:cs typeface="Calibri"/>
              </a:rPr>
              <a:t>Creating Categories and Assignments</a:t>
            </a:r>
          </a:p>
          <a:p>
            <a:r>
              <a:rPr lang="en-US">
                <a:cs typeface="Calibri"/>
              </a:rPr>
              <a:t>Entering Assignments and Scores</a:t>
            </a:r>
          </a:p>
          <a:p>
            <a:r>
              <a:rPr lang="en-US">
                <a:cs typeface="Calibri"/>
              </a:rPr>
              <a:t>Posting Grades</a:t>
            </a:r>
          </a:p>
          <a:p>
            <a:r>
              <a:rPr lang="en-US">
                <a:cs typeface="Calibri"/>
              </a:rPr>
              <a:t>The Planner</a:t>
            </a:r>
          </a:p>
          <a:p>
            <a:r>
              <a:rPr lang="en-US">
                <a:cs typeface="Calibri"/>
              </a:rPr>
              <a:t>Tools Tab</a:t>
            </a:r>
          </a:p>
          <a:p>
            <a:r>
              <a:rPr lang="en-US">
                <a:cs typeface="Calibri"/>
              </a:rPr>
              <a:t>Class Pages</a:t>
            </a:r>
          </a:p>
        </p:txBody>
      </p:sp>
      <p:pic>
        <p:nvPicPr>
          <p:cNvPr id="5" name="Picture 4"/>
          <p:cNvPicPr>
            <a:picLocks noChangeAspect="1"/>
          </p:cNvPicPr>
          <p:nvPr/>
        </p:nvPicPr>
        <p:blipFill>
          <a:blip r:embed="rId3"/>
          <a:stretch>
            <a:fillRect/>
          </a:stretch>
        </p:blipFill>
        <p:spPr>
          <a:xfrm>
            <a:off x="8980194" y="1187880"/>
            <a:ext cx="2898476" cy="2069119"/>
          </a:xfrm>
          <a:prstGeom prst="rect">
            <a:avLst/>
          </a:prstGeom>
        </p:spPr>
      </p:pic>
      <p:pic>
        <p:nvPicPr>
          <p:cNvPr id="6" name="Picture 5"/>
          <p:cNvPicPr>
            <a:picLocks noChangeAspect="1"/>
          </p:cNvPicPr>
          <p:nvPr/>
        </p:nvPicPr>
        <p:blipFill>
          <a:blip r:embed="rId4"/>
          <a:stretch>
            <a:fillRect/>
          </a:stretch>
        </p:blipFill>
        <p:spPr>
          <a:xfrm>
            <a:off x="9233308" y="3421003"/>
            <a:ext cx="2392248" cy="2479466"/>
          </a:xfrm>
          <a:prstGeom prst="rect">
            <a:avLst/>
          </a:prstGeom>
        </p:spPr>
      </p:pic>
    </p:spTree>
    <p:extLst>
      <p:ext uri="{BB962C8B-B14F-4D97-AF65-F5344CB8AC3E}">
        <p14:creationId xmlns:p14="http://schemas.microsoft.com/office/powerpoint/2010/main" val="261402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Preferences</a:t>
            </a:r>
            <a:endParaRPr lang="en-US" sz="3600" kern="1200">
              <a:solidFill>
                <a:srgbClr val="FFFFFF"/>
              </a:solidFill>
              <a:latin typeface="+mj-lt"/>
              <a:ea typeface="+mj-ea"/>
              <a:cs typeface="+mj-cs"/>
            </a:endParaRPr>
          </a:p>
        </p:txBody>
      </p:sp>
      <p:pic>
        <p:nvPicPr>
          <p:cNvPr id="4" name="Picture 3"/>
          <p:cNvPicPr>
            <a:picLocks noChangeAspect="1"/>
          </p:cNvPicPr>
          <p:nvPr/>
        </p:nvPicPr>
        <p:blipFill>
          <a:blip r:embed="rId3"/>
          <a:stretch>
            <a:fillRect/>
          </a:stretch>
        </p:blipFill>
        <p:spPr>
          <a:xfrm>
            <a:off x="4527804" y="888190"/>
            <a:ext cx="7235058" cy="4705408"/>
          </a:xfrm>
          <a:prstGeom prst="rect">
            <a:avLst/>
          </a:prstGeom>
        </p:spPr>
      </p:pic>
    </p:spTree>
    <p:extLst>
      <p:ext uri="{BB962C8B-B14F-4D97-AF65-F5344CB8AC3E}">
        <p14:creationId xmlns:p14="http://schemas.microsoft.com/office/powerpoint/2010/main" val="3890469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b="1" kern="1200">
                <a:solidFill>
                  <a:srgbClr val="FFFFFF"/>
                </a:solidFill>
                <a:latin typeface="+mj-lt"/>
                <a:ea typeface="+mj-ea"/>
                <a:cs typeface="+mj-cs"/>
              </a:rPr>
              <a:t>Gradebook:</a:t>
            </a:r>
            <a:br>
              <a:rPr lang="en-US" sz="3600" b="1" kern="1200">
                <a:solidFill>
                  <a:srgbClr val="FFFFFF"/>
                </a:solidFill>
                <a:latin typeface="+mj-lt"/>
                <a:ea typeface="+mj-ea"/>
                <a:cs typeface="+mj-cs"/>
              </a:rPr>
            </a:br>
            <a:r>
              <a:rPr lang="en-US" sz="2700" b="1" kern="1200">
                <a:solidFill>
                  <a:srgbClr val="FFFFFF"/>
                </a:solidFill>
                <a:latin typeface="+mj-lt"/>
                <a:cs typeface="+mj-cs"/>
              </a:rPr>
              <a:t>Linking Classes,</a:t>
            </a:r>
            <a:br>
              <a:rPr lang="en-US" sz="2700" b="1" kern="1200">
                <a:solidFill>
                  <a:srgbClr val="FFFFFF"/>
                </a:solidFill>
                <a:latin typeface="+mj-lt"/>
                <a:cs typeface="+mj-cs"/>
              </a:rPr>
            </a:br>
            <a:r>
              <a:rPr lang="en-US" sz="2700" b="1" kern="1200">
                <a:solidFill>
                  <a:srgbClr val="FFFFFF"/>
                </a:solidFill>
                <a:latin typeface="+mj-lt"/>
                <a:cs typeface="+mj-cs"/>
              </a:rPr>
              <a:t>Grade Calculations,</a:t>
            </a:r>
            <a:br>
              <a:rPr lang="en-US" sz="2700" b="1" kern="1200">
                <a:solidFill>
                  <a:srgbClr val="FFFFFF"/>
                </a:solidFill>
                <a:latin typeface="+mj-lt"/>
                <a:cs typeface="+mj-cs"/>
              </a:rPr>
            </a:br>
            <a:r>
              <a:rPr lang="en-US" sz="2700" b="1">
                <a:solidFill>
                  <a:srgbClr val="FFFFFF"/>
                </a:solidFill>
                <a:latin typeface="+mj-lt"/>
                <a:cs typeface="+mj-cs"/>
              </a:rPr>
              <a:t>Categories , Reporting Standards</a:t>
            </a:r>
            <a:endParaRPr lang="en-US" sz="2700" kern="1200">
              <a:solidFill>
                <a:srgbClr val="FFFFFF"/>
              </a:solidFill>
              <a:latin typeface="+mj-lt"/>
              <a:cs typeface="+mj-cs"/>
            </a:endParaRPr>
          </a:p>
        </p:txBody>
      </p:sp>
      <p:pic>
        <p:nvPicPr>
          <p:cNvPr id="3" name="Picture 2"/>
          <p:cNvPicPr>
            <a:picLocks noChangeAspect="1"/>
          </p:cNvPicPr>
          <p:nvPr/>
        </p:nvPicPr>
        <p:blipFill>
          <a:blip r:embed="rId3"/>
          <a:stretch>
            <a:fillRect/>
          </a:stretch>
        </p:blipFill>
        <p:spPr>
          <a:xfrm>
            <a:off x="4527804" y="1574019"/>
            <a:ext cx="7322811" cy="3336493"/>
          </a:xfrm>
          <a:prstGeom prst="rect">
            <a:avLst/>
          </a:prstGeom>
        </p:spPr>
      </p:pic>
    </p:spTree>
    <p:extLst>
      <p:ext uri="{BB962C8B-B14F-4D97-AF65-F5344CB8AC3E}">
        <p14:creationId xmlns:p14="http://schemas.microsoft.com/office/powerpoint/2010/main" val="109901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Agenda</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p:txBody>
          <a:bodyPr vert="horz" lIns="91440" tIns="45720" rIns="91440" bIns="45720" rtlCol="0" anchor="t">
            <a:normAutofit lnSpcReduction="10000"/>
          </a:bodyPr>
          <a:lstStyle/>
          <a:p>
            <a:r>
              <a:rPr lang="en-US">
                <a:cs typeface="Calibri"/>
              </a:rPr>
              <a:t>Welcome and Overview</a:t>
            </a:r>
          </a:p>
          <a:p>
            <a:r>
              <a:rPr lang="en-US">
                <a:cs typeface="Calibri"/>
              </a:rPr>
              <a:t>Staff View Setup and Navigation </a:t>
            </a:r>
          </a:p>
          <a:p>
            <a:r>
              <a:rPr lang="en-US">
                <a:cs typeface="Calibri"/>
              </a:rPr>
              <a:t>Attendance</a:t>
            </a:r>
          </a:p>
          <a:p>
            <a:r>
              <a:rPr lang="en-US">
                <a:cs typeface="Calibri"/>
              </a:rPr>
              <a:t>Provincial Rubric, Report Cards, Student and Family Portals</a:t>
            </a:r>
          </a:p>
          <a:p>
            <a:r>
              <a:rPr lang="en-US">
                <a:cs typeface="Calibri"/>
              </a:rPr>
              <a:t>Teacher Gradebook</a:t>
            </a:r>
          </a:p>
          <a:p>
            <a:pPr marL="0" indent="0">
              <a:buNone/>
            </a:pPr>
            <a:r>
              <a:rPr lang="en-US">
                <a:cs typeface="Calibri"/>
              </a:rPr>
              <a:t>LUNCH</a:t>
            </a:r>
          </a:p>
          <a:p>
            <a:r>
              <a:rPr lang="en-US">
                <a:cs typeface="Calibri"/>
              </a:rPr>
              <a:t>Teacher Gradebook continued</a:t>
            </a:r>
          </a:p>
          <a:p>
            <a:r>
              <a:rPr lang="en-US">
                <a:cs typeface="Calibri"/>
              </a:rPr>
              <a:t>Wrap Up and Next Steps</a:t>
            </a:r>
          </a:p>
        </p:txBody>
      </p:sp>
      <p:pic>
        <p:nvPicPr>
          <p:cNvPr id="4" name="Picture 3"/>
          <p:cNvPicPr>
            <a:picLocks noChangeAspect="1"/>
          </p:cNvPicPr>
          <p:nvPr/>
        </p:nvPicPr>
        <p:blipFill>
          <a:blip r:embed="rId3"/>
          <a:stretch>
            <a:fillRect/>
          </a:stretch>
        </p:blipFill>
        <p:spPr>
          <a:xfrm>
            <a:off x="7410466" y="1825625"/>
            <a:ext cx="3703412" cy="3467024"/>
          </a:xfrm>
          <a:prstGeom prst="rect">
            <a:avLst/>
          </a:prstGeom>
        </p:spPr>
      </p:pic>
    </p:spTree>
    <p:extLst>
      <p:ext uri="{BB962C8B-B14F-4D97-AF65-F5344CB8AC3E}">
        <p14:creationId xmlns:p14="http://schemas.microsoft.com/office/powerpoint/2010/main" val="150681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Creating Categories &amp; Assignments</a:t>
            </a:r>
            <a:endParaRPr lang="en-US" sz="2700" kern="1200">
              <a:solidFill>
                <a:srgbClr val="FFFFFF"/>
              </a:solidFill>
              <a:latin typeface="+mj-lt"/>
              <a:cs typeface="+mj-cs"/>
            </a:endParaRPr>
          </a:p>
        </p:txBody>
      </p:sp>
      <p:pic>
        <p:nvPicPr>
          <p:cNvPr id="4" name="Picture 3"/>
          <p:cNvPicPr>
            <a:picLocks noChangeAspect="1"/>
          </p:cNvPicPr>
          <p:nvPr/>
        </p:nvPicPr>
        <p:blipFill>
          <a:blip r:embed="rId3"/>
          <a:stretch>
            <a:fillRect/>
          </a:stretch>
        </p:blipFill>
        <p:spPr>
          <a:xfrm>
            <a:off x="4727275" y="722071"/>
            <a:ext cx="6325499" cy="4792310"/>
          </a:xfrm>
          <a:prstGeom prst="rect">
            <a:avLst/>
          </a:prstGeom>
        </p:spPr>
      </p:pic>
    </p:spTree>
    <p:extLst>
      <p:ext uri="{BB962C8B-B14F-4D97-AF65-F5344CB8AC3E}">
        <p14:creationId xmlns:p14="http://schemas.microsoft.com/office/powerpoint/2010/main" val="111760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Entering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Assignments</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&amp;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Scores</a:t>
            </a:r>
            <a:endParaRPr lang="en-US" sz="2700" kern="1200">
              <a:solidFill>
                <a:srgbClr val="FFFFFF"/>
              </a:solidFill>
              <a:latin typeface="+mj-lt"/>
              <a:cs typeface="+mj-cs"/>
            </a:endParaRPr>
          </a:p>
        </p:txBody>
      </p:sp>
    </p:spTree>
    <p:extLst>
      <p:ext uri="{BB962C8B-B14F-4D97-AF65-F5344CB8AC3E}">
        <p14:creationId xmlns:p14="http://schemas.microsoft.com/office/powerpoint/2010/main" val="2808222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Posting Grades</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
            </a:r>
            <a:br>
              <a:rPr lang="en-US" sz="3600" b="1" kern="1200">
                <a:solidFill>
                  <a:srgbClr val="FFFFFF"/>
                </a:solidFill>
                <a:latin typeface="+mj-lt"/>
                <a:ea typeface="+mj-ea"/>
                <a:cs typeface="+mj-cs"/>
              </a:rPr>
            </a:br>
            <a:r>
              <a:rPr lang="en-US" sz="3600" b="1" kern="1200">
                <a:solidFill>
                  <a:srgbClr val="FFFFFF"/>
                </a:solidFill>
                <a:latin typeface="+mj-lt"/>
                <a:ea typeface="+mj-ea"/>
                <a:cs typeface="+mj-cs"/>
              </a:rPr>
              <a:t>Reports</a:t>
            </a:r>
            <a:br>
              <a:rPr lang="en-US" sz="3600" b="1" kern="1200">
                <a:solidFill>
                  <a:srgbClr val="FFFFFF"/>
                </a:solidFill>
                <a:latin typeface="+mj-lt"/>
                <a:ea typeface="+mj-ea"/>
                <a:cs typeface="+mj-cs"/>
              </a:rPr>
            </a:br>
            <a:endParaRPr lang="en-US" sz="2700" kern="1200">
              <a:solidFill>
                <a:srgbClr val="FFFFFF"/>
              </a:solidFill>
              <a:latin typeface="+mj-lt"/>
              <a:cs typeface="+mj-cs"/>
            </a:endParaRPr>
          </a:p>
        </p:txBody>
      </p:sp>
      <p:pic>
        <p:nvPicPr>
          <p:cNvPr id="3" name="Picture 3" descr="A screenshot of a cell phone&#10;&#10;Description generated with very high confidence">
            <a:extLst>
              <a:ext uri="{FF2B5EF4-FFF2-40B4-BE49-F238E27FC236}">
                <a16:creationId xmlns:a16="http://schemas.microsoft.com/office/drawing/2014/main" id="{A40F4352-0EC9-4280-B43B-ED999FC2DCA2}"/>
              </a:ext>
            </a:extLst>
          </p:cNvPr>
          <p:cNvPicPr>
            <a:picLocks noChangeAspect="1"/>
          </p:cNvPicPr>
          <p:nvPr/>
        </p:nvPicPr>
        <p:blipFill>
          <a:blip r:embed="rId3"/>
          <a:stretch>
            <a:fillRect/>
          </a:stretch>
        </p:blipFill>
        <p:spPr>
          <a:xfrm>
            <a:off x="5098212" y="1339634"/>
            <a:ext cx="5388633" cy="3991827"/>
          </a:xfrm>
          <a:prstGeom prst="rect">
            <a:avLst/>
          </a:prstGeom>
        </p:spPr>
      </p:pic>
    </p:spTree>
    <p:extLst>
      <p:ext uri="{BB962C8B-B14F-4D97-AF65-F5344CB8AC3E}">
        <p14:creationId xmlns:p14="http://schemas.microsoft.com/office/powerpoint/2010/main" val="47504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088036"/>
            <a:ext cx="2628900" cy="2547257"/>
          </a:xfrm>
          <a:noFill/>
        </p:spPr>
        <p:txBody>
          <a:bodyPr vert="horz" lIns="91440" tIns="45720" rIns="91440" bIns="45720" rtlCol="0" anchor="ctr">
            <a:normAutofit/>
          </a:bodyPr>
          <a:lstStyle/>
          <a:p>
            <a:pPr algn="ctr"/>
            <a:r>
              <a:rPr lang="en-US" sz="3600" b="1">
                <a:solidFill>
                  <a:srgbClr val="FFFFFF"/>
                </a:solidFill>
                <a:latin typeface="+mj-lt"/>
                <a:cs typeface="+mj-cs"/>
              </a:rPr>
              <a:t>The Planner</a:t>
            </a:r>
            <a:br>
              <a:rPr lang="en-US" sz="3600" b="1">
                <a:solidFill>
                  <a:srgbClr val="FFFFFF"/>
                </a:solidFill>
                <a:latin typeface="+mj-lt"/>
                <a:cs typeface="+mj-cs"/>
              </a:rPr>
            </a:br>
            <a:r>
              <a:rPr lang="en-US" sz="3600" b="1">
                <a:solidFill>
                  <a:srgbClr val="FFFFFF"/>
                </a:solidFill>
                <a:latin typeface="+mj-lt"/>
                <a:cs typeface="+mj-cs"/>
              </a:rPr>
              <a:t>&amp;</a:t>
            </a:r>
            <a:br>
              <a:rPr lang="en-US" sz="3600" b="1">
                <a:solidFill>
                  <a:srgbClr val="FFFFFF"/>
                </a:solidFill>
                <a:latin typeface="+mj-lt"/>
                <a:cs typeface="+mj-cs"/>
              </a:rPr>
            </a:br>
            <a:r>
              <a:rPr lang="en-US" sz="3600" b="1">
                <a:solidFill>
                  <a:srgbClr val="FFFFFF"/>
                </a:solidFill>
                <a:latin typeface="+mj-lt"/>
                <a:cs typeface="+mj-cs"/>
              </a:rPr>
              <a:t>Tools</a:t>
            </a:r>
            <a:r>
              <a:rPr lang="en-US" sz="3600" b="1" kern="1200">
                <a:solidFill>
                  <a:srgbClr val="FFFFFF"/>
                </a:solidFill>
                <a:latin typeface="+mj-lt"/>
                <a:ea typeface="+mj-ea"/>
                <a:cs typeface="+mj-cs"/>
              </a:rPr>
              <a:t/>
            </a:r>
            <a:br>
              <a:rPr lang="en-US" sz="3600" b="1" kern="1200">
                <a:solidFill>
                  <a:srgbClr val="FFFFFF"/>
                </a:solidFill>
                <a:latin typeface="+mj-lt"/>
                <a:ea typeface="+mj-ea"/>
                <a:cs typeface="+mj-cs"/>
              </a:rPr>
            </a:br>
            <a:endParaRPr lang="en-US" sz="2700" kern="1200">
              <a:solidFill>
                <a:srgbClr val="FFFFFF"/>
              </a:solidFill>
              <a:latin typeface="+mj-lt"/>
              <a:cs typeface="+mj-cs"/>
            </a:endParaRPr>
          </a:p>
        </p:txBody>
      </p:sp>
      <p:pic>
        <p:nvPicPr>
          <p:cNvPr id="3" name="Picture 3" descr="A screenshot of a social media post&#10;&#10;Description generated with very high confidence">
            <a:extLst>
              <a:ext uri="{FF2B5EF4-FFF2-40B4-BE49-F238E27FC236}">
                <a16:creationId xmlns:a16="http://schemas.microsoft.com/office/drawing/2014/main" id="{9D65F616-326D-477E-83CD-CCAF70E39D2A}"/>
              </a:ext>
            </a:extLst>
          </p:cNvPr>
          <p:cNvPicPr>
            <a:picLocks noChangeAspect="1"/>
          </p:cNvPicPr>
          <p:nvPr/>
        </p:nvPicPr>
        <p:blipFill>
          <a:blip r:embed="rId3"/>
          <a:stretch>
            <a:fillRect/>
          </a:stretch>
        </p:blipFill>
        <p:spPr>
          <a:xfrm>
            <a:off x="4379344" y="2280326"/>
            <a:ext cx="6811992" cy="1909160"/>
          </a:xfrm>
          <a:prstGeom prst="rect">
            <a:avLst/>
          </a:prstGeom>
        </p:spPr>
      </p:pic>
    </p:spTree>
    <p:extLst>
      <p:ext uri="{BB962C8B-B14F-4D97-AF65-F5344CB8AC3E}">
        <p14:creationId xmlns:p14="http://schemas.microsoft.com/office/powerpoint/2010/main" val="3609845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2088036"/>
            <a:ext cx="2628900" cy="2547257"/>
          </a:xfrm>
          <a:noFill/>
        </p:spPr>
        <p:txBody>
          <a:bodyPr vert="horz" lIns="91440" tIns="45720" rIns="91440" bIns="45720" rtlCol="0" anchor="ctr">
            <a:normAutofit/>
          </a:bodyPr>
          <a:lstStyle/>
          <a:p>
            <a:pPr algn="ctr"/>
            <a:r>
              <a:rPr lang="en-US" sz="3600" b="1" dirty="0">
                <a:solidFill>
                  <a:srgbClr val="FFFFFF"/>
                </a:solidFill>
                <a:latin typeface="+mj-lt"/>
                <a:cs typeface="+mj-cs"/>
              </a:rPr>
              <a:t>Groups &amp;</a:t>
            </a:r>
            <a:br>
              <a:rPr lang="en-US" sz="3600" b="1" dirty="0">
                <a:solidFill>
                  <a:srgbClr val="FFFFFF"/>
                </a:solidFill>
                <a:latin typeface="+mj-lt"/>
                <a:cs typeface="+mj-cs"/>
              </a:rPr>
            </a:br>
            <a:r>
              <a:rPr lang="en-US" sz="3600" b="1" dirty="0">
                <a:solidFill>
                  <a:srgbClr val="FFFFFF"/>
                </a:solidFill>
                <a:latin typeface="+mj-lt"/>
                <a:cs typeface="+mj-cs"/>
              </a:rPr>
              <a:t>Pages</a:t>
            </a:r>
            <a:r>
              <a:rPr lang="en-US" sz="3600" b="1" kern="1200" dirty="0">
                <a:solidFill>
                  <a:srgbClr val="FFFFFF"/>
                </a:solidFill>
                <a:latin typeface="+mj-lt"/>
                <a:ea typeface="+mj-ea"/>
                <a:cs typeface="+mj-cs"/>
              </a:rPr>
              <a:t/>
            </a:r>
            <a:br>
              <a:rPr lang="en-US" sz="3600" b="1" kern="1200" dirty="0">
                <a:solidFill>
                  <a:srgbClr val="FFFFFF"/>
                </a:solidFill>
                <a:latin typeface="+mj-lt"/>
                <a:ea typeface="+mj-ea"/>
                <a:cs typeface="+mj-cs"/>
              </a:rPr>
            </a:br>
            <a:endParaRPr lang="en-US" sz="2700" kern="1200" dirty="0">
              <a:solidFill>
                <a:srgbClr val="FFFFFF"/>
              </a:solidFill>
              <a:latin typeface="+mj-lt"/>
              <a:cs typeface="+mj-cs"/>
            </a:endParaRPr>
          </a:p>
        </p:txBody>
      </p:sp>
      <p:pic>
        <p:nvPicPr>
          <p:cNvPr id="3" name="Picture 3">
            <a:extLst>
              <a:ext uri="{FF2B5EF4-FFF2-40B4-BE49-F238E27FC236}">
                <a16:creationId xmlns:a16="http://schemas.microsoft.com/office/drawing/2014/main" id="{CE5D526D-F913-4430-86D1-12E7DCD2E333}"/>
              </a:ext>
            </a:extLst>
          </p:cNvPr>
          <p:cNvPicPr>
            <a:picLocks noChangeAspect="1"/>
          </p:cNvPicPr>
          <p:nvPr/>
        </p:nvPicPr>
        <p:blipFill>
          <a:blip r:embed="rId3"/>
          <a:stretch>
            <a:fillRect/>
          </a:stretch>
        </p:blipFill>
        <p:spPr>
          <a:xfrm>
            <a:off x="4623759" y="1021684"/>
            <a:ext cx="6078746" cy="4670859"/>
          </a:xfrm>
          <a:prstGeom prst="rect">
            <a:avLst/>
          </a:prstGeom>
        </p:spPr>
      </p:pic>
    </p:spTree>
    <p:extLst>
      <p:ext uri="{BB962C8B-B14F-4D97-AF65-F5344CB8AC3E}">
        <p14:creationId xmlns:p14="http://schemas.microsoft.com/office/powerpoint/2010/main" val="1946473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Parking Lot</a:t>
            </a:r>
            <a:endParaRPr lang="en-US" b="1"/>
          </a:p>
        </p:txBody>
      </p:sp>
      <p:pic>
        <p:nvPicPr>
          <p:cNvPr id="4" name="Picture 3"/>
          <p:cNvPicPr>
            <a:picLocks noChangeAspect="1"/>
          </p:cNvPicPr>
          <p:nvPr/>
        </p:nvPicPr>
        <p:blipFill>
          <a:blip r:embed="rId3"/>
          <a:stretch>
            <a:fillRect/>
          </a:stretch>
        </p:blipFill>
        <p:spPr>
          <a:xfrm>
            <a:off x="4244294" y="1911889"/>
            <a:ext cx="3703412" cy="3467024"/>
          </a:xfrm>
          <a:prstGeom prst="rect">
            <a:avLst/>
          </a:prstGeom>
        </p:spPr>
      </p:pic>
    </p:spTree>
    <p:extLst>
      <p:ext uri="{BB962C8B-B14F-4D97-AF65-F5344CB8AC3E}">
        <p14:creationId xmlns:p14="http://schemas.microsoft.com/office/powerpoint/2010/main" val="778784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0503-E497-884F-B297-4E685BCD81C0}"/>
              </a:ext>
            </a:extLst>
          </p:cNvPr>
          <p:cNvSpPr>
            <a:spLocks noGrp="1"/>
          </p:cNvSpPr>
          <p:nvPr>
            <p:ph type="ctrTitle"/>
          </p:nvPr>
        </p:nvSpPr>
        <p:spPr>
          <a:xfrm>
            <a:off x="1598431" y="3608795"/>
            <a:ext cx="9144000" cy="1101429"/>
          </a:xfrm>
        </p:spPr>
        <p:txBody>
          <a:bodyPr/>
          <a:lstStyle/>
          <a:p>
            <a:r>
              <a:rPr lang="en-US" b="1"/>
              <a:t> Wrap-Up and Next Steps</a:t>
            </a:r>
          </a:p>
        </p:txBody>
      </p:sp>
    </p:spTree>
    <p:extLst>
      <p:ext uri="{BB962C8B-B14F-4D97-AF65-F5344CB8AC3E}">
        <p14:creationId xmlns:p14="http://schemas.microsoft.com/office/powerpoint/2010/main" val="134697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DC0B-B2FA-407B-8301-69FBA32E66EB}"/>
              </a:ext>
            </a:extLst>
          </p:cNvPr>
          <p:cNvSpPr>
            <a:spLocks noGrp="1"/>
          </p:cNvSpPr>
          <p:nvPr>
            <p:ph type="title"/>
          </p:nvPr>
        </p:nvSpPr>
        <p:spPr/>
        <p:txBody>
          <a:bodyPr/>
          <a:lstStyle/>
          <a:p>
            <a:r>
              <a:rPr lang="en-US" b="1">
                <a:latin typeface="Calibri"/>
                <a:cs typeface="Calibri"/>
              </a:rPr>
              <a:t>Sun West School Division </a:t>
            </a:r>
            <a:r>
              <a:rPr lang="en-US" b="1" err="1">
                <a:latin typeface="Calibri"/>
                <a:cs typeface="Calibri"/>
              </a:rPr>
              <a:t>MySchoolSask</a:t>
            </a:r>
            <a:r>
              <a:rPr lang="en-US" b="1">
                <a:latin typeface="Calibri"/>
                <a:cs typeface="Calibri"/>
              </a:rPr>
              <a:t> Division Team</a:t>
            </a:r>
            <a:endParaRPr lang="en-US" b="1"/>
          </a:p>
        </p:txBody>
      </p:sp>
      <p:sp>
        <p:nvSpPr>
          <p:cNvPr id="3" name="Content Placeholder 2">
            <a:extLst>
              <a:ext uri="{FF2B5EF4-FFF2-40B4-BE49-F238E27FC236}">
                <a16:creationId xmlns:a16="http://schemas.microsoft.com/office/drawing/2014/main" id="{818851F3-084C-40F7-9A72-72DEC506B0B1}"/>
              </a:ext>
            </a:extLst>
          </p:cNvPr>
          <p:cNvSpPr>
            <a:spLocks noGrp="1"/>
          </p:cNvSpPr>
          <p:nvPr>
            <p:ph sz="half" idx="1"/>
          </p:nvPr>
        </p:nvSpPr>
        <p:spPr/>
        <p:txBody>
          <a:bodyPr vert="horz" lIns="91440" tIns="45720" rIns="91440" bIns="45720" rtlCol="0" anchor="t">
            <a:normAutofit/>
          </a:bodyPr>
          <a:lstStyle/>
          <a:p>
            <a:r>
              <a:rPr lang="en-US">
                <a:cs typeface="Calibri"/>
              </a:rPr>
              <a:t>Shari Martin</a:t>
            </a:r>
          </a:p>
          <a:p>
            <a:r>
              <a:rPr lang="en-US">
                <a:cs typeface="Calibri"/>
              </a:rPr>
              <a:t>Vanessa Lewis</a:t>
            </a:r>
          </a:p>
          <a:p>
            <a:r>
              <a:rPr lang="en-US">
                <a:cs typeface="Calibri"/>
              </a:rPr>
              <a:t>Sondra </a:t>
            </a:r>
            <a:r>
              <a:rPr lang="en-US" err="1">
                <a:cs typeface="Calibri"/>
              </a:rPr>
              <a:t>Potratz</a:t>
            </a:r>
          </a:p>
          <a:p>
            <a:r>
              <a:rPr lang="en-US">
                <a:cs typeface="Calibri"/>
              </a:rPr>
              <a:t>Linda Klassen</a:t>
            </a:r>
          </a:p>
          <a:p>
            <a:r>
              <a:rPr lang="en-US">
                <a:cs typeface="Calibri"/>
              </a:rPr>
              <a:t>James Lowe</a:t>
            </a:r>
          </a:p>
        </p:txBody>
      </p:sp>
      <p:pic>
        <p:nvPicPr>
          <p:cNvPr id="4" name="Picture 4" descr="A screenshot of a social media post&#10;&#10;Description generated with very high confidence">
            <a:extLst>
              <a:ext uri="{FF2B5EF4-FFF2-40B4-BE49-F238E27FC236}">
                <a16:creationId xmlns:a16="http://schemas.microsoft.com/office/drawing/2014/main" id="{DD049437-F6BF-4159-8FE9-13051CAE7FF8}"/>
              </a:ext>
            </a:extLst>
          </p:cNvPr>
          <p:cNvPicPr>
            <a:picLocks noGrp="1" noChangeAspect="1"/>
          </p:cNvPicPr>
          <p:nvPr>
            <p:ph sz="half" idx="2"/>
          </p:nvPr>
        </p:nvPicPr>
        <p:blipFill>
          <a:blip r:embed="rId3"/>
          <a:stretch>
            <a:fillRect/>
          </a:stretch>
        </p:blipFill>
        <p:spPr>
          <a:xfrm rot="600000">
            <a:off x="5465368" y="1624659"/>
            <a:ext cx="4000500" cy="4038600"/>
          </a:xfrm>
          <a:prstGeom prst="rect">
            <a:avLst/>
          </a:prstGeom>
        </p:spPr>
      </p:pic>
    </p:spTree>
    <p:extLst>
      <p:ext uri="{BB962C8B-B14F-4D97-AF65-F5344CB8AC3E}">
        <p14:creationId xmlns:p14="http://schemas.microsoft.com/office/powerpoint/2010/main" val="309481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a:cs typeface="Calibri"/>
              </a:rPr>
              <a:t>Sun West MSS Team – Advisory Team</a:t>
            </a:r>
            <a:endParaRPr lang="en-US" b="1"/>
          </a:p>
        </p:txBody>
      </p:sp>
      <p:sp>
        <p:nvSpPr>
          <p:cNvPr id="4" name="Content Placeholder 3"/>
          <p:cNvSpPr>
            <a:spLocks noGrp="1"/>
          </p:cNvSpPr>
          <p:nvPr>
            <p:ph sz="half" idx="1"/>
          </p:nvPr>
        </p:nvSpPr>
        <p:spPr/>
        <p:txBody>
          <a:bodyPr vert="horz" lIns="91440" tIns="45720" rIns="91440" bIns="45720" rtlCol="0" anchor="t">
            <a:normAutofit/>
          </a:bodyPr>
          <a:lstStyle/>
          <a:p>
            <a:r>
              <a:rPr lang="en-US" b="1">
                <a:cs typeface="Calibri"/>
              </a:rPr>
              <a:t>Secretaries</a:t>
            </a:r>
          </a:p>
          <a:p>
            <a:pPr lvl="1"/>
            <a:r>
              <a:rPr lang="en-US">
                <a:cs typeface="Calibri"/>
              </a:rPr>
              <a:t>Wendy Clayton</a:t>
            </a:r>
          </a:p>
          <a:p>
            <a:pPr lvl="1"/>
            <a:r>
              <a:rPr lang="en-US">
                <a:cs typeface="Calibri"/>
              </a:rPr>
              <a:t>Jodi Seibold</a:t>
            </a:r>
          </a:p>
          <a:p>
            <a:pPr lvl="1"/>
            <a:r>
              <a:rPr lang="en-US">
                <a:cs typeface="Calibri"/>
              </a:rPr>
              <a:t>Lisa </a:t>
            </a:r>
            <a:r>
              <a:rPr lang="en-US" err="1">
                <a:cs typeface="Calibri"/>
              </a:rPr>
              <a:t>Prestley</a:t>
            </a:r>
          </a:p>
          <a:p>
            <a:r>
              <a:rPr lang="en-US" b="1">
                <a:cs typeface="Calibri"/>
              </a:rPr>
              <a:t>Principals and Vice Principals</a:t>
            </a:r>
          </a:p>
          <a:p>
            <a:pPr lvl="1"/>
            <a:r>
              <a:rPr lang="en-US">
                <a:cs typeface="Calibri"/>
              </a:rPr>
              <a:t>Aaron </a:t>
            </a:r>
            <a:r>
              <a:rPr lang="en-US" err="1">
                <a:cs typeface="Calibri"/>
              </a:rPr>
              <a:t>Bieberdorf</a:t>
            </a:r>
          </a:p>
          <a:p>
            <a:pPr lvl="1"/>
            <a:r>
              <a:rPr lang="en-US">
                <a:cs typeface="Calibri"/>
              </a:rPr>
              <a:t>Leia Hey</a:t>
            </a:r>
          </a:p>
          <a:p>
            <a:pPr lvl="1"/>
            <a:r>
              <a:rPr lang="en-US">
                <a:cs typeface="Calibri"/>
              </a:rPr>
              <a:t>Arlene Low</a:t>
            </a:r>
          </a:p>
          <a:p>
            <a:pPr lvl="1"/>
            <a:r>
              <a:rPr lang="en-US">
                <a:cs typeface="Calibri"/>
              </a:rPr>
              <a:t>Walter Wood</a:t>
            </a:r>
          </a:p>
          <a:p>
            <a:pPr lvl="1"/>
            <a:endParaRPr lang="en-US">
              <a:cs typeface="Calibri"/>
            </a:endParaRPr>
          </a:p>
        </p:txBody>
      </p:sp>
      <p:sp>
        <p:nvSpPr>
          <p:cNvPr id="5" name="Content Placeholder 4"/>
          <p:cNvSpPr>
            <a:spLocks noGrp="1"/>
          </p:cNvSpPr>
          <p:nvPr>
            <p:ph sz="half" idx="2"/>
          </p:nvPr>
        </p:nvSpPr>
        <p:spPr/>
        <p:txBody>
          <a:bodyPr vert="horz" lIns="91440" tIns="45720" rIns="91440" bIns="45720" rtlCol="0" anchor="t">
            <a:normAutofit/>
          </a:bodyPr>
          <a:lstStyle/>
          <a:p>
            <a:r>
              <a:rPr lang="en-US" b="1">
                <a:cs typeface="Calibri"/>
              </a:rPr>
              <a:t>Teachers</a:t>
            </a:r>
          </a:p>
          <a:p>
            <a:pPr lvl="1"/>
            <a:r>
              <a:rPr lang="en-US">
                <a:cs typeface="Calibri"/>
              </a:rPr>
              <a:t>Danielle Jamieson</a:t>
            </a:r>
          </a:p>
          <a:p>
            <a:pPr lvl="1"/>
            <a:r>
              <a:rPr lang="en-US">
                <a:cs typeface="Calibri"/>
              </a:rPr>
              <a:t>Crystal Johnson</a:t>
            </a:r>
          </a:p>
          <a:p>
            <a:pPr lvl="1"/>
            <a:endParaRPr lang="en-US">
              <a:cs typeface="Calibri"/>
            </a:endParaRPr>
          </a:p>
          <a:p>
            <a:pPr lvl="1"/>
            <a:endParaRPr lang="en-US">
              <a:cs typeface="Calibri"/>
            </a:endParaRPr>
          </a:p>
        </p:txBody>
      </p:sp>
      <p:pic>
        <p:nvPicPr>
          <p:cNvPr id="7" name="Picture 7" descr="A close up of a card&#10;&#10;Description generated with high confidence">
            <a:extLst>
              <a:ext uri="{FF2B5EF4-FFF2-40B4-BE49-F238E27FC236}">
                <a16:creationId xmlns:a16="http://schemas.microsoft.com/office/drawing/2014/main" id="{807029E7-46EC-4377-971E-EA7309BB91F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308270" y="3461407"/>
            <a:ext cx="4999511" cy="2468588"/>
          </a:xfrm>
          <a:prstGeom prst="rect">
            <a:avLst/>
          </a:prstGeom>
        </p:spPr>
      </p:pic>
    </p:spTree>
    <p:extLst>
      <p:ext uri="{BB962C8B-B14F-4D97-AF65-F5344CB8AC3E}">
        <p14:creationId xmlns:p14="http://schemas.microsoft.com/office/powerpoint/2010/main" val="29913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36E939-4E1F-4C07-BB32-7F9405AB868A}"/>
              </a:ext>
            </a:extLst>
          </p:cNvPr>
          <p:cNvSpPr txBox="1">
            <a:spLocks/>
          </p:cNvSpPr>
          <p:nvPr/>
        </p:nvSpPr>
        <p:spPr>
          <a:xfrm>
            <a:off x="9538444" y="2458659"/>
            <a:ext cx="2300682" cy="171948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n-lt"/>
                <a:ea typeface="+mj-ea"/>
                <a:cs typeface="Calibri" panose="020F0502020204030204" pitchFamily="34" charset="0"/>
              </a:defRPr>
            </a:lvl1pPr>
          </a:lstStyle>
          <a:p>
            <a:r>
              <a:rPr lang="en-US" b="1"/>
              <a:t>The Adoption Curve</a:t>
            </a:r>
          </a:p>
        </p:txBody>
      </p:sp>
      <p:grpSp>
        <p:nvGrpSpPr>
          <p:cNvPr id="36" name="Group 63">
            <a:extLst>
              <a:ext uri="{FF2B5EF4-FFF2-40B4-BE49-F238E27FC236}">
                <a16:creationId xmlns:a16="http://schemas.microsoft.com/office/drawing/2014/main" id="{476380DD-F357-4085-84B9-42FADDF4BBFE}"/>
              </a:ext>
            </a:extLst>
          </p:cNvPr>
          <p:cNvGrpSpPr>
            <a:grpSpLocks/>
          </p:cNvGrpSpPr>
          <p:nvPr/>
        </p:nvGrpSpPr>
        <p:grpSpPr bwMode="auto">
          <a:xfrm>
            <a:off x="369316" y="412739"/>
            <a:ext cx="9130761" cy="5905218"/>
            <a:chOff x="105722833" y="107022900"/>
            <a:chExt cx="9137521" cy="6644465"/>
          </a:xfrm>
        </p:grpSpPr>
        <p:grpSp>
          <p:nvGrpSpPr>
            <p:cNvPr id="7" name="Group 64">
              <a:extLst>
                <a:ext uri="{FF2B5EF4-FFF2-40B4-BE49-F238E27FC236}">
                  <a16:creationId xmlns:a16="http://schemas.microsoft.com/office/drawing/2014/main" id="{4D59E955-15DB-4EE7-B81C-ACF16DF6391D}"/>
                </a:ext>
              </a:extLst>
            </p:cNvPr>
            <p:cNvGrpSpPr>
              <a:grpSpLocks/>
            </p:cNvGrpSpPr>
            <p:nvPr/>
          </p:nvGrpSpPr>
          <p:grpSpPr bwMode="auto">
            <a:xfrm>
              <a:off x="106268724" y="107022900"/>
              <a:ext cx="8383527" cy="6180318"/>
              <a:chOff x="105609787" y="106914093"/>
              <a:chExt cx="8589831" cy="6771725"/>
            </a:xfrm>
          </p:grpSpPr>
          <p:cxnSp>
            <p:nvCxnSpPr>
              <p:cNvPr id="34" name="AutoShape 65">
                <a:extLst>
                  <a:ext uri="{FF2B5EF4-FFF2-40B4-BE49-F238E27FC236}">
                    <a16:creationId xmlns:a16="http://schemas.microsoft.com/office/drawing/2014/main" id="{BE252752-FADD-41F0-A2D8-D90FCFF91760}"/>
                  </a:ext>
                </a:extLst>
              </p:cNvPr>
              <p:cNvCxnSpPr>
                <a:cxnSpLocks noChangeShapeType="1"/>
              </p:cNvCxnSpPr>
              <p:nvPr/>
            </p:nvCxnSpPr>
            <p:spPr bwMode="auto">
              <a:xfrm flipV="1">
                <a:off x="105609787" y="106914093"/>
                <a:ext cx="28771" cy="6771725"/>
              </a:xfrm>
              <a:prstGeom prst="straightConnector1">
                <a:avLst/>
              </a:prstGeom>
              <a:noFill/>
              <a:ln w="152400">
                <a:solidFill>
                  <a:srgbClr val="92D05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806000">
                          <a:alpha val="50000"/>
                        </a:srgbClr>
                      </a:outerShdw>
                    </a:effectLst>
                  </a14:hiddenEffects>
                </a:ext>
              </a:extLst>
            </p:spPr>
          </p:cxnSp>
          <p:cxnSp>
            <p:nvCxnSpPr>
              <p:cNvPr id="35" name="AutoShape 66">
                <a:extLst>
                  <a:ext uri="{FF2B5EF4-FFF2-40B4-BE49-F238E27FC236}">
                    <a16:creationId xmlns:a16="http://schemas.microsoft.com/office/drawing/2014/main" id="{AE21105F-75A0-4CBF-A271-1B7EDBDD7ED9}"/>
                  </a:ext>
                </a:extLst>
              </p:cNvPr>
              <p:cNvCxnSpPr>
                <a:cxnSpLocks noChangeShapeType="1"/>
              </p:cNvCxnSpPr>
              <p:nvPr/>
            </p:nvCxnSpPr>
            <p:spPr bwMode="auto">
              <a:xfrm>
                <a:off x="105626265" y="113614200"/>
                <a:ext cx="8573353" cy="5582"/>
              </a:xfrm>
              <a:prstGeom prst="straightConnector1">
                <a:avLst/>
              </a:prstGeom>
              <a:noFill/>
              <a:ln w="152400" algn="ctr">
                <a:solidFill>
                  <a:srgbClr val="92D050"/>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rgbClr val="806000">
                          <a:alpha val="50000"/>
                        </a:srgbClr>
                      </a:outerShdw>
                    </a:effectLst>
                  </a14:hiddenEffects>
                </a:ext>
              </a:extLst>
            </p:spPr>
          </p:cxnSp>
        </p:grpSp>
        <p:sp>
          <p:nvSpPr>
            <p:cNvPr id="8" name="Text Box 67">
              <a:extLst>
                <a:ext uri="{FF2B5EF4-FFF2-40B4-BE49-F238E27FC236}">
                  <a16:creationId xmlns:a16="http://schemas.microsoft.com/office/drawing/2014/main" id="{C9BAD6E1-E6D2-406D-A6EA-73494A52BC89}"/>
                </a:ext>
              </a:extLst>
            </p:cNvPr>
            <p:cNvSpPr txBox="1">
              <a:spLocks noChangeArrowheads="1"/>
            </p:cNvSpPr>
            <p:nvPr/>
          </p:nvSpPr>
          <p:spPr bwMode="auto">
            <a:xfrm>
              <a:off x="105722833" y="107264200"/>
              <a:ext cx="554603" cy="543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C000"/>
                  </a:solidFill>
                  <a:effectLst/>
                  <a:uLnTx/>
                  <a:uFillTx/>
                  <a:latin typeface="Calibri" panose="020F0502020204030204" pitchFamily="34" charset="0"/>
                  <a:ea typeface="+mn-ea"/>
                  <a:cs typeface="+mn-cs"/>
                </a:rPr>
                <a:t>Engagement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Text Box 68">
              <a:extLst>
                <a:ext uri="{FF2B5EF4-FFF2-40B4-BE49-F238E27FC236}">
                  <a16:creationId xmlns:a16="http://schemas.microsoft.com/office/drawing/2014/main" id="{0B0421B4-23D4-4FCD-9C97-5EBB8D21BCC2}"/>
                </a:ext>
              </a:extLst>
            </p:cNvPr>
            <p:cNvSpPr txBox="1">
              <a:spLocks noChangeArrowheads="1"/>
            </p:cNvSpPr>
            <p:nvPr/>
          </p:nvSpPr>
          <p:spPr bwMode="auto">
            <a:xfrm rot="-5400000">
              <a:off x="110261400" y="110695565"/>
              <a:ext cx="508000" cy="543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eaVert"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C000"/>
                  </a:solidFill>
                  <a:effectLst/>
                  <a:uLnTx/>
                  <a:uFillTx/>
                  <a:latin typeface="Calibri" panose="020F0502020204030204" pitchFamily="34" charset="0"/>
                  <a:ea typeface="+mn-ea"/>
                  <a:cs typeface="+mn-cs"/>
                </a:rPr>
                <a:t>Time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0" name="Group 69">
              <a:extLst>
                <a:ext uri="{FF2B5EF4-FFF2-40B4-BE49-F238E27FC236}">
                  <a16:creationId xmlns:a16="http://schemas.microsoft.com/office/drawing/2014/main" id="{D0819A74-3E21-4A9A-9073-A5A7548F34AE}"/>
                </a:ext>
              </a:extLst>
            </p:cNvPr>
            <p:cNvGrpSpPr>
              <a:grpSpLocks/>
            </p:cNvGrpSpPr>
            <p:nvPr/>
          </p:nvGrpSpPr>
          <p:grpSpPr bwMode="auto">
            <a:xfrm>
              <a:off x="106586668" y="107112021"/>
              <a:ext cx="7387329" cy="5491784"/>
              <a:chOff x="106586668" y="106857800"/>
              <a:chExt cx="7785100" cy="5873601"/>
            </a:xfrm>
          </p:grpSpPr>
          <p:grpSp>
            <p:nvGrpSpPr>
              <p:cNvPr id="26" name="Group 70">
                <a:extLst>
                  <a:ext uri="{FF2B5EF4-FFF2-40B4-BE49-F238E27FC236}">
                    <a16:creationId xmlns:a16="http://schemas.microsoft.com/office/drawing/2014/main" id="{9D80DD34-D04C-4D63-B5FE-C8908CA0DE0E}"/>
                  </a:ext>
                </a:extLst>
              </p:cNvPr>
              <p:cNvGrpSpPr>
                <a:grpSpLocks/>
              </p:cNvGrpSpPr>
              <p:nvPr/>
            </p:nvGrpSpPr>
            <p:grpSpPr bwMode="auto">
              <a:xfrm>
                <a:off x="106586668" y="106927501"/>
                <a:ext cx="7708900" cy="5803900"/>
                <a:chOff x="106629200" y="106959400"/>
                <a:chExt cx="7708900" cy="5803900"/>
              </a:xfrm>
            </p:grpSpPr>
            <p:sp>
              <p:nvSpPr>
                <p:cNvPr id="28" name="Freeform 71">
                  <a:extLst>
                    <a:ext uri="{FF2B5EF4-FFF2-40B4-BE49-F238E27FC236}">
                      <a16:creationId xmlns:a16="http://schemas.microsoft.com/office/drawing/2014/main" id="{85B4F9C2-808A-47B2-A214-AD4A6F05C55F}"/>
                    </a:ext>
                  </a:extLst>
                </p:cNvPr>
                <p:cNvSpPr>
                  <a:spLocks/>
                </p:cNvSpPr>
                <p:nvPr/>
              </p:nvSpPr>
              <p:spPr bwMode="auto">
                <a:xfrm>
                  <a:off x="106730800" y="106959400"/>
                  <a:ext cx="7607300" cy="5638800"/>
                </a:xfrm>
                <a:custGeom>
                  <a:avLst/>
                  <a:gdLst>
                    <a:gd name="T0" fmla="*/ 0 w 7607300"/>
                    <a:gd name="T1" fmla="*/ 5638800 h 5638800"/>
                    <a:gd name="T2" fmla="*/ 1244600 w 7607300"/>
                    <a:gd name="T3" fmla="*/ 4737100 h 5638800"/>
                    <a:gd name="T4" fmla="*/ 2768600 w 7607300"/>
                    <a:gd name="T5" fmla="*/ 3911600 h 5638800"/>
                    <a:gd name="T6" fmla="*/ 3898900 w 7607300"/>
                    <a:gd name="T7" fmla="*/ 2882900 h 5638800"/>
                    <a:gd name="T8" fmla="*/ 5905500 w 7607300"/>
                    <a:gd name="T9" fmla="*/ 2133600 h 5638800"/>
                    <a:gd name="T10" fmla="*/ 7607300 w 7607300"/>
                    <a:gd name="T11" fmla="*/ 0 h 5638800"/>
                  </a:gdLst>
                  <a:ahLst/>
                  <a:cxnLst>
                    <a:cxn ang="0">
                      <a:pos x="T0" y="T1"/>
                    </a:cxn>
                    <a:cxn ang="0">
                      <a:pos x="T2" y="T3"/>
                    </a:cxn>
                    <a:cxn ang="0">
                      <a:pos x="T4" y="T5"/>
                    </a:cxn>
                    <a:cxn ang="0">
                      <a:pos x="T6" y="T7"/>
                    </a:cxn>
                    <a:cxn ang="0">
                      <a:pos x="T8" y="T9"/>
                    </a:cxn>
                    <a:cxn ang="0">
                      <a:pos x="T10" y="T11"/>
                    </a:cxn>
                  </a:cxnLst>
                  <a:rect l="0" t="0" r="r" b="b"/>
                  <a:pathLst>
                    <a:path w="7607300" h="5638800">
                      <a:moveTo>
                        <a:pt x="0" y="5638800"/>
                      </a:moveTo>
                      <a:cubicBezTo>
                        <a:pt x="391583" y="5331883"/>
                        <a:pt x="783167" y="5024967"/>
                        <a:pt x="1244600" y="4737100"/>
                      </a:cubicBezTo>
                      <a:cubicBezTo>
                        <a:pt x="1706033" y="4449233"/>
                        <a:pt x="2326217" y="4220633"/>
                        <a:pt x="2768600" y="3911600"/>
                      </a:cubicBezTo>
                      <a:cubicBezTo>
                        <a:pt x="3210983" y="3602567"/>
                        <a:pt x="3376083" y="3179233"/>
                        <a:pt x="3898900" y="2882900"/>
                      </a:cubicBezTo>
                      <a:cubicBezTo>
                        <a:pt x="4421717" y="2586567"/>
                        <a:pt x="5287433" y="2614083"/>
                        <a:pt x="5905500" y="2133600"/>
                      </a:cubicBezTo>
                      <a:cubicBezTo>
                        <a:pt x="6523567" y="1653117"/>
                        <a:pt x="7334250" y="340783"/>
                        <a:pt x="7607300" y="0"/>
                      </a:cubicBezTo>
                    </a:path>
                  </a:pathLst>
                </a:custGeom>
                <a:noFill/>
                <a:ln w="63500" cap="flat" cmpd="sng">
                  <a:solidFill>
                    <a:srgbClr val="92D050"/>
                  </a:solidFill>
                  <a:prstDash val="solid"/>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AutoShape 72">
                  <a:extLst>
                    <a:ext uri="{FF2B5EF4-FFF2-40B4-BE49-F238E27FC236}">
                      <a16:creationId xmlns:a16="http://schemas.microsoft.com/office/drawing/2014/main" id="{FDD9E987-9CC0-452C-B16C-71FC20D234EB}"/>
                    </a:ext>
                  </a:extLst>
                </p:cNvPr>
                <p:cNvSpPr>
                  <a:spLocks noChangeArrowheads="1"/>
                </p:cNvSpPr>
                <p:nvPr/>
              </p:nvSpPr>
              <p:spPr bwMode="auto">
                <a:xfrm>
                  <a:off x="106629200" y="1124966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AutoShape 73">
                  <a:extLst>
                    <a:ext uri="{FF2B5EF4-FFF2-40B4-BE49-F238E27FC236}">
                      <a16:creationId xmlns:a16="http://schemas.microsoft.com/office/drawing/2014/main" id="{160E6F5E-B702-4395-8611-3419AEA076C6}"/>
                    </a:ext>
                  </a:extLst>
                </p:cNvPr>
                <p:cNvSpPr>
                  <a:spLocks noChangeArrowheads="1"/>
                </p:cNvSpPr>
                <p:nvPr/>
              </p:nvSpPr>
              <p:spPr bwMode="auto">
                <a:xfrm>
                  <a:off x="108737400" y="1110615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utoShape 74">
                  <a:extLst>
                    <a:ext uri="{FF2B5EF4-FFF2-40B4-BE49-F238E27FC236}">
                      <a16:creationId xmlns:a16="http://schemas.microsoft.com/office/drawing/2014/main" id="{01371058-FF5B-4627-8022-07777788E4BA}"/>
                    </a:ext>
                  </a:extLst>
                </p:cNvPr>
                <p:cNvSpPr>
                  <a:spLocks noChangeArrowheads="1"/>
                </p:cNvSpPr>
                <p:nvPr/>
              </p:nvSpPr>
              <p:spPr bwMode="auto">
                <a:xfrm>
                  <a:off x="110413800" y="1096899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AutoShape 75">
                  <a:extLst>
                    <a:ext uri="{FF2B5EF4-FFF2-40B4-BE49-F238E27FC236}">
                      <a16:creationId xmlns:a16="http://schemas.microsoft.com/office/drawing/2014/main" id="{18B9C2D4-7024-4F56-AB6B-89187A2CDB08}"/>
                    </a:ext>
                  </a:extLst>
                </p:cNvPr>
                <p:cNvSpPr>
                  <a:spLocks noChangeArrowheads="1"/>
                </p:cNvSpPr>
                <p:nvPr/>
              </p:nvSpPr>
              <p:spPr bwMode="auto">
                <a:xfrm>
                  <a:off x="112864900" y="1085723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AutoShape 76">
                  <a:extLst>
                    <a:ext uri="{FF2B5EF4-FFF2-40B4-BE49-F238E27FC236}">
                      <a16:creationId xmlns:a16="http://schemas.microsoft.com/office/drawing/2014/main" id="{C44EEEA9-5F65-4630-BC27-41EDB3F815E5}"/>
                    </a:ext>
                  </a:extLst>
                </p:cNvPr>
                <p:cNvSpPr>
                  <a:spLocks noChangeArrowheads="1"/>
                </p:cNvSpPr>
                <p:nvPr/>
              </p:nvSpPr>
              <p:spPr bwMode="auto">
                <a:xfrm>
                  <a:off x="107327700" y="1118489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AutoShape 77">
                <a:extLst>
                  <a:ext uri="{FF2B5EF4-FFF2-40B4-BE49-F238E27FC236}">
                    <a16:creationId xmlns:a16="http://schemas.microsoft.com/office/drawing/2014/main" id="{0D696761-18F3-41CC-9DA4-A0E67156AEEA}"/>
                  </a:ext>
                </a:extLst>
              </p:cNvPr>
              <p:cNvSpPr>
                <a:spLocks noChangeArrowheads="1"/>
              </p:cNvSpPr>
              <p:nvPr/>
            </p:nvSpPr>
            <p:spPr bwMode="auto">
              <a:xfrm>
                <a:off x="114117768" y="106857800"/>
                <a:ext cx="254000" cy="266700"/>
              </a:xfrm>
              <a:prstGeom prst="roundRect">
                <a:avLst>
                  <a:gd name="adj" fmla="val 16667"/>
                </a:avLst>
              </a:prstGeom>
              <a:solidFill>
                <a:srgbClr val="FFC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 Box 78">
              <a:extLst>
                <a:ext uri="{FF2B5EF4-FFF2-40B4-BE49-F238E27FC236}">
                  <a16:creationId xmlns:a16="http://schemas.microsoft.com/office/drawing/2014/main" id="{2E357248-FD04-4A31-8A49-48547E04A1DE}"/>
                </a:ext>
              </a:extLst>
            </p:cNvPr>
            <p:cNvSpPr txBox="1">
              <a:spLocks noChangeArrowheads="1"/>
            </p:cNvSpPr>
            <p:nvPr/>
          </p:nvSpPr>
          <p:spPr bwMode="auto">
            <a:xfrm>
              <a:off x="106963534" y="112367833"/>
              <a:ext cx="3314700" cy="355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way we do things now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Text Box 79">
              <a:extLst>
                <a:ext uri="{FF2B5EF4-FFF2-40B4-BE49-F238E27FC236}">
                  <a16:creationId xmlns:a16="http://schemas.microsoft.com/office/drawing/2014/main" id="{B9F0F458-3950-44C0-94FA-75E2FAC96913}"/>
                </a:ext>
              </a:extLst>
            </p:cNvPr>
            <p:cNvSpPr txBox="1">
              <a:spLocks noChangeArrowheads="1"/>
            </p:cNvSpPr>
            <p:nvPr/>
          </p:nvSpPr>
          <p:spPr bwMode="auto">
            <a:xfrm>
              <a:off x="109810997" y="109376715"/>
              <a:ext cx="1168400" cy="36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Trial</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Text Box 80">
              <a:extLst>
                <a:ext uri="{FF2B5EF4-FFF2-40B4-BE49-F238E27FC236}">
                  <a16:creationId xmlns:a16="http://schemas.microsoft.com/office/drawing/2014/main" id="{2C34F3D4-994B-4DFA-AFC3-2D1BF9F3304F}"/>
                </a:ext>
              </a:extLst>
            </p:cNvPr>
            <p:cNvSpPr txBox="1">
              <a:spLocks noChangeArrowheads="1"/>
            </p:cNvSpPr>
            <p:nvPr/>
          </p:nvSpPr>
          <p:spPr bwMode="auto">
            <a:xfrm>
              <a:off x="106565700" y="111325776"/>
              <a:ext cx="1549400" cy="342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Awareness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 Box 81">
              <a:extLst>
                <a:ext uri="{FF2B5EF4-FFF2-40B4-BE49-F238E27FC236}">
                  <a16:creationId xmlns:a16="http://schemas.microsoft.com/office/drawing/2014/main" id="{7EB212B6-80F6-42B5-B442-A7087595F457}"/>
                </a:ext>
              </a:extLst>
            </p:cNvPr>
            <p:cNvSpPr txBox="1">
              <a:spLocks noChangeArrowheads="1"/>
            </p:cNvSpPr>
            <p:nvPr/>
          </p:nvSpPr>
          <p:spPr bwMode="auto">
            <a:xfrm>
              <a:off x="111635722" y="108371986"/>
              <a:ext cx="1168400" cy="36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Adoption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82">
              <a:extLst>
                <a:ext uri="{FF2B5EF4-FFF2-40B4-BE49-F238E27FC236}">
                  <a16:creationId xmlns:a16="http://schemas.microsoft.com/office/drawing/2014/main" id="{B42C9A9D-FAAC-435E-8BE9-F584E0C6D97D}"/>
                </a:ext>
              </a:extLst>
            </p:cNvPr>
            <p:cNvSpPr txBox="1">
              <a:spLocks noChangeArrowheads="1"/>
            </p:cNvSpPr>
            <p:nvPr/>
          </p:nvSpPr>
          <p:spPr bwMode="auto">
            <a:xfrm>
              <a:off x="110418920" y="107022900"/>
              <a:ext cx="3225800"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way we do things now</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 Box 83">
              <a:extLst>
                <a:ext uri="{FF2B5EF4-FFF2-40B4-BE49-F238E27FC236}">
                  <a16:creationId xmlns:a16="http://schemas.microsoft.com/office/drawing/2014/main" id="{7D4136E8-86CE-4370-B237-3BD2895C6545}"/>
                </a:ext>
              </a:extLst>
            </p:cNvPr>
            <p:cNvSpPr txBox="1">
              <a:spLocks noChangeArrowheads="1"/>
            </p:cNvSpPr>
            <p:nvPr/>
          </p:nvSpPr>
          <p:spPr bwMode="auto">
            <a:xfrm>
              <a:off x="107443750" y="110590833"/>
              <a:ext cx="1676400" cy="40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Understanding</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 Box 84">
              <a:extLst>
                <a:ext uri="{FF2B5EF4-FFF2-40B4-BE49-F238E27FC236}">
                  <a16:creationId xmlns:a16="http://schemas.microsoft.com/office/drawing/2014/main" id="{6CEA521F-8DA4-422B-874E-F616359E1046}"/>
                </a:ext>
              </a:extLst>
            </p:cNvPr>
            <p:cNvSpPr txBox="1">
              <a:spLocks noChangeArrowheads="1"/>
            </p:cNvSpPr>
            <p:nvPr/>
          </p:nvSpPr>
          <p:spPr bwMode="auto">
            <a:xfrm>
              <a:off x="106827690" y="107207386"/>
              <a:ext cx="3860800" cy="1676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The Change </a:t>
              </a:r>
              <a:b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b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Management </a:t>
              </a:r>
              <a:b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br>
              <a:r>
                <a:rPr kumimoji="0" lang="en-US" altLang="en-US" sz="48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Cycle</a:t>
              </a:r>
              <a:endParaRPr kumimoji="0" lang="en-US" altLang="en-US" sz="4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 Box 85">
              <a:extLst>
                <a:ext uri="{FF2B5EF4-FFF2-40B4-BE49-F238E27FC236}">
                  <a16:creationId xmlns:a16="http://schemas.microsoft.com/office/drawing/2014/main" id="{B9554352-1110-492F-8795-F0E2E75A7F8E}"/>
                </a:ext>
              </a:extLst>
            </p:cNvPr>
            <p:cNvSpPr txBox="1">
              <a:spLocks noChangeArrowheads="1"/>
            </p:cNvSpPr>
            <p:nvPr/>
          </p:nvSpPr>
          <p:spPr bwMode="auto">
            <a:xfrm>
              <a:off x="109654458" y="111732471"/>
              <a:ext cx="21844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Communicate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 Box 86">
              <a:extLst>
                <a:ext uri="{FF2B5EF4-FFF2-40B4-BE49-F238E27FC236}">
                  <a16:creationId xmlns:a16="http://schemas.microsoft.com/office/drawing/2014/main" id="{0FF290BF-EDE2-4B9E-83DA-434B17FFAAEB}"/>
                </a:ext>
              </a:extLst>
            </p:cNvPr>
            <p:cNvSpPr txBox="1">
              <a:spLocks noChangeArrowheads="1"/>
            </p:cNvSpPr>
            <p:nvPr/>
          </p:nvSpPr>
          <p:spPr bwMode="auto">
            <a:xfrm>
              <a:off x="110807119" y="110817776"/>
              <a:ext cx="21844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Educate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Text Box 87">
              <a:extLst>
                <a:ext uri="{FF2B5EF4-FFF2-40B4-BE49-F238E27FC236}">
                  <a16:creationId xmlns:a16="http://schemas.microsoft.com/office/drawing/2014/main" id="{5B584A77-DA81-40DB-B199-5A92497C24B0}"/>
                </a:ext>
              </a:extLst>
            </p:cNvPr>
            <p:cNvSpPr txBox="1">
              <a:spLocks noChangeArrowheads="1"/>
            </p:cNvSpPr>
            <p:nvPr/>
          </p:nvSpPr>
          <p:spPr bwMode="auto">
            <a:xfrm>
              <a:off x="113231551" y="108371986"/>
              <a:ext cx="1628803" cy="349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Reinforce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 Box 88">
              <a:extLst>
                <a:ext uri="{FF2B5EF4-FFF2-40B4-BE49-F238E27FC236}">
                  <a16:creationId xmlns:a16="http://schemas.microsoft.com/office/drawing/2014/main" id="{F7A6679D-3973-4BC3-9330-D362D3B1D398}"/>
                </a:ext>
              </a:extLst>
            </p:cNvPr>
            <p:cNvSpPr txBox="1">
              <a:spLocks noChangeArrowheads="1"/>
            </p:cNvSpPr>
            <p:nvPr/>
          </p:nvSpPr>
          <p:spPr bwMode="auto">
            <a:xfrm>
              <a:off x="111727869" y="109819443"/>
              <a:ext cx="2527300"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85296"/>
                  </a:solidFill>
                  <a:effectLst/>
                  <a:uLnTx/>
                  <a:uFillTx/>
                  <a:latin typeface="Calibri" panose="020F0502020204030204" pitchFamily="34" charset="0"/>
                  <a:ea typeface="+mn-ea"/>
                  <a:cs typeface="+mn-cs"/>
                </a:rPr>
                <a:t>Train/Support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cxnSp>
          <p:nvCxnSpPr>
            <p:cNvPr id="22" name="AutoShape 89">
              <a:extLst>
                <a:ext uri="{FF2B5EF4-FFF2-40B4-BE49-F238E27FC236}">
                  <a16:creationId xmlns:a16="http://schemas.microsoft.com/office/drawing/2014/main" id="{A3C278E0-E4CF-495E-BFB6-B628AEF008E5}"/>
                </a:ext>
              </a:extLst>
            </p:cNvPr>
            <p:cNvCxnSpPr>
              <a:cxnSpLocks noChangeShapeType="1"/>
            </p:cNvCxnSpPr>
            <p:nvPr/>
          </p:nvCxnSpPr>
          <p:spPr bwMode="auto">
            <a:xfrm flipH="1">
              <a:off x="111411197" y="111472332"/>
              <a:ext cx="1968500" cy="546100"/>
            </a:xfrm>
            <a:prstGeom prst="straightConnector1">
              <a:avLst/>
            </a:prstGeom>
            <a:noFill/>
            <a:ln w="5080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3" name="AutoShape 90">
              <a:extLst>
                <a:ext uri="{FF2B5EF4-FFF2-40B4-BE49-F238E27FC236}">
                  <a16:creationId xmlns:a16="http://schemas.microsoft.com/office/drawing/2014/main" id="{45BF717A-4852-4C98-B39D-BC83559768F6}"/>
                </a:ext>
              </a:extLst>
            </p:cNvPr>
            <p:cNvCxnSpPr>
              <a:cxnSpLocks noChangeShapeType="1"/>
            </p:cNvCxnSpPr>
            <p:nvPr/>
          </p:nvCxnSpPr>
          <p:spPr bwMode="auto">
            <a:xfrm flipH="1" flipV="1">
              <a:off x="111817597" y="111078632"/>
              <a:ext cx="1549400" cy="400106"/>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4" name="AutoShape 91">
              <a:extLst>
                <a:ext uri="{FF2B5EF4-FFF2-40B4-BE49-F238E27FC236}">
                  <a16:creationId xmlns:a16="http://schemas.microsoft.com/office/drawing/2014/main" id="{05FAAED9-97AF-452C-AB1B-31ABDF30E145}"/>
                </a:ext>
              </a:extLst>
            </p:cNvPr>
            <p:cNvCxnSpPr>
              <a:cxnSpLocks noChangeShapeType="1"/>
            </p:cNvCxnSpPr>
            <p:nvPr/>
          </p:nvCxnSpPr>
          <p:spPr bwMode="auto">
            <a:xfrm flipH="1" flipV="1">
              <a:off x="112991519" y="110203547"/>
              <a:ext cx="362337" cy="1258846"/>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5" name="AutoShape 92">
              <a:extLst>
                <a:ext uri="{FF2B5EF4-FFF2-40B4-BE49-F238E27FC236}">
                  <a16:creationId xmlns:a16="http://schemas.microsoft.com/office/drawing/2014/main" id="{A9F8763E-D2F4-42AC-9932-DC86935605B4}"/>
                </a:ext>
              </a:extLst>
            </p:cNvPr>
            <p:cNvCxnSpPr>
              <a:cxnSpLocks noChangeShapeType="1"/>
            </p:cNvCxnSpPr>
            <p:nvPr/>
          </p:nvCxnSpPr>
          <p:spPr bwMode="auto">
            <a:xfrm flipV="1">
              <a:off x="113372740" y="108727586"/>
              <a:ext cx="965531" cy="2745740"/>
            </a:xfrm>
            <a:prstGeom prst="straightConnector1">
              <a:avLst/>
            </a:prstGeom>
            <a:noFill/>
            <a:ln w="50800"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spTree>
    <p:extLst>
      <p:ext uri="{BB962C8B-B14F-4D97-AF65-F5344CB8AC3E}">
        <p14:creationId xmlns:p14="http://schemas.microsoft.com/office/powerpoint/2010/main" val="21000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6725"/>
            <a:ext cx="11141075" cy="930275"/>
          </a:xfrm>
        </p:spPr>
        <p:txBody>
          <a:bodyPr vert="horz" lIns="91440" tIns="45720" rIns="91440" bIns="45720" rtlCol="0" anchor="b">
            <a:normAutofit/>
          </a:bodyPr>
          <a:lstStyle/>
          <a:p>
            <a:pPr algn="ctr"/>
            <a:r>
              <a:rPr lang="en-US" sz="5400" b="1" kern="1200">
                <a:solidFill>
                  <a:srgbClr val="FFFFFF"/>
                </a:solidFill>
                <a:latin typeface="+mj-lt"/>
                <a:ea typeface="+mj-ea"/>
                <a:cs typeface="+mj-cs"/>
              </a:rPr>
              <a:t>Change Management Cycle</a:t>
            </a:r>
            <a:endParaRPr lang="en-US" sz="5400" kern="1200">
              <a:solidFill>
                <a:srgbClr val="FFFFFF"/>
              </a:solidFill>
              <a:latin typeface="+mj-lt"/>
              <a:ea typeface="+mj-ea"/>
              <a:cs typeface="+mj-cs"/>
            </a:endParaRPr>
          </a:p>
        </p:txBody>
      </p:sp>
      <p:pic>
        <p:nvPicPr>
          <p:cNvPr id="3" name="Picture 2" descr="https://www.nra.net.au/wp-content/uploads/2017/05/change-curve.png">
            <a:extLst>
              <a:ext uri="{FF2B5EF4-FFF2-40B4-BE49-F238E27FC236}">
                <a16:creationId xmlns:a16="http://schemas.microsoft.com/office/drawing/2014/main" id="{5AD45245-AC59-4B60-9C72-118DC2EE02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6930" y="880989"/>
            <a:ext cx="9411203" cy="412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5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6725"/>
            <a:ext cx="11141075" cy="930275"/>
          </a:xfrm>
        </p:spPr>
        <p:txBody>
          <a:bodyPr vert="horz" lIns="91440" tIns="45720" rIns="91440" bIns="45720" rtlCol="0" anchor="b">
            <a:normAutofit/>
          </a:bodyPr>
          <a:lstStyle/>
          <a:p>
            <a:pPr algn="ctr"/>
            <a:r>
              <a:rPr lang="en-US" sz="5400" b="1" kern="1200">
                <a:solidFill>
                  <a:srgbClr val="FFFFFF"/>
                </a:solidFill>
                <a:latin typeface="+mj-lt"/>
                <a:ea typeface="+mj-ea"/>
                <a:cs typeface="+mj-cs"/>
              </a:rPr>
              <a:t>Change Management Cycle</a:t>
            </a:r>
          </a:p>
        </p:txBody>
      </p:sp>
      <p:pic>
        <p:nvPicPr>
          <p:cNvPr id="4" name="Picture 3"/>
          <p:cNvPicPr>
            <a:picLocks noChangeAspect="1"/>
          </p:cNvPicPr>
          <p:nvPr/>
        </p:nvPicPr>
        <p:blipFill>
          <a:blip r:embed="rId3"/>
          <a:stretch>
            <a:fillRect/>
          </a:stretch>
        </p:blipFill>
        <p:spPr>
          <a:xfrm>
            <a:off x="1678948" y="712838"/>
            <a:ext cx="8482566" cy="4844029"/>
          </a:xfrm>
          <a:prstGeom prst="rect">
            <a:avLst/>
          </a:prstGeom>
        </p:spPr>
      </p:pic>
    </p:spTree>
    <p:extLst>
      <p:ext uri="{BB962C8B-B14F-4D97-AF65-F5344CB8AC3E}">
        <p14:creationId xmlns:p14="http://schemas.microsoft.com/office/powerpoint/2010/main" val="332226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917"/>
            <a:ext cx="10515600" cy="713662"/>
          </a:xfrm>
        </p:spPr>
        <p:txBody>
          <a:bodyPr/>
          <a:lstStyle/>
          <a:p>
            <a:r>
              <a:rPr lang="en-US" b="1" err="1">
                <a:cs typeface="Calibri"/>
              </a:rPr>
              <a:t>MySchoolSask</a:t>
            </a:r>
            <a:r>
              <a:rPr lang="en-US" b="1">
                <a:cs typeface="Calibri"/>
              </a:rPr>
              <a:t> (MSS) Overview</a:t>
            </a:r>
            <a:endParaRPr lang="en-US" b="1" err="1"/>
          </a:p>
        </p:txBody>
      </p:sp>
      <p:pic>
        <p:nvPicPr>
          <p:cNvPr id="5" name="Picture 5" descr="A close up of a sign&#10;&#10;Description generated with high confidence">
            <a:extLst>
              <a:ext uri="{FF2B5EF4-FFF2-40B4-BE49-F238E27FC236}">
                <a16:creationId xmlns:a16="http://schemas.microsoft.com/office/drawing/2014/main" id="{7EC54801-8796-4927-B931-1B98F7B7CB16}"/>
              </a:ext>
            </a:extLst>
          </p:cNvPr>
          <p:cNvPicPr>
            <a:picLocks noChangeAspect="1"/>
          </p:cNvPicPr>
          <p:nvPr/>
        </p:nvPicPr>
        <p:blipFill>
          <a:blip r:embed="rId3"/>
          <a:stretch>
            <a:fillRect/>
          </a:stretch>
        </p:blipFill>
        <p:spPr>
          <a:xfrm>
            <a:off x="-1617" y="2648058"/>
            <a:ext cx="3211469" cy="2114549"/>
          </a:xfrm>
          <a:prstGeom prst="rect">
            <a:avLst/>
          </a:prstGeom>
        </p:spPr>
      </p:pic>
      <p:pic>
        <p:nvPicPr>
          <p:cNvPr id="7" name="Picture 7" descr="A group of people looking at the camera&#10;&#10;Description generated with high confidence">
            <a:extLst>
              <a:ext uri="{FF2B5EF4-FFF2-40B4-BE49-F238E27FC236}">
                <a16:creationId xmlns:a16="http://schemas.microsoft.com/office/drawing/2014/main" id="{2CAC2AAC-C3F1-408D-9BF2-B8ADEAFCB3C6}"/>
              </a:ext>
            </a:extLst>
          </p:cNvPr>
          <p:cNvPicPr>
            <a:picLocks noChangeAspect="1"/>
          </p:cNvPicPr>
          <p:nvPr/>
        </p:nvPicPr>
        <p:blipFill>
          <a:blip r:embed="rId4"/>
          <a:stretch>
            <a:fillRect/>
          </a:stretch>
        </p:blipFill>
        <p:spPr>
          <a:xfrm>
            <a:off x="4555611" y="2567934"/>
            <a:ext cx="7641019" cy="1787360"/>
          </a:xfrm>
          <a:prstGeom prst="rect">
            <a:avLst/>
          </a:prstGeom>
        </p:spPr>
      </p:pic>
      <p:sp>
        <p:nvSpPr>
          <p:cNvPr id="9" name="Arrow: Right 8">
            <a:extLst>
              <a:ext uri="{FF2B5EF4-FFF2-40B4-BE49-F238E27FC236}">
                <a16:creationId xmlns:a16="http://schemas.microsoft.com/office/drawing/2014/main" id="{5E803010-2E98-4771-92CA-A306FF55C895}"/>
              </a:ext>
            </a:extLst>
          </p:cNvPr>
          <p:cNvSpPr/>
          <p:nvPr/>
        </p:nvSpPr>
        <p:spPr>
          <a:xfrm>
            <a:off x="3474671" y="3367970"/>
            <a:ext cx="979714" cy="484909"/>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1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35F9EA-42EE-4439-A3DF-005C9610CAE4}" vid="{870B3922-52F9-4004-8B4D-D255D201D1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TotalTime>
  <Words>614</Words>
  <Application>Microsoft Office PowerPoint</Application>
  <PresentationFormat>Widescreen</PresentationFormat>
  <Paragraphs>265</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Source Sans Pro</vt:lpstr>
      <vt:lpstr>Times New Roman</vt:lpstr>
      <vt:lpstr>Office Theme</vt:lpstr>
      <vt:lpstr>PowerPoint Presentation</vt:lpstr>
      <vt:lpstr>MySchoolSask School Lead Training Principals and Teachers</vt:lpstr>
      <vt:lpstr>Agenda</vt:lpstr>
      <vt:lpstr>Sun West School Division MySchoolSask Division Team</vt:lpstr>
      <vt:lpstr>Sun West MSS Team – Advisory Team</vt:lpstr>
      <vt:lpstr>PowerPoint Presentation</vt:lpstr>
      <vt:lpstr>Change Management Cycle</vt:lpstr>
      <vt:lpstr>Change Management Cycle</vt:lpstr>
      <vt:lpstr>MySchoolSask (MSS) Overview</vt:lpstr>
      <vt:lpstr>PowerPoint Presentation</vt:lpstr>
      <vt:lpstr>Implementation Dip</vt:lpstr>
      <vt:lpstr>Resources to Support MSS  Training and Implementation</vt:lpstr>
      <vt:lpstr>MySchoolSask Language</vt:lpstr>
      <vt:lpstr>Privacy of Data</vt:lpstr>
      <vt:lpstr>PowerPoint Presentation</vt:lpstr>
      <vt:lpstr>Adding L1 Information Station</vt:lpstr>
      <vt:lpstr>Adding L1 Information Station</vt:lpstr>
      <vt:lpstr>Overview of Training Environment (Fundamentals February 2018 v1.0)</vt:lpstr>
      <vt:lpstr>Staff View Setup and Navigation  (April 2019 v.1.1)</vt:lpstr>
      <vt:lpstr>Class Attendance (May 2019 v.1.0) and Staff View Setup and Navigation (April 2019 v1.1)</vt:lpstr>
      <vt:lpstr>Teacher Gradebook (May 2019 v1.0 and Using Gradebook (March 2019 v1.0)</vt:lpstr>
      <vt:lpstr>Transcript Cycle</vt:lpstr>
      <vt:lpstr>Common Provincial Rubric</vt:lpstr>
      <vt:lpstr>PowerPoint Presentation</vt:lpstr>
      <vt:lpstr>PowerPoint Presentation</vt:lpstr>
      <vt:lpstr>Family Portal</vt:lpstr>
      <vt:lpstr>Teacher Gradebook (May 2019 v1.0 and Using Gradebook (March 2019 v1.0)</vt:lpstr>
      <vt:lpstr>Preferences</vt:lpstr>
      <vt:lpstr>Gradebook: Linking Classes, Grade Calculations, Categories , Reporting Standards</vt:lpstr>
      <vt:lpstr>Creating Categories &amp; Assignments</vt:lpstr>
      <vt:lpstr>Entering  Assignments &amp;  Scores</vt:lpstr>
      <vt:lpstr>Posting Grades  Reports </vt:lpstr>
      <vt:lpstr>The Planner &amp; Tools </vt:lpstr>
      <vt:lpstr>Groups &amp; Pages </vt:lpstr>
      <vt:lpstr>Parking Lot</vt:lpstr>
      <vt:lpstr> Wrap-Up and Next Steps</vt:lpstr>
    </vt:vector>
  </TitlesOfParts>
  <Company>Fujitsu North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Wilson</dc:creator>
  <cp:lastModifiedBy>Shari Martin</cp:lastModifiedBy>
  <cp:revision>104</cp:revision>
  <cp:lastPrinted>2018-12-06T19:55:00Z</cp:lastPrinted>
  <dcterms:created xsi:type="dcterms:W3CDTF">2018-04-11T17:29:28Z</dcterms:created>
  <dcterms:modified xsi:type="dcterms:W3CDTF">2019-06-26T21:44:59Z</dcterms:modified>
</cp:coreProperties>
</file>