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60" r:id="rId4"/>
    <p:sldId id="257" r:id="rId5"/>
    <p:sldId id="261" r:id="rId6"/>
    <p:sldId id="262" r:id="rId7"/>
    <p:sldId id="263" r:id="rId8"/>
    <p:sldId id="264" r:id="rId9"/>
    <p:sldId id="266"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2206" autoAdjust="0"/>
  </p:normalViewPr>
  <p:slideViewPr>
    <p:cSldViewPr snapToGrid="0">
      <p:cViewPr varScale="1">
        <p:scale>
          <a:sx n="75" d="100"/>
          <a:sy n="75" d="100"/>
        </p:scale>
        <p:origin x="89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6EE197-E38E-468D-BA2C-3E51C70990C6}" type="datetimeFigureOut">
              <a:rPr lang="en-US" smtClean="0"/>
              <a:t>10/23/2019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1E99D49-94F8-48B1-87DD-26025DBD8C75}" type="slidenum">
              <a:rPr lang="en-US" smtClean="0"/>
              <a:t>‹#›</a:t>
            </a:fld>
            <a:endParaRPr lang="en-US"/>
          </a:p>
        </p:txBody>
      </p:sp>
    </p:spTree>
    <p:extLst>
      <p:ext uri="{BB962C8B-B14F-4D97-AF65-F5344CB8AC3E}">
        <p14:creationId xmlns:p14="http://schemas.microsoft.com/office/powerpoint/2010/main" val="2193931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smtClean="0"/>
              <a:t>I will discuss how our year went with the way we ran our projects/new schedule. I will share how we created cross curricular projects and incorporated the transfer of responsibility.</a:t>
            </a:r>
          </a:p>
          <a:p>
            <a:endParaRPr lang="en-US" dirty="0"/>
          </a:p>
        </p:txBody>
      </p:sp>
      <p:sp>
        <p:nvSpPr>
          <p:cNvPr id="4" name="Slide Number Placeholder 3"/>
          <p:cNvSpPr>
            <a:spLocks noGrp="1"/>
          </p:cNvSpPr>
          <p:nvPr>
            <p:ph type="sldNum" sz="quarter" idx="10"/>
          </p:nvPr>
        </p:nvSpPr>
        <p:spPr/>
        <p:txBody>
          <a:bodyPr/>
          <a:lstStyle/>
          <a:p>
            <a:fld id="{11E99D49-94F8-48B1-87DD-26025DBD8C75}" type="slidenum">
              <a:rPr lang="en-US" smtClean="0"/>
              <a:t>1</a:t>
            </a:fld>
            <a:endParaRPr lang="en-US"/>
          </a:p>
        </p:txBody>
      </p:sp>
    </p:spTree>
    <p:extLst>
      <p:ext uri="{BB962C8B-B14F-4D97-AF65-F5344CB8AC3E}">
        <p14:creationId xmlns:p14="http://schemas.microsoft.com/office/powerpoint/2010/main" val="412253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Ø"/>
            </a:pPr>
            <a:r>
              <a:rPr lang="en-US" dirty="0" smtClean="0"/>
              <a:t>We agreed to </a:t>
            </a:r>
            <a:r>
              <a:rPr lang="en-US" dirty="0" smtClean="0"/>
              <a:t>meeting and making </a:t>
            </a:r>
            <a:r>
              <a:rPr lang="en-US" dirty="0" smtClean="0"/>
              <a:t>decisions together. We met at the end of the day each day for 10 minutes to discuss things and make decisions as a team.</a:t>
            </a:r>
          </a:p>
          <a:p>
            <a:pPr>
              <a:buFont typeface="Wingdings" panose="05000000000000000000" pitchFamily="2" charset="2"/>
              <a:buChar char="Ø"/>
            </a:pPr>
            <a:r>
              <a:rPr lang="en-US" dirty="0" smtClean="0"/>
              <a:t>We agreed to use choice boards in projects.</a:t>
            </a:r>
          </a:p>
          <a:p>
            <a:pPr>
              <a:buFont typeface="Wingdings" panose="05000000000000000000" pitchFamily="2" charset="2"/>
              <a:buChar char="Ø"/>
            </a:pPr>
            <a:r>
              <a:rPr lang="en-US" dirty="0" smtClean="0"/>
              <a:t>We agreed to use I do, We do, You do in our teaching.</a:t>
            </a:r>
          </a:p>
        </p:txBody>
      </p:sp>
      <p:sp>
        <p:nvSpPr>
          <p:cNvPr id="4" name="Slide Number Placeholder 3"/>
          <p:cNvSpPr>
            <a:spLocks noGrp="1"/>
          </p:cNvSpPr>
          <p:nvPr>
            <p:ph type="sldNum" sz="quarter" idx="10"/>
          </p:nvPr>
        </p:nvSpPr>
        <p:spPr/>
        <p:txBody>
          <a:bodyPr/>
          <a:lstStyle/>
          <a:p>
            <a:fld id="{11E99D49-94F8-48B1-87DD-26025DBD8C75}" type="slidenum">
              <a:rPr lang="en-US" smtClean="0"/>
              <a:t>2</a:t>
            </a:fld>
            <a:endParaRPr lang="en-US"/>
          </a:p>
        </p:txBody>
      </p:sp>
    </p:spTree>
    <p:extLst>
      <p:ext uri="{BB962C8B-B14F-4D97-AF65-F5344CB8AC3E}">
        <p14:creationId xmlns:p14="http://schemas.microsoft.com/office/powerpoint/2010/main" val="2846726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US" dirty="0" smtClean="0"/>
              <a:t>This year,</a:t>
            </a:r>
            <a:r>
              <a:rPr lang="en-US" baseline="0" dirty="0" smtClean="0"/>
              <a:t> all staff were co-teaching grades 1-9. </a:t>
            </a:r>
          </a:p>
          <a:p>
            <a:pPr marL="171450" indent="-171450">
              <a:buFont typeface="Wingdings" panose="05000000000000000000" pitchFamily="2" charset="2"/>
              <a:buChar char="Ø"/>
            </a:pPr>
            <a:r>
              <a:rPr lang="en-US" baseline="0" dirty="0" smtClean="0"/>
              <a:t>Another teacher and I taught Math 1-9, in two different blocks (1-5 and 6-9). We also had three teachers (two half time and one full time) teaching ELA in similar blocks of time.</a:t>
            </a:r>
          </a:p>
          <a:p>
            <a:pPr marL="171450" indent="-171450">
              <a:buFont typeface="Wingdings" panose="05000000000000000000" pitchFamily="2" charset="2"/>
              <a:buChar char="Ø"/>
            </a:pPr>
            <a:r>
              <a:rPr lang="en-US" baseline="0" dirty="0" smtClean="0"/>
              <a:t>Co-teaching has been awesome as it allows for us to brainstorm, collaborate, and grow together. It also </a:t>
            </a:r>
            <a:r>
              <a:rPr lang="en-US" baseline="0" dirty="0" smtClean="0"/>
              <a:t>is a challenge </a:t>
            </a:r>
            <a:r>
              <a:rPr lang="en-US" baseline="0" dirty="0" smtClean="0"/>
              <a:t>as you are working with </a:t>
            </a:r>
            <a:r>
              <a:rPr lang="en-US" baseline="0" dirty="0" smtClean="0"/>
              <a:t>teachers that have </a:t>
            </a:r>
            <a:r>
              <a:rPr lang="en-US" baseline="0" dirty="0" smtClean="0"/>
              <a:t>different teaching </a:t>
            </a:r>
            <a:r>
              <a:rPr lang="en-US" baseline="0" dirty="0" smtClean="0"/>
              <a:t>philosophies and ways of doing things.</a:t>
            </a:r>
            <a:endParaRPr lang="en-US" dirty="0"/>
          </a:p>
        </p:txBody>
      </p:sp>
      <p:sp>
        <p:nvSpPr>
          <p:cNvPr id="4" name="Slide Number Placeholder 3"/>
          <p:cNvSpPr>
            <a:spLocks noGrp="1"/>
          </p:cNvSpPr>
          <p:nvPr>
            <p:ph type="sldNum" sz="quarter" idx="10"/>
          </p:nvPr>
        </p:nvSpPr>
        <p:spPr/>
        <p:txBody>
          <a:bodyPr/>
          <a:lstStyle/>
          <a:p>
            <a:fld id="{11E99D49-94F8-48B1-87DD-26025DBD8C75}" type="slidenum">
              <a:rPr lang="en-US" smtClean="0"/>
              <a:t>3</a:t>
            </a:fld>
            <a:endParaRPr lang="en-US"/>
          </a:p>
        </p:txBody>
      </p:sp>
    </p:spTree>
    <p:extLst>
      <p:ext uri="{BB962C8B-B14F-4D97-AF65-F5344CB8AC3E}">
        <p14:creationId xmlns:p14="http://schemas.microsoft.com/office/powerpoint/2010/main" val="1078815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1E99D49-94F8-48B1-87DD-26025DBD8C75}" type="slidenum">
              <a:rPr lang="en-US" smtClean="0"/>
              <a:t>4</a:t>
            </a:fld>
            <a:endParaRPr lang="en-US"/>
          </a:p>
        </p:txBody>
      </p:sp>
    </p:spTree>
    <p:extLst>
      <p:ext uri="{BB962C8B-B14F-4D97-AF65-F5344CB8AC3E}">
        <p14:creationId xmlns:p14="http://schemas.microsoft.com/office/powerpoint/2010/main" val="1602203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US" dirty="0" smtClean="0"/>
              <a:t>We</a:t>
            </a:r>
            <a:r>
              <a:rPr lang="en-US" baseline="0" dirty="0" smtClean="0"/>
              <a:t> had made project schedules for each grade grouping and teacher to keep track of what they are learning/teaching.</a:t>
            </a:r>
          </a:p>
          <a:p>
            <a:pPr marL="171450" indent="-171450">
              <a:buFont typeface="Wingdings" panose="05000000000000000000" pitchFamily="2" charset="2"/>
              <a:buChar char="Ø"/>
            </a:pPr>
            <a:r>
              <a:rPr lang="en-US" baseline="0" dirty="0" smtClean="0"/>
              <a:t>Here is an example of mine (note: I am also </a:t>
            </a:r>
            <a:r>
              <a:rPr lang="en-US" baseline="0" dirty="0" err="1" smtClean="0"/>
              <a:t>PeBL</a:t>
            </a:r>
            <a:r>
              <a:rPr lang="en-US" baseline="0" dirty="0" smtClean="0"/>
              <a:t> Mentor so I have that built into my schedule) and the Grade 1/2 schedule. </a:t>
            </a:r>
            <a:endParaRPr lang="en-US" dirty="0"/>
          </a:p>
        </p:txBody>
      </p:sp>
      <p:sp>
        <p:nvSpPr>
          <p:cNvPr id="4" name="Slide Number Placeholder 3"/>
          <p:cNvSpPr>
            <a:spLocks noGrp="1"/>
          </p:cNvSpPr>
          <p:nvPr>
            <p:ph type="sldNum" sz="quarter" idx="10"/>
          </p:nvPr>
        </p:nvSpPr>
        <p:spPr/>
        <p:txBody>
          <a:bodyPr/>
          <a:lstStyle/>
          <a:p>
            <a:fld id="{11E99D49-94F8-48B1-87DD-26025DBD8C75}" type="slidenum">
              <a:rPr lang="en-US" smtClean="0"/>
              <a:t>5</a:t>
            </a:fld>
            <a:endParaRPr lang="en-US"/>
          </a:p>
        </p:txBody>
      </p:sp>
    </p:spTree>
    <p:extLst>
      <p:ext uri="{BB962C8B-B14F-4D97-AF65-F5344CB8AC3E}">
        <p14:creationId xmlns:p14="http://schemas.microsoft.com/office/powerpoint/2010/main" val="755390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US" dirty="0" smtClean="0"/>
              <a:t>In each of our projects we used the transfer of</a:t>
            </a:r>
            <a:r>
              <a:rPr lang="en-US" baseline="0" dirty="0" smtClean="0"/>
              <a:t> responsibility. This is something we will continue to use next year with the students. Some projects were very “I do” driven based on readiness and content, some were “we do”, and some students were on a “you do” path. </a:t>
            </a:r>
          </a:p>
          <a:p>
            <a:pPr marL="171450" indent="-171450">
              <a:buFont typeface="Wingdings" panose="05000000000000000000" pitchFamily="2" charset="2"/>
              <a:buChar char="Ø"/>
            </a:pPr>
            <a:r>
              <a:rPr lang="en-US" baseline="0" dirty="0" smtClean="0"/>
              <a:t>We used the ELA and ART choice boards in our projects. These can be found in the Resource bank.</a:t>
            </a:r>
          </a:p>
          <a:p>
            <a:pPr marL="171450" indent="-171450">
              <a:buFont typeface="Wingdings" panose="05000000000000000000" pitchFamily="2" charset="2"/>
              <a:buChar char="Ø"/>
            </a:pPr>
            <a:r>
              <a:rPr lang="en-US" baseline="0" dirty="0" smtClean="0"/>
              <a:t>Timelines on projects- we will be changing the timelines of the </a:t>
            </a:r>
            <a:r>
              <a:rPr lang="en-US" baseline="0" dirty="0" smtClean="0"/>
              <a:t>projects next year. </a:t>
            </a:r>
            <a:r>
              <a:rPr lang="en-US" baseline="0" dirty="0" smtClean="0"/>
              <a:t>This year they were all different </a:t>
            </a:r>
            <a:r>
              <a:rPr lang="en-US" baseline="0" dirty="0" smtClean="0"/>
              <a:t>lengths and grades together which was very hard to schedule and was very inconsistent for our students, teachers, and parents. Next year </a:t>
            </a:r>
            <a:r>
              <a:rPr lang="en-US" baseline="0" dirty="0" smtClean="0"/>
              <a:t>we will have cross-curricular </a:t>
            </a:r>
            <a:r>
              <a:rPr lang="en-US" baseline="0" dirty="0" smtClean="0"/>
              <a:t>month long projects. </a:t>
            </a:r>
            <a:r>
              <a:rPr lang="en-US" baseline="0" dirty="0" smtClean="0"/>
              <a:t>There will be less </a:t>
            </a:r>
            <a:r>
              <a:rPr lang="en-US" baseline="0" dirty="0" smtClean="0"/>
              <a:t>cross-grade groupings </a:t>
            </a:r>
            <a:r>
              <a:rPr lang="en-US" baseline="0" dirty="0" smtClean="0"/>
              <a:t>(hopefully going back to this in year or </a:t>
            </a:r>
            <a:r>
              <a:rPr lang="en-US" baseline="0" dirty="0" smtClean="0"/>
              <a:t>two as it was so beneficial for the mentorships and relationships among the students).</a:t>
            </a:r>
            <a:endParaRPr lang="en-US" baseline="0" dirty="0" smtClean="0"/>
          </a:p>
          <a:p>
            <a:pPr marL="171450" indent="-171450">
              <a:buFont typeface="Wingdings" panose="05000000000000000000" pitchFamily="2" charset="2"/>
              <a:buChar char="Ø"/>
            </a:pPr>
            <a:r>
              <a:rPr lang="en-US" baseline="0" dirty="0" smtClean="0"/>
              <a:t>Projects were amazing!! For most kids, it was their most favourite part of the day</a:t>
            </a:r>
            <a:r>
              <a:rPr lang="en-US" baseline="0" dirty="0" smtClean="0"/>
              <a:t>. </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1E99D49-94F8-48B1-87DD-26025DBD8C75}" type="slidenum">
              <a:rPr lang="en-US" smtClean="0"/>
              <a:t>6</a:t>
            </a:fld>
            <a:endParaRPr lang="en-US"/>
          </a:p>
        </p:txBody>
      </p:sp>
    </p:spTree>
    <p:extLst>
      <p:ext uri="{BB962C8B-B14F-4D97-AF65-F5344CB8AC3E}">
        <p14:creationId xmlns:p14="http://schemas.microsoft.com/office/powerpoint/2010/main" val="2278251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US" dirty="0" smtClean="0"/>
              <a:t>Here is the project</a:t>
            </a:r>
            <a:r>
              <a:rPr lang="en-US" baseline="0" dirty="0" smtClean="0"/>
              <a:t> template and instructions that the K-8 teachers received for project planning next year. This can be found in the resource bank. </a:t>
            </a:r>
            <a:endParaRPr lang="en-US" dirty="0"/>
          </a:p>
        </p:txBody>
      </p:sp>
      <p:sp>
        <p:nvSpPr>
          <p:cNvPr id="4" name="Slide Number Placeholder 3"/>
          <p:cNvSpPr>
            <a:spLocks noGrp="1"/>
          </p:cNvSpPr>
          <p:nvPr>
            <p:ph type="sldNum" sz="quarter" idx="10"/>
          </p:nvPr>
        </p:nvSpPr>
        <p:spPr/>
        <p:txBody>
          <a:bodyPr/>
          <a:lstStyle/>
          <a:p>
            <a:fld id="{11E99D49-94F8-48B1-87DD-26025DBD8C75}" type="slidenum">
              <a:rPr lang="en-US" smtClean="0"/>
              <a:t>7</a:t>
            </a:fld>
            <a:endParaRPr lang="en-US"/>
          </a:p>
        </p:txBody>
      </p:sp>
    </p:spTree>
    <p:extLst>
      <p:ext uri="{BB962C8B-B14F-4D97-AF65-F5344CB8AC3E}">
        <p14:creationId xmlns:p14="http://schemas.microsoft.com/office/powerpoint/2010/main" val="1466687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US" dirty="0" smtClean="0"/>
              <a:t>Self-directed</a:t>
            </a:r>
            <a:r>
              <a:rPr lang="en-US" baseline="0" dirty="0" smtClean="0"/>
              <a:t> Time was another great thing we had this year. Here are a couple examples showing different grades and readiness.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baseline="0" dirty="0" smtClean="0"/>
              <a:t>It was a great for students to fill in gaps, complete enrichment tasks and projects, and work on any skills they needed to improve.</a:t>
            </a:r>
          </a:p>
          <a:p>
            <a:pPr marL="171450" indent="-171450">
              <a:buFont typeface="Wingdings" panose="05000000000000000000" pitchFamily="2" charset="2"/>
              <a:buChar char="Ø"/>
            </a:pPr>
            <a:r>
              <a:rPr lang="en-US" baseline="0" dirty="0" smtClean="0"/>
              <a:t>We used the transfer or responsibility to determine what the must dos needed to be on each students sheet. These examples can be found in the resource bank.</a:t>
            </a:r>
            <a:endParaRPr lang="en-US" dirty="0"/>
          </a:p>
        </p:txBody>
      </p:sp>
      <p:sp>
        <p:nvSpPr>
          <p:cNvPr id="4" name="Slide Number Placeholder 3"/>
          <p:cNvSpPr>
            <a:spLocks noGrp="1"/>
          </p:cNvSpPr>
          <p:nvPr>
            <p:ph type="sldNum" sz="quarter" idx="10"/>
          </p:nvPr>
        </p:nvSpPr>
        <p:spPr/>
        <p:txBody>
          <a:bodyPr/>
          <a:lstStyle/>
          <a:p>
            <a:fld id="{11E99D49-94F8-48B1-87DD-26025DBD8C75}" type="slidenum">
              <a:rPr lang="en-US" smtClean="0"/>
              <a:t>8</a:t>
            </a:fld>
            <a:endParaRPr lang="en-US"/>
          </a:p>
        </p:txBody>
      </p:sp>
    </p:spTree>
    <p:extLst>
      <p:ext uri="{BB962C8B-B14F-4D97-AF65-F5344CB8AC3E}">
        <p14:creationId xmlns:p14="http://schemas.microsoft.com/office/powerpoint/2010/main" val="2139046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Ø"/>
            </a:pPr>
            <a:r>
              <a:rPr lang="en-US" dirty="0" smtClean="0"/>
              <a:t>For the May dos we created option</a:t>
            </a:r>
            <a:r>
              <a:rPr lang="en-US" baseline="0" dirty="0" smtClean="0"/>
              <a:t> sheets </a:t>
            </a:r>
            <a:r>
              <a:rPr lang="en-US" baseline="0" dirty="0" smtClean="0"/>
              <a:t>to give choices to </a:t>
            </a:r>
            <a:r>
              <a:rPr lang="en-US" baseline="0" dirty="0" smtClean="0"/>
              <a:t>select from. </a:t>
            </a:r>
            <a:endParaRPr lang="en-US" dirty="0"/>
          </a:p>
        </p:txBody>
      </p:sp>
      <p:sp>
        <p:nvSpPr>
          <p:cNvPr id="4" name="Slide Number Placeholder 3"/>
          <p:cNvSpPr>
            <a:spLocks noGrp="1"/>
          </p:cNvSpPr>
          <p:nvPr>
            <p:ph type="sldNum" sz="quarter" idx="10"/>
          </p:nvPr>
        </p:nvSpPr>
        <p:spPr/>
        <p:txBody>
          <a:bodyPr/>
          <a:lstStyle/>
          <a:p>
            <a:fld id="{11E99D49-94F8-48B1-87DD-26025DBD8C75}" type="slidenum">
              <a:rPr lang="en-US" smtClean="0"/>
              <a:t>9</a:t>
            </a:fld>
            <a:endParaRPr lang="en-US"/>
          </a:p>
        </p:txBody>
      </p:sp>
    </p:spTree>
    <p:extLst>
      <p:ext uri="{BB962C8B-B14F-4D97-AF65-F5344CB8AC3E}">
        <p14:creationId xmlns:p14="http://schemas.microsoft.com/office/powerpoint/2010/main" val="1206762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318757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36764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93095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11096775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8101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4153770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3608241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48414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388748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16B3D6-6167-41D3-BC07-260C7BC4D040}"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763705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16B3D6-6167-41D3-BC07-260C7BC4D040}"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324139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16B3D6-6167-41D3-BC07-260C7BC4D040}"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323817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616B3D6-6167-41D3-BC07-260C7BC4D040}"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300114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16B3D6-6167-41D3-BC07-260C7BC4D040}"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335290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16B3D6-6167-41D3-BC07-260C7BC4D040}"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1426852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616B3D6-6167-41D3-BC07-260C7BC4D040}"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A7051D-3C1B-42D9-80F6-C9D2386C502B}" type="slidenum">
              <a:rPr lang="en-US" smtClean="0"/>
              <a:t>‹#›</a:t>
            </a:fld>
            <a:endParaRPr lang="en-US"/>
          </a:p>
        </p:txBody>
      </p:sp>
    </p:spTree>
    <p:extLst>
      <p:ext uri="{BB962C8B-B14F-4D97-AF65-F5344CB8AC3E}">
        <p14:creationId xmlns:p14="http://schemas.microsoft.com/office/powerpoint/2010/main" val="4060501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616B3D6-6167-41D3-BC07-260C7BC4D040}" type="datetimeFigureOut">
              <a:rPr lang="en-US" smtClean="0"/>
              <a:t>10/23/2019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2A7051D-3C1B-42D9-80F6-C9D2386C502B}" type="slidenum">
              <a:rPr lang="en-US" smtClean="0"/>
              <a:t>‹#›</a:t>
            </a:fld>
            <a:endParaRPr lang="en-US"/>
          </a:p>
        </p:txBody>
      </p:sp>
    </p:spTree>
    <p:extLst>
      <p:ext uri="{BB962C8B-B14F-4D97-AF65-F5344CB8AC3E}">
        <p14:creationId xmlns:p14="http://schemas.microsoft.com/office/powerpoint/2010/main" val="3834744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PeBL</a:t>
            </a:r>
            <a:r>
              <a:rPr lang="en-US" dirty="0" smtClean="0"/>
              <a:t> Mentor Reflection</a:t>
            </a:r>
            <a:br>
              <a:rPr lang="en-US" dirty="0" smtClean="0"/>
            </a:br>
            <a:endParaRPr lang="en-US" dirty="0"/>
          </a:p>
        </p:txBody>
      </p:sp>
      <p:sp>
        <p:nvSpPr>
          <p:cNvPr id="3" name="Subtitle 2"/>
          <p:cNvSpPr>
            <a:spLocks noGrp="1"/>
          </p:cNvSpPr>
          <p:nvPr>
            <p:ph type="subTitle" idx="1"/>
          </p:nvPr>
        </p:nvSpPr>
        <p:spPr/>
        <p:txBody>
          <a:bodyPr>
            <a:normAutofit lnSpcReduction="10000"/>
          </a:bodyPr>
          <a:lstStyle/>
          <a:p>
            <a:pPr algn="ctr"/>
            <a:r>
              <a:rPr lang="en-US" dirty="0" smtClean="0"/>
              <a:t>Nikki Francoeur</a:t>
            </a:r>
          </a:p>
          <a:p>
            <a:pPr algn="ctr"/>
            <a:r>
              <a:rPr lang="en-US" dirty="0" smtClean="0"/>
              <a:t>June 19, 2019</a:t>
            </a:r>
          </a:p>
          <a:p>
            <a:pPr algn="ctr"/>
            <a:r>
              <a:rPr lang="en-US" dirty="0" smtClean="0"/>
              <a:t>nicole.francoeur@sunwestsd.ca</a:t>
            </a:r>
            <a:endParaRPr lang="en-US" dirty="0"/>
          </a:p>
        </p:txBody>
      </p:sp>
      <p:pic>
        <p:nvPicPr>
          <p:cNvPr id="4" name="Picture 3" descr="http://www.sunwestsd.ca/public/uploads/settings_photo/logo12.png"/>
          <p:cNvPicPr/>
          <p:nvPr/>
        </p:nvPicPr>
        <p:blipFill>
          <a:blip r:embed="rId3">
            <a:extLst>
              <a:ext uri="{28A0092B-C50C-407E-A947-70E740481C1C}">
                <a14:useLocalDpi xmlns:a14="http://schemas.microsoft.com/office/drawing/2010/main" val="0"/>
              </a:ext>
            </a:extLst>
          </a:blip>
          <a:srcRect/>
          <a:stretch>
            <a:fillRect/>
          </a:stretch>
        </p:blipFill>
        <p:spPr bwMode="auto">
          <a:xfrm>
            <a:off x="4223886" y="1040102"/>
            <a:ext cx="2333297" cy="1082565"/>
          </a:xfrm>
          <a:prstGeom prst="rect">
            <a:avLst/>
          </a:prstGeom>
          <a:noFill/>
          <a:ln>
            <a:noFill/>
          </a:ln>
        </p:spPr>
      </p:pic>
    </p:spTree>
    <p:extLst>
      <p:ext uri="{BB962C8B-B14F-4D97-AF65-F5344CB8AC3E}">
        <p14:creationId xmlns:p14="http://schemas.microsoft.com/office/powerpoint/2010/main" val="2605880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Responsibility</a:t>
            </a:r>
            <a:endParaRPr lang="en-US" dirty="0"/>
          </a:p>
        </p:txBody>
      </p:sp>
      <p:pic>
        <p:nvPicPr>
          <p:cNvPr id="4" name="Picture 3"/>
          <p:cNvPicPr>
            <a:picLocks noChangeAspect="1"/>
          </p:cNvPicPr>
          <p:nvPr/>
        </p:nvPicPr>
        <p:blipFill>
          <a:blip r:embed="rId3"/>
          <a:stretch>
            <a:fillRect/>
          </a:stretch>
        </p:blipFill>
        <p:spPr>
          <a:xfrm>
            <a:off x="2260807" y="1689481"/>
            <a:ext cx="5679727" cy="4334040"/>
          </a:xfrm>
          <a:prstGeom prst="rect">
            <a:avLst/>
          </a:prstGeom>
        </p:spPr>
      </p:pic>
    </p:spTree>
    <p:extLst>
      <p:ext uri="{BB962C8B-B14F-4D97-AF65-F5344CB8AC3E}">
        <p14:creationId xmlns:p14="http://schemas.microsoft.com/office/powerpoint/2010/main" val="2149282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Co-Teaching</a:t>
            </a:r>
            <a:endParaRPr lang="en-US" dirty="0"/>
          </a:p>
        </p:txBody>
      </p:sp>
      <p:pic>
        <p:nvPicPr>
          <p:cNvPr id="4" name="Content Placeholder 3"/>
          <p:cNvPicPr>
            <a:picLocks noGrp="1" noChangeAspect="1"/>
          </p:cNvPicPr>
          <p:nvPr>
            <p:ph idx="1"/>
          </p:nvPr>
        </p:nvPicPr>
        <p:blipFill>
          <a:blip r:embed="rId3"/>
          <a:stretch>
            <a:fillRect/>
          </a:stretch>
        </p:blipFill>
        <p:spPr>
          <a:xfrm>
            <a:off x="1391918" y="2160588"/>
            <a:ext cx="7168202" cy="3881437"/>
          </a:xfrm>
          <a:prstGeom prst="rect">
            <a:avLst/>
          </a:prstGeom>
        </p:spPr>
      </p:pic>
    </p:spTree>
    <p:extLst>
      <p:ext uri="{BB962C8B-B14F-4D97-AF65-F5344CB8AC3E}">
        <p14:creationId xmlns:p14="http://schemas.microsoft.com/office/powerpoint/2010/main" val="192149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Schedule </a:t>
            </a:r>
            <a:endParaRPr lang="en-US" dirty="0"/>
          </a:p>
        </p:txBody>
      </p:sp>
      <p:sp>
        <p:nvSpPr>
          <p:cNvPr id="3" name="Content Placeholder 2"/>
          <p:cNvSpPr>
            <a:spLocks noGrp="1"/>
          </p:cNvSpPr>
          <p:nvPr>
            <p:ph idx="1"/>
          </p:nvPr>
        </p:nvSpPr>
        <p:spPr>
          <a:xfrm>
            <a:off x="5959366" y="2160589"/>
            <a:ext cx="3314636" cy="3880773"/>
          </a:xfrm>
        </p:spPr>
        <p:txBody>
          <a:bodyPr/>
          <a:lstStyle/>
          <a:p>
            <a:r>
              <a:rPr lang="en-US" dirty="0" smtClean="0"/>
              <a:t>Highlights with our new schedule:</a:t>
            </a:r>
          </a:p>
          <a:p>
            <a:pPr lvl="1"/>
            <a:r>
              <a:rPr lang="en-US" dirty="0" smtClean="0"/>
              <a:t>Project Time included cross-curricular and cross-grade projects to cover the outcomes </a:t>
            </a:r>
          </a:p>
          <a:p>
            <a:pPr lvl="1"/>
            <a:r>
              <a:rPr lang="en-US" dirty="0" smtClean="0"/>
              <a:t>Self-Directed Time</a:t>
            </a:r>
            <a:endParaRPr lang="en-US" dirty="0"/>
          </a:p>
        </p:txBody>
      </p:sp>
      <p:pic>
        <p:nvPicPr>
          <p:cNvPr id="4" name="Picture 3"/>
          <p:cNvPicPr>
            <a:picLocks noChangeAspect="1"/>
          </p:cNvPicPr>
          <p:nvPr/>
        </p:nvPicPr>
        <p:blipFill>
          <a:blip r:embed="rId3"/>
          <a:stretch>
            <a:fillRect/>
          </a:stretch>
        </p:blipFill>
        <p:spPr>
          <a:xfrm>
            <a:off x="677334" y="1729740"/>
            <a:ext cx="4419600" cy="3524250"/>
          </a:xfrm>
          <a:prstGeom prst="rect">
            <a:avLst/>
          </a:prstGeom>
        </p:spPr>
      </p:pic>
    </p:spTree>
    <p:extLst>
      <p:ext uri="{BB962C8B-B14F-4D97-AF65-F5344CB8AC3E}">
        <p14:creationId xmlns:p14="http://schemas.microsoft.com/office/powerpoint/2010/main" val="700235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pic>
        <p:nvPicPr>
          <p:cNvPr id="6" name="Content Placeholder 5"/>
          <p:cNvPicPr>
            <a:picLocks noGrp="1" noChangeAspect="1"/>
          </p:cNvPicPr>
          <p:nvPr>
            <p:ph idx="1"/>
          </p:nvPr>
        </p:nvPicPr>
        <p:blipFill>
          <a:blip r:embed="rId3"/>
          <a:stretch>
            <a:fillRect/>
          </a:stretch>
        </p:blipFill>
        <p:spPr>
          <a:xfrm>
            <a:off x="930091" y="1380003"/>
            <a:ext cx="3909538" cy="4936751"/>
          </a:xfrm>
          <a:prstGeom prst="rect">
            <a:avLst/>
          </a:prstGeom>
        </p:spPr>
      </p:pic>
      <p:pic>
        <p:nvPicPr>
          <p:cNvPr id="7" name="Picture 6"/>
          <p:cNvPicPr>
            <a:picLocks noChangeAspect="1"/>
          </p:cNvPicPr>
          <p:nvPr/>
        </p:nvPicPr>
        <p:blipFill>
          <a:blip r:embed="rId4"/>
          <a:stretch>
            <a:fillRect/>
          </a:stretch>
        </p:blipFill>
        <p:spPr>
          <a:xfrm>
            <a:off x="5092386" y="1267382"/>
            <a:ext cx="4087587" cy="5049372"/>
          </a:xfrm>
          <a:prstGeom prst="rect">
            <a:avLst/>
          </a:prstGeom>
        </p:spPr>
      </p:pic>
    </p:spTree>
    <p:extLst>
      <p:ext uri="{BB962C8B-B14F-4D97-AF65-F5344CB8AC3E}">
        <p14:creationId xmlns:p14="http://schemas.microsoft.com/office/powerpoint/2010/main" val="1484208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 on Project</a:t>
            </a:r>
            <a:endParaRPr lang="en-US" dirty="0"/>
          </a:p>
        </p:txBody>
      </p:sp>
      <p:sp>
        <p:nvSpPr>
          <p:cNvPr id="3" name="Content Placeholder 2"/>
          <p:cNvSpPr>
            <a:spLocks noGrp="1"/>
          </p:cNvSpPr>
          <p:nvPr>
            <p:ph idx="1"/>
          </p:nvPr>
        </p:nvSpPr>
        <p:spPr>
          <a:xfrm>
            <a:off x="677334" y="1647633"/>
            <a:ext cx="8596668" cy="3880773"/>
          </a:xfrm>
        </p:spPr>
        <p:txBody>
          <a:bodyPr/>
          <a:lstStyle/>
          <a:p>
            <a:r>
              <a:rPr lang="en-US" dirty="0" smtClean="0"/>
              <a:t>Transfer of Responsibility</a:t>
            </a:r>
          </a:p>
          <a:p>
            <a:r>
              <a:rPr lang="en-US" dirty="0" smtClean="0"/>
              <a:t>Use of Choice boards</a:t>
            </a:r>
          </a:p>
          <a:p>
            <a:r>
              <a:rPr lang="en-US" dirty="0" smtClean="0"/>
              <a:t>Timelines of projects- we will be changing timelines </a:t>
            </a:r>
          </a:p>
          <a:p>
            <a:pPr lvl="1"/>
            <a:r>
              <a:rPr lang="en-US" dirty="0" smtClean="0"/>
              <a:t>From different lengths to one month long</a:t>
            </a:r>
          </a:p>
          <a:p>
            <a:pPr lvl="1"/>
            <a:r>
              <a:rPr lang="en-US" dirty="0" smtClean="0"/>
              <a:t>Less cross-grade </a:t>
            </a:r>
          </a:p>
          <a:p>
            <a:pPr lvl="1"/>
            <a:r>
              <a:rPr lang="en-US" dirty="0" smtClean="0"/>
              <a:t>Continue cross-curricular </a:t>
            </a:r>
          </a:p>
          <a:p>
            <a:r>
              <a:rPr lang="en-US" dirty="0" smtClean="0"/>
              <a:t>Engaging and authentic learning in projects</a:t>
            </a:r>
          </a:p>
          <a:p>
            <a:pPr lvl="1"/>
            <a:r>
              <a:rPr lang="en-US" dirty="0" smtClean="0"/>
              <a:t>Kids favourite </a:t>
            </a:r>
            <a:r>
              <a:rPr lang="en-US" dirty="0"/>
              <a:t>part of the </a:t>
            </a:r>
            <a:r>
              <a:rPr lang="en-US" dirty="0" smtClean="0"/>
              <a:t>day was projects! Parents and students often shared how engaged they were in the topics.</a:t>
            </a:r>
            <a:endParaRPr lang="en-US" dirty="0"/>
          </a:p>
          <a:p>
            <a:pPr lvl="1"/>
            <a:endParaRPr lang="en-US" dirty="0" smtClean="0"/>
          </a:p>
        </p:txBody>
      </p:sp>
    </p:spTree>
    <p:extLst>
      <p:ext uri="{BB962C8B-B14F-4D97-AF65-F5344CB8AC3E}">
        <p14:creationId xmlns:p14="http://schemas.microsoft.com/office/powerpoint/2010/main" val="190784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Projects</a:t>
            </a:r>
            <a:endParaRPr lang="en-US" dirty="0"/>
          </a:p>
        </p:txBody>
      </p:sp>
      <p:pic>
        <p:nvPicPr>
          <p:cNvPr id="5" name="Content Placeholder 4"/>
          <p:cNvPicPr>
            <a:picLocks noGrp="1" noChangeAspect="1"/>
          </p:cNvPicPr>
          <p:nvPr>
            <p:ph idx="1"/>
          </p:nvPr>
        </p:nvPicPr>
        <p:blipFill>
          <a:blip r:embed="rId3"/>
          <a:stretch>
            <a:fillRect/>
          </a:stretch>
        </p:blipFill>
        <p:spPr>
          <a:xfrm>
            <a:off x="677334" y="1495434"/>
            <a:ext cx="4731209" cy="4624650"/>
          </a:xfrm>
          <a:prstGeom prst="rect">
            <a:avLst/>
          </a:prstGeom>
        </p:spPr>
      </p:pic>
      <p:pic>
        <p:nvPicPr>
          <p:cNvPr id="6" name="Picture 5"/>
          <p:cNvPicPr>
            <a:picLocks noChangeAspect="1"/>
          </p:cNvPicPr>
          <p:nvPr/>
        </p:nvPicPr>
        <p:blipFill>
          <a:blip r:embed="rId4"/>
          <a:stretch>
            <a:fillRect/>
          </a:stretch>
        </p:blipFill>
        <p:spPr>
          <a:xfrm>
            <a:off x="5408543" y="322799"/>
            <a:ext cx="4956981" cy="6323328"/>
          </a:xfrm>
          <a:prstGeom prst="rect">
            <a:avLst/>
          </a:prstGeom>
        </p:spPr>
      </p:pic>
    </p:spTree>
    <p:extLst>
      <p:ext uri="{BB962C8B-B14F-4D97-AF65-F5344CB8AC3E}">
        <p14:creationId xmlns:p14="http://schemas.microsoft.com/office/powerpoint/2010/main" val="1193803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Self-Directed Time</a:t>
            </a:r>
            <a:endParaRPr lang="en-US" dirty="0"/>
          </a:p>
        </p:txBody>
      </p:sp>
      <p:pic>
        <p:nvPicPr>
          <p:cNvPr id="4" name="Content Placeholder 3"/>
          <p:cNvPicPr>
            <a:picLocks noGrp="1" noChangeAspect="1"/>
          </p:cNvPicPr>
          <p:nvPr>
            <p:ph idx="1"/>
          </p:nvPr>
        </p:nvPicPr>
        <p:blipFill>
          <a:blip r:embed="rId3"/>
          <a:stretch>
            <a:fillRect/>
          </a:stretch>
        </p:blipFill>
        <p:spPr>
          <a:xfrm>
            <a:off x="521512" y="1099929"/>
            <a:ext cx="4454156" cy="5387497"/>
          </a:xfrm>
          <a:prstGeom prst="rect">
            <a:avLst/>
          </a:prstGeom>
        </p:spPr>
      </p:pic>
      <p:pic>
        <p:nvPicPr>
          <p:cNvPr id="5" name="Picture 4"/>
          <p:cNvPicPr>
            <a:picLocks noChangeAspect="1"/>
          </p:cNvPicPr>
          <p:nvPr/>
        </p:nvPicPr>
        <p:blipFill>
          <a:blip r:embed="rId4"/>
          <a:stretch>
            <a:fillRect/>
          </a:stretch>
        </p:blipFill>
        <p:spPr>
          <a:xfrm>
            <a:off x="4760396" y="945105"/>
            <a:ext cx="4338997" cy="5542321"/>
          </a:xfrm>
          <a:prstGeom prst="rect">
            <a:avLst/>
          </a:prstGeom>
        </p:spPr>
      </p:pic>
    </p:spTree>
    <p:extLst>
      <p:ext uri="{BB962C8B-B14F-4D97-AF65-F5344CB8AC3E}">
        <p14:creationId xmlns:p14="http://schemas.microsoft.com/office/powerpoint/2010/main" val="1018384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Self-Directed Time</a:t>
            </a:r>
            <a:endParaRPr lang="en-US" dirty="0"/>
          </a:p>
        </p:txBody>
      </p:sp>
      <p:pic>
        <p:nvPicPr>
          <p:cNvPr id="4" name="Content Placeholder 3"/>
          <p:cNvPicPr>
            <a:picLocks noGrp="1" noChangeAspect="1"/>
          </p:cNvPicPr>
          <p:nvPr>
            <p:ph idx="1"/>
          </p:nvPr>
        </p:nvPicPr>
        <p:blipFill>
          <a:blip r:embed="rId3"/>
          <a:stretch>
            <a:fillRect/>
          </a:stretch>
        </p:blipFill>
        <p:spPr>
          <a:xfrm>
            <a:off x="758283" y="1315232"/>
            <a:ext cx="3992136" cy="4917733"/>
          </a:xfrm>
          <a:prstGeom prst="rect">
            <a:avLst/>
          </a:prstGeom>
        </p:spPr>
      </p:pic>
      <p:pic>
        <p:nvPicPr>
          <p:cNvPr id="5" name="Picture 4"/>
          <p:cNvPicPr>
            <a:picLocks noChangeAspect="1"/>
          </p:cNvPicPr>
          <p:nvPr/>
        </p:nvPicPr>
        <p:blipFill>
          <a:blip r:embed="rId4"/>
          <a:stretch>
            <a:fillRect/>
          </a:stretch>
        </p:blipFill>
        <p:spPr>
          <a:xfrm>
            <a:off x="5045356" y="1315232"/>
            <a:ext cx="3933709" cy="4637033"/>
          </a:xfrm>
          <a:prstGeom prst="rect">
            <a:avLst/>
          </a:prstGeom>
        </p:spPr>
      </p:pic>
    </p:spTree>
    <p:extLst>
      <p:ext uri="{BB962C8B-B14F-4D97-AF65-F5344CB8AC3E}">
        <p14:creationId xmlns:p14="http://schemas.microsoft.com/office/powerpoint/2010/main" val="658372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3949</TotalTime>
  <Words>636</Words>
  <Application>Microsoft Office PowerPoint</Application>
  <PresentationFormat>Widescreen</PresentationFormat>
  <Paragraphs>50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Wingdings</vt:lpstr>
      <vt:lpstr>Wingdings 3</vt:lpstr>
      <vt:lpstr>Facet</vt:lpstr>
      <vt:lpstr>PeBL Mentor Reflection </vt:lpstr>
      <vt:lpstr>Collective Responsibility</vt:lpstr>
      <vt:lpstr>Co-Teaching</vt:lpstr>
      <vt:lpstr>New Schedule </vt:lpstr>
      <vt:lpstr>Projects</vt:lpstr>
      <vt:lpstr>Reflection on Project</vt:lpstr>
      <vt:lpstr>Projects</vt:lpstr>
      <vt:lpstr>Self-Directed Time</vt:lpstr>
      <vt:lpstr>Self-Directed Time</vt:lpstr>
    </vt:vector>
  </TitlesOfParts>
  <Company>Sun West School Division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PeBL Mentor Reflection</dc:title>
  <dc:creator>Nicole Francoeur</dc:creator>
  <cp:lastModifiedBy>Nicole Francoeur</cp:lastModifiedBy>
  <cp:revision>20</cp:revision>
  <cp:lastPrinted>2019-10-21T16:12:41Z</cp:lastPrinted>
  <dcterms:created xsi:type="dcterms:W3CDTF">2019-06-14T19:11:46Z</dcterms:created>
  <dcterms:modified xsi:type="dcterms:W3CDTF">2019-10-23T16:48:17Z</dcterms:modified>
</cp:coreProperties>
</file>