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1" r:id="rId8"/>
    <p:sldId id="260" r:id="rId9"/>
    <p:sldId id="259" r:id="rId10"/>
    <p:sldId id="262" r:id="rId11"/>
    <p:sldId id="263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tarthessos.wordpress.com/2011/08/22/comediant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arthessos.wordpress.com/2011/08/22/comediantes/" TargetMode="External"/><Relationship Id="rId5" Type="http://schemas.openxmlformats.org/officeDocument/2006/relationships/image" Target="../media/image1.jpg"/><Relationship Id="rId4" Type="http://schemas.openxmlformats.org/officeDocument/2006/relationships/hyperlink" Target="https://www.youtube.com/watch?v=xkbQDEXJy2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13" Type="http://schemas.openxmlformats.org/officeDocument/2006/relationships/image" Target="../media/image10.jpg"/><Relationship Id="rId3" Type="http://schemas.openxmlformats.org/officeDocument/2006/relationships/hyperlink" Target="https://reflectionsinthewhy.wordpress.com/2017/10/24/paint-splatter-arrays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www.flickr.com/photos/martin_thomas/3977916372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jp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1612-3D49-4702-9AB4-147010B06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4077" y="285874"/>
            <a:ext cx="7766936" cy="1646302"/>
          </a:xfrm>
        </p:spPr>
        <p:txBody>
          <a:bodyPr/>
          <a:lstStyle/>
          <a:p>
            <a:pPr algn="ctr"/>
            <a:r>
              <a:rPr lang="en-US" sz="8000" dirty="0"/>
              <a:t>Number Talks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A920B-6C3C-47CE-BFA8-9533283C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8152" y="2053182"/>
            <a:ext cx="4654707" cy="9202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4700" b="1" dirty="0"/>
              <a:t>Abbott &amp; Costello</a:t>
            </a: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EB89D-DA34-420C-87A1-76EBD10B5B02}"/>
              </a:ext>
            </a:extLst>
          </p:cNvPr>
          <p:cNvSpPr txBox="1"/>
          <p:nvPr/>
        </p:nvSpPr>
        <p:spPr>
          <a:xfrm>
            <a:off x="6681952" y="6541745"/>
            <a:ext cx="334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tarthessos.wordpress.com/2011/08/22/comediant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0957A504-5D54-46C8-81EE-D2543EC3C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909848" y="2970949"/>
            <a:ext cx="5364155" cy="3601178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23CE89B-3438-4417-9E96-FAB733178979}"/>
              </a:ext>
            </a:extLst>
          </p:cNvPr>
          <p:cNvSpPr/>
          <p:nvPr/>
        </p:nvSpPr>
        <p:spPr>
          <a:xfrm>
            <a:off x="7299435" y="456330"/>
            <a:ext cx="3648342" cy="26652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13x7=28</a:t>
            </a:r>
          </a:p>
        </p:txBody>
      </p:sp>
    </p:spTree>
    <p:extLst>
      <p:ext uri="{BB962C8B-B14F-4D97-AF65-F5344CB8AC3E}">
        <p14:creationId xmlns:p14="http://schemas.microsoft.com/office/powerpoint/2010/main" val="12607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9A2A4-DD6D-419A-87A3-DF97ACA0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406" y="609600"/>
            <a:ext cx="8970580" cy="1320800"/>
          </a:xfrm>
        </p:spPr>
        <p:txBody>
          <a:bodyPr/>
          <a:lstStyle/>
          <a:p>
            <a:r>
              <a:rPr lang="en-US" dirty="0"/>
              <a:t>How I Use Number Talks in my Classroom?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52A7BC-F4AA-474D-BB65-9F4984D8C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022" y="188655"/>
            <a:ext cx="1829384" cy="6480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090E46-8522-46F7-BF9C-E3C2D718FD69}"/>
              </a:ext>
            </a:extLst>
          </p:cNvPr>
          <p:cNvSpPr txBox="1"/>
          <p:nvPr/>
        </p:nvSpPr>
        <p:spPr>
          <a:xfrm>
            <a:off x="2383220" y="1270000"/>
            <a:ext cx="825850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“Number Talk Tuesday”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Share strategies amongst students &amp; myself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Discuss misconceptions &amp; misunderstandings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Learn from others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Respect different ideas &amp; opinions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Celebrate learning &amp; mastering the strategies we have been practicing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Done verbally &amp;/or on white boards depending on question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Use ELA Reading Strategies &amp; Math strategies language</a:t>
            </a:r>
          </a:p>
        </p:txBody>
      </p:sp>
    </p:spTree>
    <p:extLst>
      <p:ext uri="{BB962C8B-B14F-4D97-AF65-F5344CB8AC3E}">
        <p14:creationId xmlns:p14="http://schemas.microsoft.com/office/powerpoint/2010/main" val="224741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0EF38E-EAE5-46B2-95A3-4F71D80D4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89705" y="2869965"/>
            <a:ext cx="2142321" cy="1606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349DF8-BC92-499A-9383-3F4A90D7C7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78" r="3360" b="4241"/>
          <a:stretch/>
        </p:blipFill>
        <p:spPr>
          <a:xfrm>
            <a:off x="2539227" y="815572"/>
            <a:ext cx="3102081" cy="1556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B9B8FDF-55AD-440A-A407-1183B7F6E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390" y="4662162"/>
            <a:ext cx="2161342" cy="2096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AFC26C-780E-42C8-BDBF-4B60CF12A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7641" y="3846529"/>
            <a:ext cx="2714472" cy="2634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6CA568-17AC-45A7-8000-49D3A7B1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06" y="230853"/>
            <a:ext cx="5274374" cy="7519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 many possibilities……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1DF53-62BF-4D6C-9000-011B37B05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577" y="1008675"/>
            <a:ext cx="2050339" cy="3280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935678-7D9A-4992-8CA9-40984387E917}"/>
              </a:ext>
            </a:extLst>
          </p:cNvPr>
          <p:cNvSpPr txBox="1"/>
          <p:nvPr/>
        </p:nvSpPr>
        <p:spPr>
          <a:xfrm>
            <a:off x="3732116" y="2488226"/>
            <a:ext cx="1560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F0"/>
                </a:solidFill>
              </a:rPr>
              <a:t>Infer….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16AFAF-834D-47E9-AD89-DC0E7435892B}"/>
              </a:ext>
            </a:extLst>
          </p:cNvPr>
          <p:cNvSpPr txBox="1"/>
          <p:nvPr/>
        </p:nvSpPr>
        <p:spPr>
          <a:xfrm>
            <a:off x="7451834" y="6406433"/>
            <a:ext cx="3442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reflectionsinthewhy.wordpress.com/2017/10/24/paint-splatter-array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02AABC-BC15-4E13-80E4-A8F1D1413B89}"/>
              </a:ext>
            </a:extLst>
          </p:cNvPr>
          <p:cNvSpPr txBox="1"/>
          <p:nvPr/>
        </p:nvSpPr>
        <p:spPr>
          <a:xfrm>
            <a:off x="6356665" y="208755"/>
            <a:ext cx="227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Visualize…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5CA4F-A50F-4CEE-B87C-092A47FA6BB0}"/>
              </a:ext>
            </a:extLst>
          </p:cNvPr>
          <p:cNvSpPr txBox="1"/>
          <p:nvPr/>
        </p:nvSpPr>
        <p:spPr>
          <a:xfrm>
            <a:off x="4127609" y="4167033"/>
            <a:ext cx="3938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Make Connections…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751189-3468-47D9-9C6B-91A211C573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3909257" y="4709218"/>
            <a:ext cx="2489780" cy="17607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04D311-D719-45C9-B9FF-9B32B210FEBF}"/>
              </a:ext>
            </a:extLst>
          </p:cNvPr>
          <p:cNvSpPr txBox="1"/>
          <p:nvPr/>
        </p:nvSpPr>
        <p:spPr>
          <a:xfrm>
            <a:off x="5296284" y="6792797"/>
            <a:ext cx="250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://www.flickr.com/photos/martin_thomas/397791637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14E0FA-90AC-4AA4-851A-6F48A7CE9121}"/>
              </a:ext>
            </a:extLst>
          </p:cNvPr>
          <p:cNvSpPr txBox="1"/>
          <p:nvPr/>
        </p:nvSpPr>
        <p:spPr>
          <a:xfrm>
            <a:off x="174322" y="2797439"/>
            <a:ext cx="2854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Questioning…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8E91F1-7485-46DA-A9AF-CFCD4D543485}"/>
              </a:ext>
            </a:extLst>
          </p:cNvPr>
          <p:cNvSpPr txBox="1"/>
          <p:nvPr/>
        </p:nvSpPr>
        <p:spPr>
          <a:xfrm>
            <a:off x="2350007" y="6350148"/>
            <a:ext cx="32925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Evaluate….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39256F-33E1-45ED-8062-54B85B7E18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828" y="743930"/>
            <a:ext cx="2115375" cy="18027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6E4451-F142-4736-8F6D-A7D8A71BA7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215" y="3305155"/>
            <a:ext cx="3755585" cy="31012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0DF5B91-C9F8-4AAC-83E0-E1B89810FBE3}"/>
              </a:ext>
            </a:extLst>
          </p:cNvPr>
          <p:cNvSpPr txBox="1"/>
          <p:nvPr/>
        </p:nvSpPr>
        <p:spPr>
          <a:xfrm>
            <a:off x="7866756" y="6204235"/>
            <a:ext cx="2459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</a:rPr>
              <a:t>Identify…</a:t>
            </a:r>
            <a:r>
              <a:rPr lang="en-US" sz="3000" b="1" dirty="0">
                <a:solidFill>
                  <a:schemeClr val="accent2"/>
                </a:solidFill>
              </a:rPr>
              <a:t>…</a:t>
            </a: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0BD5969-D920-4FC2-9084-C61C232748A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-1132" r="7165" b="1132"/>
          <a:stretch/>
        </p:blipFill>
        <p:spPr>
          <a:xfrm>
            <a:off x="8510185" y="137168"/>
            <a:ext cx="2933205" cy="3536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395010-2F76-44BF-AB35-860CFCAA3F23}"/>
              </a:ext>
            </a:extLst>
          </p:cNvPr>
          <p:cNvSpPr txBox="1"/>
          <p:nvPr/>
        </p:nvSpPr>
        <p:spPr>
          <a:xfrm>
            <a:off x="10781833" y="230853"/>
            <a:ext cx="1331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What’s the </a:t>
            </a:r>
            <a:r>
              <a:rPr lang="en-US" dirty="0">
                <a:solidFill>
                  <a:srgbClr val="FF0000"/>
                </a:solidFill>
              </a:rPr>
              <a:t>AREA</a:t>
            </a:r>
            <a:r>
              <a:rPr lang="en-US" dirty="0"/>
              <a:t> of Robot Ralph?</a:t>
            </a:r>
          </a:p>
        </p:txBody>
      </p:sp>
    </p:spTree>
    <p:extLst>
      <p:ext uri="{BB962C8B-B14F-4D97-AF65-F5344CB8AC3E}">
        <p14:creationId xmlns:p14="http://schemas.microsoft.com/office/powerpoint/2010/main" val="421732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C56E73-E762-4948-BCD5-D46E672F0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0" t="8576" r="19518" b="6681"/>
          <a:stretch/>
        </p:blipFill>
        <p:spPr>
          <a:xfrm rot="5400000">
            <a:off x="8786232" y="3569844"/>
            <a:ext cx="2778868" cy="3622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BA7E1-F134-4BAD-93FA-1A0CEB65E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55" y="166184"/>
            <a:ext cx="4086607" cy="3638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203616-A00D-4ED9-95A4-D69687A3791F}"/>
              </a:ext>
            </a:extLst>
          </p:cNvPr>
          <p:cNvSpPr txBox="1"/>
          <p:nvPr/>
        </p:nvSpPr>
        <p:spPr>
          <a:xfrm>
            <a:off x="3350109" y="4188882"/>
            <a:ext cx="47848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Examples from Sherry Parrish PD Sept, 2019: author of </a:t>
            </a:r>
            <a:r>
              <a:rPr lang="en-US" sz="4000" i="1" dirty="0">
                <a:solidFill>
                  <a:srgbClr val="00B050"/>
                </a:solidFill>
              </a:rPr>
              <a:t>Number Talks</a:t>
            </a:r>
            <a:r>
              <a:rPr lang="en-US" sz="4000" dirty="0">
                <a:solidFill>
                  <a:srgbClr val="00B050"/>
                </a:solidFill>
              </a:rPr>
              <a:t>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8B48C-9DB6-4172-B778-04AFD441D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2" y="170994"/>
            <a:ext cx="3743395" cy="3638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62C91-1DDD-4C85-9C1E-55B033341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784" y="166184"/>
            <a:ext cx="3698323" cy="3642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AA6D48-5A2C-4888-99E1-3EDEC5AFA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82" y="3991435"/>
            <a:ext cx="3292928" cy="27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6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203616-A00D-4ED9-95A4-D69687A3791F}"/>
              </a:ext>
            </a:extLst>
          </p:cNvPr>
          <p:cNvSpPr txBox="1"/>
          <p:nvPr/>
        </p:nvSpPr>
        <p:spPr>
          <a:xfrm>
            <a:off x="457200" y="504497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Number Talks from my Classroom!!!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6FAB3D-0633-4CDE-969D-186E7F6F4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0" y="1103595"/>
            <a:ext cx="4275450" cy="3657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8372AB-19BE-4A42-BAF0-974E5BED7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372" y="1103595"/>
            <a:ext cx="4461628" cy="404240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C7C8F7-B515-430A-8C3A-2055A0C7F38D}"/>
              </a:ext>
            </a:extLst>
          </p:cNvPr>
          <p:cNvCxnSpPr/>
          <p:nvPr/>
        </p:nvCxnSpPr>
        <p:spPr>
          <a:xfrm>
            <a:off x="7620000" y="1087821"/>
            <a:ext cx="0" cy="5770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959996-4E8B-44D7-A0EE-455FC614813D}"/>
              </a:ext>
            </a:extLst>
          </p:cNvPr>
          <p:cNvCxnSpPr/>
          <p:nvPr/>
        </p:nvCxnSpPr>
        <p:spPr>
          <a:xfrm>
            <a:off x="0" y="105849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27662CE4-590A-48D6-82D7-80401341C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15" y="1190301"/>
            <a:ext cx="3234185" cy="27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6C96A2-198C-422E-9D49-DA329CD95CF0}"/>
              </a:ext>
            </a:extLst>
          </p:cNvPr>
          <p:cNvCxnSpPr/>
          <p:nvPr/>
        </p:nvCxnSpPr>
        <p:spPr>
          <a:xfrm>
            <a:off x="4385815" y="1058495"/>
            <a:ext cx="0" cy="5972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E3A5FC9-4E8D-43DF-B8C7-76ABD2F36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691" y="4164294"/>
            <a:ext cx="3950065" cy="269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3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.A.L.K. image math&quot;">
            <a:extLst>
              <a:ext uri="{FF2B5EF4-FFF2-40B4-BE49-F238E27FC236}">
                <a16:creationId xmlns:a16="http://schemas.microsoft.com/office/drawing/2014/main" id="{F8BE682D-31FC-4EFE-8BC7-15C5372CF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59" y="1084570"/>
            <a:ext cx="4051082" cy="523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5C91DC-98B6-404F-88C8-F7AEF95ADE31}"/>
              </a:ext>
            </a:extLst>
          </p:cNvPr>
          <p:cNvSpPr txBox="1"/>
          <p:nvPr/>
        </p:nvSpPr>
        <p:spPr>
          <a:xfrm>
            <a:off x="378371" y="551792"/>
            <a:ext cx="76778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  <a:latin typeface="+mj-lt"/>
              </a:rPr>
              <a:t>Key Points to Remember: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b="1" dirty="0">
                <a:latin typeface="+mj-lt"/>
              </a:rPr>
              <a:t>Ensure there is a SAFE environment where students can share without ridicule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b="1" dirty="0">
                <a:latin typeface="+mj-lt"/>
              </a:rPr>
              <a:t>Reciprocal Teaching-record the students thinking- have them “teach” you how they answered the question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b="1" dirty="0">
                <a:latin typeface="+mj-lt"/>
              </a:rPr>
              <a:t>Accept all answers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b="1" dirty="0">
                <a:latin typeface="+mj-lt"/>
              </a:rPr>
              <a:t>End with a debrief- explain key misconceptions &amp; ask students to reflect. “Did you see a new way to look at this question? An easier way? Something you might try next time?”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309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C3653B9-7C3E-4B46-9DD9-EC3E8C3BFF09}"/>
              </a:ext>
            </a:extLst>
          </p:cNvPr>
          <p:cNvSpPr/>
          <p:nvPr/>
        </p:nvSpPr>
        <p:spPr>
          <a:xfrm>
            <a:off x="2837792" y="1355833"/>
            <a:ext cx="4004441" cy="411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C00E0E-D681-4602-81FF-5D79F0050899}"/>
              </a:ext>
            </a:extLst>
          </p:cNvPr>
          <p:cNvSpPr txBox="1"/>
          <p:nvPr/>
        </p:nvSpPr>
        <p:spPr>
          <a:xfrm>
            <a:off x="204952" y="567559"/>
            <a:ext cx="49503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Let’s Practice…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3E1A1D-B755-44BC-A059-D33539C67E92}"/>
              </a:ext>
            </a:extLst>
          </p:cNvPr>
          <p:cNvSpPr/>
          <p:nvPr/>
        </p:nvSpPr>
        <p:spPr>
          <a:xfrm>
            <a:off x="3925614" y="2333297"/>
            <a:ext cx="1891862" cy="2159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017C9-C2A7-404A-B116-DC9D277F55AD}"/>
              </a:ext>
            </a:extLst>
          </p:cNvPr>
          <p:cNvSpPr txBox="1"/>
          <p:nvPr/>
        </p:nvSpPr>
        <p:spPr>
          <a:xfrm>
            <a:off x="4303987" y="2789986"/>
            <a:ext cx="151348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/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556BA-C7A8-4161-A659-047EF3C689CF}"/>
              </a:ext>
            </a:extLst>
          </p:cNvPr>
          <p:cNvSpPr txBox="1"/>
          <p:nvPr/>
        </p:nvSpPr>
        <p:spPr>
          <a:xfrm>
            <a:off x="6842234" y="1429333"/>
            <a:ext cx="33422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/>
              <a:t>Hit the Target!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5D8F3-8712-4635-A21E-4C85506199DD}"/>
              </a:ext>
            </a:extLst>
          </p:cNvPr>
          <p:cNvSpPr txBox="1"/>
          <p:nvPr/>
        </p:nvSpPr>
        <p:spPr>
          <a:xfrm>
            <a:off x="204951" y="5585303"/>
            <a:ext cx="117137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/>
              <a:t>2  3  4  6  8  12  14  18  30</a:t>
            </a:r>
          </a:p>
        </p:txBody>
      </p:sp>
      <p:sp>
        <p:nvSpPr>
          <p:cNvPr id="9" name="Division Sign 8">
            <a:extLst>
              <a:ext uri="{FF2B5EF4-FFF2-40B4-BE49-F238E27FC236}">
                <a16:creationId xmlns:a16="http://schemas.microsoft.com/office/drawing/2014/main" id="{F35FE869-A6D4-42D7-A4CA-35E0A7F625A5}"/>
              </a:ext>
            </a:extLst>
          </p:cNvPr>
          <p:cNvSpPr/>
          <p:nvPr/>
        </p:nvSpPr>
        <p:spPr>
          <a:xfrm>
            <a:off x="4133192" y="1585969"/>
            <a:ext cx="1022133" cy="789294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E69775CB-A5EA-4727-A6E8-126D7CEAA5EF}"/>
              </a:ext>
            </a:extLst>
          </p:cNvPr>
          <p:cNvSpPr/>
          <p:nvPr/>
        </p:nvSpPr>
        <p:spPr>
          <a:xfrm>
            <a:off x="5870030" y="2629661"/>
            <a:ext cx="662151" cy="950738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7AE15000-0E70-4F62-B13E-76A39F23E8F0}"/>
              </a:ext>
            </a:extLst>
          </p:cNvPr>
          <p:cNvSpPr/>
          <p:nvPr/>
        </p:nvSpPr>
        <p:spPr>
          <a:xfrm>
            <a:off x="3163613" y="3501585"/>
            <a:ext cx="712076" cy="861774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F0B8BEFB-B514-445E-837F-5C9AE6378325}"/>
              </a:ext>
            </a:extLst>
          </p:cNvPr>
          <p:cNvSpPr/>
          <p:nvPr/>
        </p:nvSpPr>
        <p:spPr>
          <a:xfrm>
            <a:off x="4893877" y="4675290"/>
            <a:ext cx="835571" cy="637690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00E0E-D681-4602-81FF-5D79F0050899}"/>
              </a:ext>
            </a:extLst>
          </p:cNvPr>
          <p:cNvSpPr txBox="1"/>
          <p:nvPr/>
        </p:nvSpPr>
        <p:spPr>
          <a:xfrm>
            <a:off x="204952" y="567559"/>
            <a:ext cx="49503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B050"/>
                </a:solidFill>
              </a:rPr>
              <a:t>Let’s Practice!</a:t>
            </a:r>
          </a:p>
          <a:p>
            <a:endParaRPr lang="en-US" sz="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FF78EA-874D-4955-B06D-BB3D72723D05}"/>
              </a:ext>
            </a:extLst>
          </p:cNvPr>
          <p:cNvSpPr txBox="1"/>
          <p:nvPr/>
        </p:nvSpPr>
        <p:spPr>
          <a:xfrm>
            <a:off x="4966135" y="4310838"/>
            <a:ext cx="56755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70C0"/>
                </a:solidFill>
              </a:rPr>
              <a:t>What can you tell me about these counters?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489F5F-85E8-4282-9E29-501918ACD9A0}"/>
              </a:ext>
            </a:extLst>
          </p:cNvPr>
          <p:cNvSpPr/>
          <p:nvPr/>
        </p:nvSpPr>
        <p:spPr>
          <a:xfrm>
            <a:off x="767255" y="4334486"/>
            <a:ext cx="767255" cy="8198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09D8C2-4A98-4188-BE6A-50C3AD54A685}"/>
              </a:ext>
            </a:extLst>
          </p:cNvPr>
          <p:cNvSpPr/>
          <p:nvPr/>
        </p:nvSpPr>
        <p:spPr>
          <a:xfrm>
            <a:off x="7509640" y="1907627"/>
            <a:ext cx="767255" cy="8198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889832-DE1A-44FE-BFD3-C65597EA6D75}"/>
              </a:ext>
            </a:extLst>
          </p:cNvPr>
          <p:cNvSpPr/>
          <p:nvPr/>
        </p:nvSpPr>
        <p:spPr>
          <a:xfrm>
            <a:off x="6390289" y="3113174"/>
            <a:ext cx="767255" cy="8198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FD27B5-FCE7-4999-92F1-FD9B69EE5066}"/>
              </a:ext>
            </a:extLst>
          </p:cNvPr>
          <p:cNvSpPr/>
          <p:nvPr/>
        </p:nvSpPr>
        <p:spPr>
          <a:xfrm>
            <a:off x="6390289" y="1876096"/>
            <a:ext cx="767255" cy="8198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9025D1-4193-4FA7-9122-F7E308339F17}"/>
              </a:ext>
            </a:extLst>
          </p:cNvPr>
          <p:cNvSpPr/>
          <p:nvPr/>
        </p:nvSpPr>
        <p:spPr>
          <a:xfrm>
            <a:off x="5257799" y="3105291"/>
            <a:ext cx="767255" cy="8198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F090EF-10C6-4C66-8971-3AE6627BDC19}"/>
              </a:ext>
            </a:extLst>
          </p:cNvPr>
          <p:cNvSpPr/>
          <p:nvPr/>
        </p:nvSpPr>
        <p:spPr>
          <a:xfrm>
            <a:off x="4125309" y="3105292"/>
            <a:ext cx="767255" cy="8198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70D9C1-3990-448F-B39F-54817A84609B}"/>
              </a:ext>
            </a:extLst>
          </p:cNvPr>
          <p:cNvSpPr/>
          <p:nvPr/>
        </p:nvSpPr>
        <p:spPr>
          <a:xfrm>
            <a:off x="2990192" y="3113174"/>
            <a:ext cx="767255" cy="8198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7241492-A20E-47F1-A04D-5F45FDD1F012}"/>
              </a:ext>
            </a:extLst>
          </p:cNvPr>
          <p:cNvSpPr/>
          <p:nvPr/>
        </p:nvSpPr>
        <p:spPr>
          <a:xfrm>
            <a:off x="1855075" y="3113174"/>
            <a:ext cx="767255" cy="8198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00C469-BAD2-44CC-B88C-599757EEE2E4}"/>
              </a:ext>
            </a:extLst>
          </p:cNvPr>
          <p:cNvSpPr/>
          <p:nvPr/>
        </p:nvSpPr>
        <p:spPr>
          <a:xfrm>
            <a:off x="767255" y="3113174"/>
            <a:ext cx="767255" cy="8198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AE6926-CAD7-4A5C-8888-69C2B83EBCC9}"/>
              </a:ext>
            </a:extLst>
          </p:cNvPr>
          <p:cNvSpPr/>
          <p:nvPr/>
        </p:nvSpPr>
        <p:spPr>
          <a:xfrm>
            <a:off x="5249917" y="1876096"/>
            <a:ext cx="767255" cy="8198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8248CD-1C87-48A8-B9D0-D125B98BBE9B}"/>
              </a:ext>
            </a:extLst>
          </p:cNvPr>
          <p:cNvSpPr/>
          <p:nvPr/>
        </p:nvSpPr>
        <p:spPr>
          <a:xfrm>
            <a:off x="4104289" y="1891862"/>
            <a:ext cx="767255" cy="8198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C91D02C-D0EE-47FC-8867-479CE1C4047E}"/>
              </a:ext>
            </a:extLst>
          </p:cNvPr>
          <p:cNvSpPr/>
          <p:nvPr/>
        </p:nvSpPr>
        <p:spPr>
          <a:xfrm>
            <a:off x="2977055" y="1897117"/>
            <a:ext cx="767255" cy="8198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001590-1C34-48F4-9A3A-1D4DBE7DA919}"/>
              </a:ext>
            </a:extLst>
          </p:cNvPr>
          <p:cNvSpPr/>
          <p:nvPr/>
        </p:nvSpPr>
        <p:spPr>
          <a:xfrm>
            <a:off x="1855075" y="1891862"/>
            <a:ext cx="767255" cy="8198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05650C0-CC3A-4EDC-B236-53F655AB548A}"/>
              </a:ext>
            </a:extLst>
          </p:cNvPr>
          <p:cNvSpPr/>
          <p:nvPr/>
        </p:nvSpPr>
        <p:spPr>
          <a:xfrm>
            <a:off x="767255" y="1891862"/>
            <a:ext cx="767255" cy="8198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78A615-32A2-48C7-B7CD-24BBE30C2F7B}"/>
              </a:ext>
            </a:extLst>
          </p:cNvPr>
          <p:cNvSpPr/>
          <p:nvPr/>
        </p:nvSpPr>
        <p:spPr>
          <a:xfrm>
            <a:off x="8571183" y="3113174"/>
            <a:ext cx="767255" cy="8198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8C763B-5272-4557-9627-BA824F4B4419}"/>
              </a:ext>
            </a:extLst>
          </p:cNvPr>
          <p:cNvSpPr/>
          <p:nvPr/>
        </p:nvSpPr>
        <p:spPr>
          <a:xfrm>
            <a:off x="8537027" y="1907627"/>
            <a:ext cx="767255" cy="8198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8424D3-03D2-4206-B6B6-61BD5F19CC30}"/>
              </a:ext>
            </a:extLst>
          </p:cNvPr>
          <p:cNvSpPr/>
          <p:nvPr/>
        </p:nvSpPr>
        <p:spPr>
          <a:xfrm>
            <a:off x="7483363" y="3113689"/>
            <a:ext cx="767255" cy="8198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C4FDAD-89FC-444F-A41F-3E881DD57E93}"/>
              </a:ext>
            </a:extLst>
          </p:cNvPr>
          <p:cNvSpPr/>
          <p:nvPr/>
        </p:nvSpPr>
        <p:spPr>
          <a:xfrm>
            <a:off x="4104288" y="4328974"/>
            <a:ext cx="767255" cy="8198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A84E95B-1024-4F0D-9670-D2709D2F7CCF}"/>
              </a:ext>
            </a:extLst>
          </p:cNvPr>
          <p:cNvSpPr/>
          <p:nvPr/>
        </p:nvSpPr>
        <p:spPr>
          <a:xfrm>
            <a:off x="2977054" y="4328974"/>
            <a:ext cx="767255" cy="8198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E14C34C-57CA-4D54-A23E-1FFAEF066B3E}"/>
              </a:ext>
            </a:extLst>
          </p:cNvPr>
          <p:cNvSpPr/>
          <p:nvPr/>
        </p:nvSpPr>
        <p:spPr>
          <a:xfrm>
            <a:off x="1834054" y="4328974"/>
            <a:ext cx="767255" cy="8198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826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03522DE59C64F9B5A16E98E591BC8" ma:contentTypeVersion="13" ma:contentTypeDescription="Create a new document." ma:contentTypeScope="" ma:versionID="7a8fa93e8fa7c53d19dfe33d606778ff">
  <xsd:schema xmlns:xsd="http://www.w3.org/2001/XMLSchema" xmlns:xs="http://www.w3.org/2001/XMLSchema" xmlns:p="http://schemas.microsoft.com/office/2006/metadata/properties" xmlns:ns3="87acf0c4-e026-4094-b533-d749bc57a85f" xmlns:ns4="5d085e98-0079-4c30-88b8-a0e13ac96f38" targetNamespace="http://schemas.microsoft.com/office/2006/metadata/properties" ma:root="true" ma:fieldsID="3285dc87aa6d99a60bf2b1d8fa14d63e" ns3:_="" ns4:_="">
    <xsd:import namespace="87acf0c4-e026-4094-b533-d749bc57a85f"/>
    <xsd:import namespace="5d085e98-0079-4c30-88b8-a0e13ac96f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cf0c4-e026-4094-b533-d749bc57a8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85e98-0079-4c30-88b8-a0e13ac96f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FEA664-90CB-421E-B89D-4392C69D194C}">
  <ds:schemaRefs>
    <ds:schemaRef ds:uri="http://purl.org/dc/terms/"/>
    <ds:schemaRef ds:uri="http://schemas.microsoft.com/office/2006/documentManagement/types"/>
    <ds:schemaRef ds:uri="http://purl.org/dc/dcmitype/"/>
    <ds:schemaRef ds:uri="87acf0c4-e026-4094-b533-d749bc57a85f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5d085e98-0079-4c30-88b8-a0e13ac96f3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1AD1CE-2E3E-4209-BFD6-84819DCEA6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1802F8-97CA-4D2E-B37B-1B4DE671E2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acf0c4-e026-4094-b533-d749bc57a85f"/>
    <ds:schemaRef ds:uri="5d085e98-0079-4c30-88b8-a0e13ac96f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14727</TotalTime>
  <Words>242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Facet</vt:lpstr>
      <vt:lpstr>Number Talks</vt:lpstr>
      <vt:lpstr>How I Use Number Talks in my Classroom?</vt:lpstr>
      <vt:lpstr>So many possibilities……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Talks</dc:title>
  <dc:creator>Shauna George</dc:creator>
  <cp:lastModifiedBy>Melissa Lander</cp:lastModifiedBy>
  <cp:revision>20</cp:revision>
  <cp:lastPrinted>2020-01-31T20:51:06Z</cp:lastPrinted>
  <dcterms:created xsi:type="dcterms:W3CDTF">2020-01-20T18:56:13Z</dcterms:created>
  <dcterms:modified xsi:type="dcterms:W3CDTF">2020-02-05T14:49:25Z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0x0101003D103522DE59C64F9B5A16E98E591BC8</vt:lpwstr>
  </property>
</Properties>
</file>