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9" r:id="rId5"/>
    <p:sldId id="292" r:id="rId6"/>
    <p:sldId id="296" r:id="rId7"/>
    <p:sldId id="286" r:id="rId8"/>
    <p:sldId id="294" r:id="rId9"/>
    <p:sldId id="268" r:id="rId10"/>
    <p:sldId id="270" r:id="rId11"/>
    <p:sldId id="273" r:id="rId12"/>
    <p:sldId id="295" r:id="rId13"/>
    <p:sldId id="293" r:id="rId14"/>
    <p:sldId id="271" r:id="rId15"/>
    <p:sldId id="297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F7A84F-E231-42BE-A9F8-B5131853C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813BC-9E49-4ABB-A3C3-CEE0885B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BDBEE-1FDA-4F57-947F-5759FA6ABC55}" type="datetimeFigureOut">
              <a:rPr lang="en-US" smtClean="0"/>
              <a:t>5/5/2020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DFF29-9BE4-4CDF-A198-BBEE303F0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4AFC6-5A97-4417-A16A-485E5801A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8C659-3DDB-48CB-A056-6A658A161B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67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6A9CD-5E57-4C86-B862-09CA519924BA}" type="datetimeFigureOut">
              <a:rPr lang="en-US" smtClean="0"/>
              <a:t>5/5/2020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04F4-F240-48F9-8AE1-486585C7F0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5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38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89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80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17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7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60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37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4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8ED5-AEFE-4443-9040-726EF6690995}" type="datetime1">
              <a:rPr lang="en-US" noProof="0" smtClean="0"/>
              <a:t>5/5/2020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202246-9B90-4CE1-AAF1-3328E51AE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43DF42B-5E6A-409A-A205-0B59AE5FBD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530301" y="1690689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C7A202D-9C81-48E9-AC0B-E4DDE20AE14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888689" y="170282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076" y="170282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5/5/2020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506441-775A-4D93-ADE3-695C86D6699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530301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A00A08C-FA2D-44B5-9451-63F193A3E7B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888689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A8F9540-8D26-4ADA-88E6-B9A742232C2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1337076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D7801BA-80A8-4F2C-90C8-155E6210A8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7634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99C7ED62-8CE2-417B-9E03-DB47D419110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99246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Picture Placeholder 28">
            <a:extLst>
              <a:ext uri="{FF2B5EF4-FFF2-40B4-BE49-F238E27FC236}">
                <a16:creationId xmlns:a16="http://schemas.microsoft.com/office/drawing/2014/main" id="{96383197-4013-4D5E-BF47-64BD2386A4D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6282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2" name="Picture Placeholder 28">
            <a:extLst>
              <a:ext uri="{FF2B5EF4-FFF2-40B4-BE49-F238E27FC236}">
                <a16:creationId xmlns:a16="http://schemas.microsoft.com/office/drawing/2014/main" id="{B2568099-B430-4F70-A248-1840860FFE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47634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3" name="Picture Placeholder 28">
            <a:extLst>
              <a:ext uri="{FF2B5EF4-FFF2-40B4-BE49-F238E27FC236}">
                <a16:creationId xmlns:a16="http://schemas.microsoft.com/office/drawing/2014/main" id="{82A0F640-3653-4074-BEAA-B09FF6E0B39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99246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4" name="Picture Placeholder 28">
            <a:extLst>
              <a:ext uri="{FF2B5EF4-FFF2-40B4-BE49-F238E27FC236}">
                <a16:creationId xmlns:a16="http://schemas.microsoft.com/office/drawing/2014/main" id="{1723BD4F-261F-418F-B763-09039D2CA7B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26282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710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74348DE-EC54-4C62-948C-0B2BF90455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15389"/>
            <a:ext cx="12188825" cy="374261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2A53E879-94A1-4659-9069-ED0D6F03014D}"/>
              </a:ext>
            </a:extLst>
          </p:cNvPr>
          <p:cNvSpPr/>
          <p:nvPr userDrawn="1"/>
        </p:nvSpPr>
        <p:spPr>
          <a:xfrm>
            <a:off x="2400" y="1999821"/>
            <a:ext cx="12189600" cy="1115568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34047"/>
            <a:ext cx="5157787" cy="2755616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59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34047"/>
            <a:ext cx="5183188" cy="2755616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noProof="0" smtClean="0"/>
              <a:t>5/5/2020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5339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5/5/2020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15EEB49-54F4-404C-9B31-AD488BFCB2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2412" y="2219248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6B2DD458-866A-421E-9AD0-B0D9E11957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5572" y="2196083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57A4D097-9603-42DC-888D-8039CE6ADC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7240" y="2019165"/>
            <a:ext cx="3017520" cy="3017520"/>
          </a:xfrm>
          <a:prstGeom prst="ellipse">
            <a:avLst/>
          </a:prstGeom>
          <a:noFill/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B9B9E0BA-35AD-4D69-9A03-35F2509C2C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12900" y="5033963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B1CC61B3-695C-423D-8F0B-45674DC932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45831" y="5236700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B870F23E-35A1-4942-A685-641AA88306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78762" y="5033963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63B8202-88BB-4ED4-B936-9D9C0B4C8D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992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29F16048-FF4E-41B1-B3D4-0FB210A70DF2}"/>
              </a:ext>
            </a:extLst>
          </p:cNvPr>
          <p:cNvSpPr/>
          <p:nvPr userDrawn="1"/>
        </p:nvSpPr>
        <p:spPr>
          <a:xfrm>
            <a:off x="5294630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4251" y="119269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noProof="0" smtClean="0"/>
              <a:t>5/5/2020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9337951D-6DB6-4713-9200-E8513CDEB6B3}"/>
              </a:ext>
            </a:extLst>
          </p:cNvPr>
          <p:cNvSpPr/>
          <p:nvPr userDrawn="1"/>
        </p:nvSpPr>
        <p:spPr>
          <a:xfrm>
            <a:off x="0" y="2430411"/>
            <a:ext cx="3625850" cy="3438525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781223"/>
            <a:ext cx="6040800" cy="273690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28">
            <a:extLst>
              <a:ext uri="{FF2B5EF4-FFF2-40B4-BE49-F238E27FC236}">
                <a16:creationId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6106" y="1188012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28">
            <a:extLst>
              <a:ext uri="{FF2B5EF4-FFF2-40B4-BE49-F238E27FC236}">
                <a16:creationId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86106" y="2878015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294250" y="288035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5" name="Picture Placeholder 28">
            <a:extLst>
              <a:ext uri="{FF2B5EF4-FFF2-40B4-BE49-F238E27FC236}">
                <a16:creationId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86106" y="4568018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294250" y="4568018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38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561F-7E45-400C-8758-912CDFE9410A}" type="datetime1">
              <a:rPr lang="en-US" noProof="0" smtClean="0"/>
              <a:t>5/5/2020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BC7-4CDB-41D7-81AF-9CE8473FF4B8}" type="datetime1">
              <a:rPr lang="en-US" noProof="0" smtClean="0"/>
              <a:t>5/5/2020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5/5/2020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noProof="0" smtClean="0"/>
              <a:t>5/5/2020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379E-9B58-41EA-B928-5B1C8436A60E}" type="datetime1">
              <a:rPr lang="en-US" noProof="0" smtClean="0"/>
              <a:t>5/5/2020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A371-51FE-4D99-BD87-6A650FCE519D}" type="datetime1">
              <a:rPr lang="en-US" noProof="0" smtClean="0"/>
              <a:t>5/5/2020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CFF-A1C0-4B6C-AA8D-BE72CB14468D}" type="datetime1">
              <a:rPr lang="en-US" noProof="0" smtClean="0"/>
              <a:t>5/5/2020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noProof="0" smtClean="0"/>
              <a:t>5/5/2020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91E0-5367-4F2F-9C30-2087D79A846D}" type="datetime1">
              <a:rPr lang="en-US" noProof="0" smtClean="0"/>
              <a:t>5/5/2020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S9bkbTiTlVA" TargetMode="External"/><Relationship Id="rId5" Type="http://schemas.openxmlformats.org/officeDocument/2006/relationships/hyperlink" Target="https://sway.office.com/v6NFksJVam5eVQGT?ref=Link" TargetMode="External"/><Relationship Id="rId4" Type="http://schemas.openxmlformats.org/officeDocument/2006/relationships/hyperlink" Target="https://sway.office.com/v6NFksJVam5eVQG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tinyurl.com/PhaseIIPLC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sway.office.com/v6NFksJVam5eVQGT?ref=Link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rofessionals collaborating at a table over a laptop">
            <a:extLst>
              <a:ext uri="{FF2B5EF4-FFF2-40B4-BE49-F238E27FC236}">
                <a16:creationId xmlns:a16="http://schemas.microsoft.com/office/drawing/2014/main" id="{1E745F20-F130-4708-BD5A-1A4FF4BE4D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4" name="object 3" descr="People with documents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254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 bwMode="ltGray"/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5000" dirty="0" smtClean="0">
                <a:solidFill>
                  <a:schemeClr val="bg1"/>
                </a:solidFill>
              </a:rPr>
              <a:t>Phase II PLCs</a:t>
            </a:r>
            <a:r>
              <a:rPr lang="en-US" sz="5000" dirty="0">
                <a:solidFill>
                  <a:schemeClr val="bg1"/>
                </a:solidFill>
              </a:rPr>
              <a:t/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 smtClean="0"/>
              <a:t>Facilitator Discussion/Training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Gray">
          <a:xfrm>
            <a:off x="4044000" y="4221162"/>
            <a:ext cx="4104000" cy="882001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 lnSpcReduction="10000"/>
          </a:bodyPr>
          <a:lstStyle/>
          <a:p>
            <a:r>
              <a:rPr lang="en-US" sz="2500" b="1" i="1" spc="65" dirty="0" smtClean="0">
                <a:solidFill>
                  <a:schemeClr val="accent1"/>
                </a:solidFill>
                <a:cs typeface="Arial"/>
              </a:rPr>
              <a:t>May 5, 2020</a:t>
            </a:r>
          </a:p>
          <a:p>
            <a:r>
              <a:rPr lang="en-US" dirty="0" smtClean="0"/>
              <a:t>10 a.m.</a:t>
            </a:r>
            <a:endParaRPr lang="en-US" sz="2500" b="1" i="1" spc="65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6" name="object 7" descr="Beige rectangl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>
            <a:off x="4044000" y="3229869"/>
            <a:ext cx="410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5B371-F992-4547-B936-23F16F44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444" y="417362"/>
            <a:ext cx="3932237" cy="1302111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07B54-E3ED-4BBF-91BB-9F611C440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ltGray">
          <a:xfrm>
            <a:off x="7055714" y="1769168"/>
            <a:ext cx="4531709" cy="1431234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Collaboration with Superintendent(s) &amp; Co-facilitator</a:t>
            </a:r>
          </a:p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Goals &amp; Considerations</a:t>
            </a:r>
            <a:endParaRPr lang="en-US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89DD8-AB5B-4556-B381-45F1AC07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10</a:t>
            </a:fld>
            <a:endParaRPr lang="en-US" dirty="0"/>
          </a:p>
        </p:txBody>
      </p:sp>
      <p:pic>
        <p:nvPicPr>
          <p:cNvPr id="15" name="Picture Placeholder 14" descr="Check icon">
            <a:extLst>
              <a:ext uri="{FF2B5EF4-FFF2-40B4-BE49-F238E27FC236}">
                <a16:creationId xmlns:a16="http://schemas.microsoft.com/office/drawing/2014/main" id="{2BB6FD49-92B0-4DC9-AC1D-17947DECCCB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481239" y="1713834"/>
            <a:ext cx="576000" cy="576000"/>
          </a:xfrm>
        </p:spPr>
      </p:pic>
      <p:pic>
        <p:nvPicPr>
          <p:cNvPr id="17" name="Picture Placeholder 16" descr="Check icon">
            <a:extLst>
              <a:ext uri="{FF2B5EF4-FFF2-40B4-BE49-F238E27FC236}">
                <a16:creationId xmlns:a16="http://schemas.microsoft.com/office/drawing/2014/main" id="{B35AF671-FB05-4C5C-AD79-E7C03FDFC8C4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481239" y="3044476"/>
            <a:ext cx="576000" cy="576001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D93562-F631-4ADB-AB50-4D5ECF40F8A1}"/>
              </a:ext>
            </a:extLst>
          </p:cNvPr>
          <p:cNvSpPr>
            <a:spLocks noGrp="1"/>
          </p:cNvSpPr>
          <p:nvPr>
            <p:ph type="body" sz="half" idx="23"/>
          </p:nvPr>
        </p:nvSpPr>
        <p:spPr bwMode="ltGray">
          <a:xfrm>
            <a:off x="7055713" y="3099022"/>
            <a:ext cx="4531709" cy="143123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Set up initial discussion meeting (Between May 6 – 12)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Date, time and link to Teams meeting</a:t>
            </a: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Meeting discussion topics</a:t>
            </a:r>
            <a:endParaRPr lang="en-US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pic>
        <p:nvPicPr>
          <p:cNvPr id="19" name="Picture Placeholder 18" descr="Check icon">
            <a:extLst>
              <a:ext uri="{FF2B5EF4-FFF2-40B4-BE49-F238E27FC236}">
                <a16:creationId xmlns:a16="http://schemas.microsoft.com/office/drawing/2014/main" id="{D0EA9FF8-E112-4BA0-B552-7EC47F10324A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481239" y="4558201"/>
            <a:ext cx="576000" cy="576001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54C44F-43DD-4310-BB15-9C29C646DB24}"/>
              </a:ext>
            </a:extLst>
          </p:cNvPr>
          <p:cNvSpPr>
            <a:spLocks noGrp="1"/>
          </p:cNvSpPr>
          <p:nvPr>
            <p:ph type="body" sz="half" idx="25"/>
          </p:nvPr>
        </p:nvSpPr>
        <p:spPr bwMode="ltGray">
          <a:xfrm>
            <a:off x="7055713" y="4627654"/>
            <a:ext cx="4672463" cy="143123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Email your team (ASAP)</a:t>
            </a:r>
            <a:endParaRPr lang="en-US" sz="2200" b="1" dirty="0">
              <a:solidFill>
                <a:schemeClr val="bg1"/>
              </a:solidFill>
              <a:latin typeface="+mj-lt"/>
            </a:endParaRPr>
          </a:p>
          <a:p>
            <a:pPr marR="417195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Use the provided (</a:t>
            </a:r>
            <a:r>
              <a:rPr lang="en-US" sz="1500" i="1" spc="-15" dirty="0" smtClean="0">
                <a:solidFill>
                  <a:srgbClr val="7030A0"/>
                </a:solidFill>
                <a:cs typeface="Arial"/>
              </a:rPr>
              <a:t>Will email today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) email list and personalize email template</a:t>
            </a:r>
            <a:endParaRPr lang="en-US" sz="15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8" name="object 13" descr="Beige rectangle">
            <a:extLst>
              <a:ext uri="{FF2B5EF4-FFF2-40B4-BE49-F238E27FC236}">
                <a16:creationId xmlns:a16="http://schemas.microsoft.com/office/drawing/2014/main" id="{DFB86A96-0959-48CB-911E-06E243290C23}"/>
              </a:ext>
            </a:extLst>
          </p:cNvPr>
          <p:cNvSpPr/>
          <p:nvPr/>
        </p:nvSpPr>
        <p:spPr>
          <a:xfrm>
            <a:off x="919594" y="1786728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5" name="Picture 4" descr="Step by step: breaking learning down using behavioural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223"/>
            <a:ext cx="5418667" cy="32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91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5B371-F992-4547-B936-23F16F44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444" y="417362"/>
            <a:ext cx="3932237" cy="1302111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07B54-E3ED-4BBF-91BB-9F611C440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ltGray">
          <a:xfrm>
            <a:off x="7055714" y="1769168"/>
            <a:ext cx="4531709" cy="143123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Review Checklist</a:t>
            </a:r>
            <a:endParaRPr lang="en-US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89DD8-AB5B-4556-B381-45F1AC07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11</a:t>
            </a:fld>
            <a:endParaRPr lang="en-US" dirty="0"/>
          </a:p>
        </p:txBody>
      </p:sp>
      <p:pic>
        <p:nvPicPr>
          <p:cNvPr id="15" name="Picture Placeholder 14" descr="Check icon">
            <a:extLst>
              <a:ext uri="{FF2B5EF4-FFF2-40B4-BE49-F238E27FC236}">
                <a16:creationId xmlns:a16="http://schemas.microsoft.com/office/drawing/2014/main" id="{2BB6FD49-92B0-4DC9-AC1D-17947DECCCB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481239" y="1713834"/>
            <a:ext cx="576000" cy="576000"/>
          </a:xfrm>
        </p:spPr>
      </p:pic>
      <p:pic>
        <p:nvPicPr>
          <p:cNvPr id="17" name="Picture Placeholder 16" descr="Check icon">
            <a:extLst>
              <a:ext uri="{FF2B5EF4-FFF2-40B4-BE49-F238E27FC236}">
                <a16:creationId xmlns:a16="http://schemas.microsoft.com/office/drawing/2014/main" id="{B35AF671-FB05-4C5C-AD79-E7C03FDFC8C4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481239" y="3044476"/>
            <a:ext cx="576000" cy="576001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D93562-F631-4ADB-AB50-4D5ECF40F8A1}"/>
              </a:ext>
            </a:extLst>
          </p:cNvPr>
          <p:cNvSpPr>
            <a:spLocks noGrp="1"/>
          </p:cNvSpPr>
          <p:nvPr>
            <p:ph type="body" sz="half" idx="23"/>
          </p:nvPr>
        </p:nvSpPr>
        <p:spPr bwMode="ltGray">
          <a:xfrm>
            <a:off x="7055713" y="3099022"/>
            <a:ext cx="4531709" cy="143123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Review FAQ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object 13" descr="Beige rectangle">
            <a:extLst>
              <a:ext uri="{FF2B5EF4-FFF2-40B4-BE49-F238E27FC236}">
                <a16:creationId xmlns:a16="http://schemas.microsoft.com/office/drawing/2014/main" id="{DFB86A96-0959-48CB-911E-06E243290C23}"/>
              </a:ext>
            </a:extLst>
          </p:cNvPr>
          <p:cNvSpPr/>
          <p:nvPr/>
        </p:nvSpPr>
        <p:spPr>
          <a:xfrm>
            <a:off x="919594" y="1786728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5" name="Picture 4" descr="Team:LMU-Munich - 2012.igem.or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54" y="2289833"/>
            <a:ext cx="4392701" cy="440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12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12</a:t>
            </a:fld>
            <a:endParaRPr lang="en-US" noProof="0" dirty="0"/>
          </a:p>
        </p:txBody>
      </p:sp>
      <p:pic>
        <p:nvPicPr>
          <p:cNvPr id="3" name="Picture 2" descr="Life of an Educator - Dr. Justin Tarte: 10 conversation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0" y="498764"/>
            <a:ext cx="10943634" cy="575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00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Girl with documents">
            <a:extLst>
              <a:ext uri="{FF2B5EF4-FFF2-40B4-BE49-F238E27FC236}">
                <a16:creationId xmlns:a16="http://schemas.microsoft.com/office/drawing/2014/main" id="{BD5BAEF8-04EE-4148-AB9D-25427A926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" y="675"/>
            <a:ext cx="12189600" cy="6856650"/>
          </a:xfrm>
          <a:prstGeom prst="rect">
            <a:avLst/>
          </a:prstGeom>
        </p:spPr>
      </p:pic>
      <p:sp>
        <p:nvSpPr>
          <p:cNvPr id="6" name="object 6" descr="Beige rectangle">
            <a:extLst>
              <a:ext uri="{FF2B5EF4-FFF2-40B4-BE49-F238E27FC236}">
                <a16:creationId xmlns:a16="http://schemas.microsoft.com/office/drawing/2014/main" id="{B0C70F64-F3E5-413B-AF4F-E15CE944B761}"/>
              </a:ext>
            </a:extLst>
          </p:cNvPr>
          <p:cNvSpPr/>
          <p:nvPr/>
        </p:nvSpPr>
        <p:spPr bwMode="ltGray">
          <a:xfrm>
            <a:off x="931203" y="2894901"/>
            <a:ext cx="4176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1701559"/>
            <a:ext cx="4859215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THANK YOU!</a:t>
            </a:r>
            <a:endParaRPr lang="en-US" sz="5000" dirty="0"/>
          </a:p>
        </p:txBody>
      </p:sp>
      <p:pic>
        <p:nvPicPr>
          <p:cNvPr id="7" name="Picture 6" descr="&quot;Thank you&quot; Goes a Long Way - FAMVIN News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802" y="0"/>
            <a:ext cx="12282603" cy="696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5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Blue rectangle">
            <a:extLst>
              <a:ext uri="{FF2B5EF4-FFF2-40B4-BE49-F238E27FC236}">
                <a16:creationId xmlns:a16="http://schemas.microsoft.com/office/drawing/2014/main" id="{7D87B918-371C-4B31-9C7A-1D9A08C8A3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object 3" descr="Blue rectangle">
            <a:extLst>
              <a:ext uri="{FF2B5EF4-FFF2-40B4-BE49-F238E27FC236}">
                <a16:creationId xmlns:a16="http://schemas.microsoft.com/office/drawing/2014/main" id="{A277388B-76FD-44C4-B506-F8A157E57C65}"/>
              </a:ext>
            </a:extLst>
          </p:cNvPr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Oval 8" descr="Beige oval">
            <a:extLst>
              <a:ext uri="{FF2B5EF4-FFF2-40B4-BE49-F238E27FC236}">
                <a16:creationId xmlns:a16="http://schemas.microsoft.com/office/drawing/2014/main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838200" y="32995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Agenda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13" name="Content Placeholder 12" descr="Table">
            <a:extLst>
              <a:ext uri="{FF2B5EF4-FFF2-40B4-BE49-F238E27FC236}">
                <a16:creationId xmlns:a16="http://schemas.microsoft.com/office/drawing/2014/main" id="{1D6AB21B-0AB3-44DD-AD8E-D2EDD77DEA4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57067851"/>
              </p:ext>
            </p:extLst>
          </p:nvPr>
        </p:nvGraphicFramePr>
        <p:xfrm>
          <a:off x="880708" y="2065642"/>
          <a:ext cx="1047309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18">
                  <a:extLst>
                    <a:ext uri="{9D8B030D-6E8A-4147-A177-3AD203B41FA5}">
                      <a16:colId xmlns:a16="http://schemas.microsoft.com/office/drawing/2014/main" val="3572385518"/>
                    </a:ext>
                  </a:extLst>
                </a:gridCol>
                <a:gridCol w="2094618">
                  <a:extLst>
                    <a:ext uri="{9D8B030D-6E8A-4147-A177-3AD203B41FA5}">
                      <a16:colId xmlns:a16="http://schemas.microsoft.com/office/drawing/2014/main" val="1440817424"/>
                    </a:ext>
                  </a:extLst>
                </a:gridCol>
                <a:gridCol w="2094620">
                  <a:extLst>
                    <a:ext uri="{9D8B030D-6E8A-4147-A177-3AD203B41FA5}">
                      <a16:colId xmlns:a16="http://schemas.microsoft.com/office/drawing/2014/main" val="1835666774"/>
                    </a:ext>
                  </a:extLst>
                </a:gridCol>
                <a:gridCol w="2094618">
                  <a:extLst>
                    <a:ext uri="{9D8B030D-6E8A-4147-A177-3AD203B41FA5}">
                      <a16:colId xmlns:a16="http://schemas.microsoft.com/office/drawing/2014/main" val="3312468757"/>
                    </a:ext>
                  </a:extLst>
                </a:gridCol>
                <a:gridCol w="2094618">
                  <a:extLst>
                    <a:ext uri="{9D8B030D-6E8A-4147-A177-3AD203B41FA5}">
                      <a16:colId xmlns:a16="http://schemas.microsoft.com/office/drawing/2014/main" val="388103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Vision</a:t>
                      </a:r>
                      <a:endParaRPr lang="en-US" sz="30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Supports</a:t>
                      </a:r>
                      <a:endParaRPr lang="en-US" sz="30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Overview</a:t>
                      </a:r>
                      <a:endParaRPr lang="en-US" sz="30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Checklist</a:t>
                      </a:r>
                      <a:endParaRPr lang="en-US" sz="30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Next</a:t>
                      </a:r>
                      <a:endParaRPr lang="en-US" sz="30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120738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1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Key Messages</a:t>
                      </a:r>
                      <a:endParaRPr kumimoji="0" lang="en-US" sz="18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1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Co-Facilitators Superintendent(s)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1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Consultant(s)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1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Tech Coaches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1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Resource Bank</a:t>
                      </a:r>
                      <a:endParaRPr kumimoji="0" lang="en-US" sz="18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kern="1200" spc="-25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First Meeting Considerations</a:t>
                      </a:r>
                      <a:endParaRPr lang="en-US" sz="1800" i="1" kern="1200" spc="-25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kern="1200" spc="-25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Getting Ready</a:t>
                      </a:r>
                      <a:r>
                        <a:rPr lang="da-DK" sz="1800" i="1" kern="1200" spc="-25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 to Proceed</a:t>
                      </a:r>
                      <a:endParaRPr lang="en-US" sz="1800" i="1" kern="1200" spc="-25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i="1" kern="1200" spc="-25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What Comes</a:t>
                      </a:r>
                      <a:r>
                        <a:rPr lang="da-DK" sz="1800" i="1" kern="1200" spc="-25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 Next</a:t>
                      </a:r>
                      <a:endParaRPr lang="en-US" sz="1800" i="1" kern="1200" spc="-25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01753"/>
                  </a:ext>
                </a:extLst>
              </a:tr>
            </a:tbl>
          </a:graphicData>
        </a:graphic>
      </p:graphicFrame>
      <p:sp>
        <p:nvSpPr>
          <p:cNvPr id="11" name="object 5" descr="Beige rectangle">
            <a:extLst>
              <a:ext uri="{FF2B5EF4-FFF2-40B4-BE49-F238E27FC236}">
                <a16:creationId xmlns:a16="http://schemas.microsoft.com/office/drawing/2014/main" id="{B07BA1F9-2C19-4C07-B29B-18B9FBCC4755}"/>
              </a:ext>
            </a:extLst>
          </p:cNvPr>
          <p:cNvSpPr/>
          <p:nvPr/>
        </p:nvSpPr>
        <p:spPr bwMode="white">
          <a:xfrm>
            <a:off x="947607" y="1324564"/>
            <a:ext cx="4536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cxnSp>
        <p:nvCxnSpPr>
          <p:cNvPr id="12" name="Straight Connector 11" descr="Line">
            <a:extLst>
              <a:ext uri="{FF2B5EF4-FFF2-40B4-BE49-F238E27FC236}">
                <a16:creationId xmlns:a16="http://schemas.microsoft.com/office/drawing/2014/main" id="{0D4D8421-B427-472B-95AE-FBBC914ACC5F}"/>
              </a:ext>
            </a:extLst>
          </p:cNvPr>
          <p:cNvCxnSpPr/>
          <p:nvPr/>
        </p:nvCxnSpPr>
        <p:spPr>
          <a:xfrm>
            <a:off x="6096000" y="4101403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81554E6-FFC7-4D10-8E15-D72915B89452}"/>
              </a:ext>
            </a:extLst>
          </p:cNvPr>
          <p:cNvSpPr/>
          <p:nvPr/>
        </p:nvSpPr>
        <p:spPr>
          <a:xfrm>
            <a:off x="4583907" y="4487445"/>
            <a:ext cx="3024187" cy="647700"/>
          </a:xfrm>
          <a:prstGeom prst="rect">
            <a:avLst/>
          </a:prstGeom>
          <a:solidFill>
            <a:schemeClr val="accent1"/>
          </a:solidFill>
        </p:spPr>
        <p:txBody>
          <a:bodyPr wrap="square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1055"/>
              </a:spcBef>
            </a:pPr>
            <a:r>
              <a:rPr lang="en-US" sz="3000" dirty="0" smtClean="0">
                <a:solidFill>
                  <a:schemeClr val="tx2"/>
                </a:solidFill>
                <a:latin typeface="+mj-lt"/>
              </a:rPr>
              <a:t>Ready to Proceed</a:t>
            </a:r>
            <a:endParaRPr lang="en-US" sz="3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53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4" name="S9bkbTiTlV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16378" y="-473826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262" y="299258"/>
            <a:ext cx="3981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Video: </a:t>
            </a:r>
            <a:r>
              <a:rPr lang="en-US" u="sng" dirty="0">
                <a:hlinkClick r:id="rId5"/>
              </a:rPr>
              <a:t>https://sway.office.com/v6NFksJVam5eVQGT?ref=Link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4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DN - ThemPra Social Pedagog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65" y="-279863"/>
            <a:ext cx="10082415" cy="7561811"/>
          </a:xfrm>
          <a:prstGeom prst="rect">
            <a:avLst/>
          </a:prstGeom>
        </p:spPr>
      </p:pic>
      <p:sp>
        <p:nvSpPr>
          <p:cNvPr id="5" name="object 3" descr="Beige rectangle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object 6" descr="Blue rectangle">
            <a:extLst>
              <a:ext uri="{FF2B5EF4-FFF2-40B4-BE49-F238E27FC236}">
                <a16:creationId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02275" y="1692007"/>
            <a:ext cx="6689725" cy="4600727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198107" y="2331086"/>
            <a:ext cx="5165558" cy="83385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BIG </a:t>
            </a:r>
            <a:r>
              <a:rPr lang="en-US" dirty="0" smtClean="0">
                <a:solidFill>
                  <a:schemeClr val="bg1"/>
                </a:solidFill>
              </a:rPr>
              <a:t>VISION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object 9" descr="Beige rectangle">
            <a:extLst>
              <a:ext uri="{FF2B5EF4-FFF2-40B4-BE49-F238E27FC236}">
                <a16:creationId xmlns:a16="http://schemas.microsoft.com/office/drawing/2014/main" id="{02C6628C-972C-4717-AAF3-D882B30F6658}"/>
              </a:ext>
            </a:extLst>
          </p:cNvPr>
          <p:cNvSpPr/>
          <p:nvPr/>
        </p:nvSpPr>
        <p:spPr bwMode="white">
          <a:xfrm>
            <a:off x="6313932" y="3042424"/>
            <a:ext cx="297000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 bwMode="white">
          <a:xfrm>
            <a:off x="6188242" y="3217631"/>
            <a:ext cx="5181600" cy="16033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solidFill>
                  <a:schemeClr val="bg1"/>
                </a:solidFill>
              </a:rPr>
              <a:t>Developing support networks for teachers while we are working away from school buildings.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Developing resources that you may need when students return to school with gaps in their knowledge.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Looking to the future by helping to address the work-life balance.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Making plans for online learning should it have to continue in the fall.</a:t>
            </a:r>
          </a:p>
        </p:txBody>
      </p:sp>
    </p:spTree>
    <p:extLst>
      <p:ext uri="{BB962C8B-B14F-4D97-AF65-F5344CB8AC3E}">
        <p14:creationId xmlns:p14="http://schemas.microsoft.com/office/powerpoint/2010/main" val="17939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24" y="830638"/>
            <a:ext cx="10515600" cy="1325563"/>
          </a:xfrm>
        </p:spPr>
        <p:txBody>
          <a:bodyPr/>
          <a:lstStyle/>
          <a:p>
            <a:r>
              <a:rPr lang="en-US" dirty="0" smtClean="0"/>
              <a:t>Review Topics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5</a:t>
            </a:fld>
            <a:endParaRPr lang="en-US" noProof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288145"/>
              </p:ext>
            </p:extLst>
          </p:nvPr>
        </p:nvGraphicFramePr>
        <p:xfrm>
          <a:off x="3133898" y="307570"/>
          <a:ext cx="8936181" cy="650049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954857">
                  <a:extLst>
                    <a:ext uri="{9D8B030D-6E8A-4147-A177-3AD203B41FA5}">
                      <a16:colId xmlns:a16="http://schemas.microsoft.com/office/drawing/2014/main" val="253290343"/>
                    </a:ext>
                  </a:extLst>
                </a:gridCol>
                <a:gridCol w="2748712">
                  <a:extLst>
                    <a:ext uri="{9D8B030D-6E8A-4147-A177-3AD203B41FA5}">
                      <a16:colId xmlns:a16="http://schemas.microsoft.com/office/drawing/2014/main" val="1178940387"/>
                    </a:ext>
                  </a:extLst>
                </a:gridCol>
                <a:gridCol w="2232612">
                  <a:extLst>
                    <a:ext uri="{9D8B030D-6E8A-4147-A177-3AD203B41FA5}">
                      <a16:colId xmlns:a16="http://schemas.microsoft.com/office/drawing/2014/main" val="526800310"/>
                    </a:ext>
                  </a:extLst>
                </a:gridCol>
              </a:tblGrid>
              <a:tr h="7178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Phase II PLC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Invited PLC Facilitators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Superintendent Supports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/>
                </a:tc>
                <a:extLst>
                  <a:ext uri="{0D108BD9-81ED-4DB2-BD59-A6C34878D82A}">
                    <a16:rowId xmlns:a16="http://schemas.microsoft.com/office/drawing/2014/main" val="1321059876"/>
                  </a:ext>
                </a:extLst>
              </a:tr>
              <a:tr h="4102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Tech Pathways 10-12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</a:rPr>
                        <a:t>Stephen Hadden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</a:rPr>
                        <a:t>Darren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/>
                </a:tc>
                <a:extLst>
                  <a:ext uri="{0D108BD9-81ED-4DB2-BD59-A6C34878D82A}">
                    <a16:rowId xmlns:a16="http://schemas.microsoft.com/office/drawing/2014/main" val="1106081927"/>
                  </a:ext>
                </a:extLst>
              </a:tr>
              <a:tr h="8205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PAA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</a:rPr>
                        <a:t>Blair Smadu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</a:rPr>
                        <a:t>Tavis Lehman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</a:rPr>
                        <a:t>Rietta Frick-Davis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</a:rPr>
                        <a:t>Darren &amp; Vicki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/>
                </a:tc>
                <a:extLst>
                  <a:ext uri="{0D108BD9-81ED-4DB2-BD59-A6C34878D82A}">
                    <a16:rowId xmlns:a16="http://schemas.microsoft.com/office/drawing/2014/main" val="1209831750"/>
                  </a:ext>
                </a:extLst>
              </a:tr>
              <a:tr h="6153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Sr. Wellness/P.E. 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highlight>
                            <a:srgbClr val="FFFF00"/>
                          </a:highlight>
                        </a:rPr>
                        <a:t>Miles</a:t>
                      </a:r>
                      <a:r>
                        <a:rPr lang="en-US" sz="1200" baseline="0" dirty="0" smtClean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US" sz="1200" dirty="0" smtClean="0">
                          <a:effectLst/>
                          <a:highlight>
                            <a:srgbClr val="FFFF00"/>
                          </a:highlight>
                        </a:rPr>
                        <a:t>Bennett</a:t>
                      </a:r>
                      <a:r>
                        <a:rPr lang="en-US" sz="1200" baseline="0" dirty="0" smtClean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highlight>
                            <a:srgbClr val="FFFF00"/>
                          </a:highlight>
                        </a:rPr>
                        <a:t>Mitch Wintonyk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</a:rPr>
                        <a:t>Vicki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/>
                </a:tc>
                <a:extLst>
                  <a:ext uri="{0D108BD9-81ED-4DB2-BD59-A6C34878D82A}">
                    <a16:rowId xmlns:a16="http://schemas.microsoft.com/office/drawing/2014/main" val="2594932645"/>
                  </a:ext>
                </a:extLst>
              </a:tr>
              <a:tr h="4102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FNMI Protocol/PD/Integration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</a:rPr>
                        <a:t>John McPhee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</a:rPr>
                        <a:t>Kelli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/>
                </a:tc>
                <a:extLst>
                  <a:ext uri="{0D108BD9-81ED-4DB2-BD59-A6C34878D82A}">
                    <a16:rowId xmlns:a16="http://schemas.microsoft.com/office/drawing/2014/main" val="1839103087"/>
                  </a:ext>
                </a:extLst>
              </a:tr>
              <a:tr h="6153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Gender &amp; Diversity Studies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highlight>
                            <a:srgbClr val="FFFF00"/>
                          </a:highlight>
                        </a:rPr>
                        <a:t>Shannon </a:t>
                      </a: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Peardon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</a:rPr>
                        <a:t>Kelli &amp; Carole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/>
                </a:tc>
                <a:extLst>
                  <a:ext uri="{0D108BD9-81ED-4DB2-BD59-A6C34878D82A}">
                    <a16:rowId xmlns:a16="http://schemas.microsoft.com/office/drawing/2014/main" val="1642996914"/>
                  </a:ext>
                </a:extLst>
              </a:tr>
              <a:tr h="462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Resource Bank Champions/Trainers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</a:rPr>
                        <a:t>Melissa Lander,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</a:rPr>
                        <a:t>Kelli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/>
                </a:tc>
                <a:extLst>
                  <a:ext uri="{0D108BD9-81ED-4DB2-BD59-A6C34878D82A}">
                    <a16:rowId xmlns:a16="http://schemas.microsoft.com/office/drawing/2014/main" val="1576584639"/>
                  </a:ext>
                </a:extLst>
              </a:tr>
              <a:tr h="2722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Arts Ed – Art Appreciation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Aaron Moore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Eli Dingle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</a:rPr>
                        <a:t>Vicki &amp; Shari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/>
                </a:tc>
                <a:extLst>
                  <a:ext uri="{0D108BD9-81ED-4DB2-BD59-A6C34878D82A}">
                    <a16:rowId xmlns:a16="http://schemas.microsoft.com/office/drawing/2014/main" val="923447771"/>
                  </a:ext>
                </a:extLst>
              </a:tr>
              <a:tr h="4102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Band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highlight>
                            <a:srgbClr val="FFFF00"/>
                          </a:highlight>
                        </a:rPr>
                        <a:t>Morgan Dingle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</a:rPr>
                        <a:t>Kelli &amp; Shari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/>
                </a:tc>
                <a:extLst>
                  <a:ext uri="{0D108BD9-81ED-4DB2-BD59-A6C34878D82A}">
                    <a16:rowId xmlns:a16="http://schemas.microsoft.com/office/drawing/2014/main" val="2939270870"/>
                  </a:ext>
                </a:extLst>
              </a:tr>
              <a:tr h="4102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Sr. Math – Phase 2 Outcome based shift &amp; </a:t>
                      </a:r>
                      <a:r>
                        <a:rPr lang="en-US" sz="1200" dirty="0" smtClean="0">
                          <a:effectLst/>
                        </a:rPr>
                        <a:t>PBL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</a:rPr>
                        <a:t>Tracey Uhrich</a:t>
                      </a:r>
                      <a:r>
                        <a:rPr lang="en-US" sz="1200">
                          <a:effectLst/>
                        </a:rPr>
                        <a:t>, </a:t>
                      </a: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</a:rPr>
                        <a:t>James Walker</a:t>
                      </a:r>
                      <a:r>
                        <a:rPr lang="en-US" sz="1200">
                          <a:effectLst/>
                        </a:rPr>
                        <a:t>,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</a:rPr>
                        <a:t>Kelli &amp; Darren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/>
                </a:tc>
                <a:extLst>
                  <a:ext uri="{0D108BD9-81ED-4DB2-BD59-A6C34878D82A}">
                    <a16:rowId xmlns:a16="http://schemas.microsoft.com/office/drawing/2014/main" val="2801931277"/>
                  </a:ext>
                </a:extLst>
              </a:tr>
              <a:tr h="4102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Sr. Social – Phase 2 Outcome based shift &amp; </a:t>
                      </a:r>
                      <a:r>
                        <a:rPr lang="en-US" sz="1200" dirty="0" smtClean="0">
                          <a:effectLst/>
                        </a:rPr>
                        <a:t>PBL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</a:rPr>
                        <a:t>Karen Blackwell Jones</a:t>
                      </a:r>
                      <a:r>
                        <a:rPr lang="en-US" sz="1200">
                          <a:effectLst/>
                        </a:rPr>
                        <a:t>, </a:t>
                      </a: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</a:rPr>
                        <a:t>Kolin Walters,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Kelli &amp; Shari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/>
                </a:tc>
                <a:extLst>
                  <a:ext uri="{0D108BD9-81ED-4DB2-BD59-A6C34878D82A}">
                    <a16:rowId xmlns:a16="http://schemas.microsoft.com/office/drawing/2014/main" val="2106345527"/>
                  </a:ext>
                </a:extLst>
              </a:tr>
              <a:tr h="4102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Sr. ELA – Phase 2 Outcome based shift &amp; </a:t>
                      </a:r>
                      <a:r>
                        <a:rPr lang="en-US" sz="1200" dirty="0" smtClean="0">
                          <a:effectLst/>
                        </a:rPr>
                        <a:t>PBL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Heather Philips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Jenn Loken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Renee</a:t>
                      </a:r>
                      <a:r>
                        <a:rPr lang="en-US" sz="1200" dirty="0" smtClean="0">
                          <a:effectLst/>
                        </a:rPr>
                        <a:t> Harrison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Kelli &amp; Shari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/>
                </a:tc>
                <a:extLst>
                  <a:ext uri="{0D108BD9-81ED-4DB2-BD59-A6C34878D82A}">
                    <a16:rowId xmlns:a16="http://schemas.microsoft.com/office/drawing/2014/main" val="1488726734"/>
                  </a:ext>
                </a:extLst>
              </a:tr>
              <a:tr h="4102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Sr. Sciences – Phase 2 Outcome based shift &amp; - </a:t>
                      </a:r>
                      <a:r>
                        <a:rPr lang="en-US" sz="1200" dirty="0" smtClean="0">
                          <a:effectLst/>
                        </a:rPr>
                        <a:t>PBL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</a:rPr>
                        <a:t>Dan Krause, Brent Larwood</a:t>
                      </a:r>
                      <a:r>
                        <a:rPr lang="en-US" sz="1200">
                          <a:effectLst/>
                        </a:rPr>
                        <a:t>,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</a:rPr>
                        <a:t>Kelli &amp; Shari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2" marR="56722" marT="0" marB="0"/>
                </a:tc>
                <a:extLst>
                  <a:ext uri="{0D108BD9-81ED-4DB2-BD59-A6C34878D82A}">
                    <a16:rowId xmlns:a16="http://schemas.microsoft.com/office/drawing/2014/main" val="562871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63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Placeholder 46" descr="People discuss something">
            <a:extLst>
              <a:ext uri="{FF2B5EF4-FFF2-40B4-BE49-F238E27FC236}">
                <a16:creationId xmlns:a16="http://schemas.microsoft.com/office/drawing/2014/main" id="{0FD54BB1-BA8F-46B1-AE35-C73B73A4821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"/>
            <a:ext cx="12189599" cy="6856649"/>
          </a:xfrm>
        </p:spPr>
      </p:pic>
      <p:sp>
        <p:nvSpPr>
          <p:cNvPr id="35" name="object 3" descr="Blue rectangle">
            <a:extLst>
              <a:ext uri="{FF2B5EF4-FFF2-40B4-BE49-F238E27FC236}">
                <a16:creationId xmlns:a16="http://schemas.microsoft.com/office/drawing/2014/main" id="{9206F938-D64B-410D-BE2D-847D78F81E42}"/>
              </a:ext>
            </a:extLst>
          </p:cNvPr>
          <p:cNvSpPr/>
          <p:nvPr/>
        </p:nvSpPr>
        <p:spPr>
          <a:xfrm>
            <a:off x="3600" y="0"/>
            <a:ext cx="121884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8" name="Oval 47" descr="Beige oval">
            <a:extLst>
              <a:ext uri="{FF2B5EF4-FFF2-40B4-BE49-F238E27FC236}">
                <a16:creationId xmlns:a16="http://schemas.microsoft.com/office/drawing/2014/main" id="{7799BEE8-A94D-443E-9846-2D1F32C57944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 descr="Blue rectangle">
            <a:extLst>
              <a:ext uri="{FF2B5EF4-FFF2-40B4-BE49-F238E27FC236}">
                <a16:creationId xmlns:a16="http://schemas.microsoft.com/office/drawing/2014/main" id="{B743B096-6BB3-4330-9D5B-22EEBAF87BEE}"/>
              </a:ext>
            </a:extLst>
          </p:cNvPr>
          <p:cNvSpPr/>
          <p:nvPr/>
        </p:nvSpPr>
        <p:spPr>
          <a:xfrm>
            <a:off x="0" y="2770632"/>
            <a:ext cx="12192000" cy="13167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 descr="Blue circle">
            <a:extLst>
              <a:ext uri="{FF2B5EF4-FFF2-40B4-BE49-F238E27FC236}">
                <a16:creationId xmlns:a16="http://schemas.microsoft.com/office/drawing/2014/main" id="{0AD89AAC-7A26-4BF6-8BF7-D301C467BE24}"/>
              </a:ext>
            </a:extLst>
          </p:cNvPr>
          <p:cNvSpPr/>
          <p:nvPr/>
        </p:nvSpPr>
        <p:spPr>
          <a:xfrm>
            <a:off x="7790688" y="1981199"/>
            <a:ext cx="2843784" cy="284378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CE755E-A3DE-48FA-953D-4B2CFF013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58CBCC-46BE-4654-9B01-07B35CF17C32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TEAM Roles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D70BF709-D6E1-4AFF-A538-E9F7D1A452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white"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Superintendent(s)</a:t>
            </a:r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8CE3A891-B3D6-4B07-A0B9-8F86A9EE58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white">
          <a:xfrm>
            <a:off x="4745831" y="5628583"/>
            <a:ext cx="2700338" cy="7381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Co-Facilitators</a:t>
            </a:r>
            <a:endParaRPr lang="en-US" dirty="0"/>
          </a:p>
        </p:txBody>
      </p:sp>
      <p:sp>
        <p:nvSpPr>
          <p:cNvPr id="27" name="Oval 26" descr="Blue circle">
            <a:extLst>
              <a:ext uri="{FF2B5EF4-FFF2-40B4-BE49-F238E27FC236}">
                <a16:creationId xmlns:a16="http://schemas.microsoft.com/office/drawing/2014/main" id="{48354ED0-9392-4301-B2D6-A5335876F77D}"/>
              </a:ext>
            </a:extLst>
          </p:cNvPr>
          <p:cNvSpPr/>
          <p:nvPr/>
        </p:nvSpPr>
        <p:spPr>
          <a:xfrm>
            <a:off x="1557528" y="2004364"/>
            <a:ext cx="2843784" cy="284378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C7D8CB18-31C2-421A-B086-BCC239E2F5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white"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Consultant(s) &amp; Tech Coaches</a:t>
            </a:r>
            <a:endParaRPr lang="en-US" dirty="0"/>
          </a:p>
        </p:txBody>
      </p:sp>
      <p:sp>
        <p:nvSpPr>
          <p:cNvPr id="49" name="object 6" descr="Beige rectangle">
            <a:extLst>
              <a:ext uri="{FF2B5EF4-FFF2-40B4-BE49-F238E27FC236}">
                <a16:creationId xmlns:a16="http://schemas.microsoft.com/office/drawing/2014/main" id="{E67B2D0F-2920-4165-BC82-05237362DABB}"/>
              </a:ext>
            </a:extLst>
          </p:cNvPr>
          <p:cNvSpPr/>
          <p:nvPr/>
        </p:nvSpPr>
        <p:spPr bwMode="ltGray">
          <a:xfrm>
            <a:off x="957251" y="1352776"/>
            <a:ext cx="2124000" cy="0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1028" name="Picture 4" descr="https://www.sunwestsd.ca/assets/shari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80" y="2223789"/>
            <a:ext cx="739302" cy="979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sunwestsd.ca/assets/vick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83" y="3214772"/>
            <a:ext cx="761790" cy="10093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sunwestsd.ca/assets/kelli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69" y="3675782"/>
            <a:ext cx="809244" cy="10722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sunwestsd.ca/assets/butcher--carole-(square)-158014459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09" y="3248874"/>
            <a:ext cx="819508" cy="945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 descr="Beige circle">
            <a:extLst>
              <a:ext uri="{FF2B5EF4-FFF2-40B4-BE49-F238E27FC236}">
                <a16:creationId xmlns:a16="http://schemas.microsoft.com/office/drawing/2014/main" id="{23AE393F-46ED-4451-AACA-7EC20B0EE16F}"/>
              </a:ext>
            </a:extLst>
          </p:cNvPr>
          <p:cNvSpPr/>
          <p:nvPr/>
        </p:nvSpPr>
        <p:spPr>
          <a:xfrm>
            <a:off x="4111752" y="1544325"/>
            <a:ext cx="3968496" cy="396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s://www.sunwestsd.ca/assets/darre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839" y="2206354"/>
            <a:ext cx="753801" cy="9987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lissa Lander (@landermrs) | Twitter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391" y="4013974"/>
            <a:ext cx="751339" cy="7513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anessa Lewi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72" y="2680866"/>
            <a:ext cx="770620" cy="7706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erry Epp (@SKHabsFan) | Twitter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347" y="3527348"/>
            <a:ext cx="761945" cy="7619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2" descr="Doug Klassen - Technology Coach - Sun West School Division | Linked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4" descr="Doug Klassen - Technology Coach - Sun West School Division | Linked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0" name="Picture 26" descr="Doug Klasse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15" y="3642715"/>
            <a:ext cx="742518" cy="7425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08608" y="1835151"/>
            <a:ext cx="3403296" cy="3343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52" name="Picture 28" descr="Tammy German (@tammydgerman) | Twitter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733" y="2898643"/>
            <a:ext cx="700462" cy="7004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Anne Sloboda, PhD (@SlobodaAnne) | Twitter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469" y="2252206"/>
            <a:ext cx="715371" cy="7153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1" descr="image00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460" y="2055290"/>
            <a:ext cx="723900" cy="76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904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Two person handshake">
            <a:extLst>
              <a:ext uri="{FF2B5EF4-FFF2-40B4-BE49-F238E27FC236}">
                <a16:creationId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8AA6DB-EBDB-4269-B4E5-AD059714C629}"/>
              </a:ext>
            </a:extLst>
          </p:cNvPr>
          <p:cNvSpPr>
            <a:spLocks noGrp="1"/>
          </p:cNvSpPr>
          <p:nvPr>
            <p:ph sz="half" idx="15"/>
          </p:nvPr>
        </p:nvSpPr>
        <p:spPr bwMode="white">
          <a:xfrm>
            <a:off x="8479503" y="1690689"/>
            <a:ext cx="2983732" cy="1922438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1900" b="1" dirty="0" smtClean="0">
                <a:solidFill>
                  <a:schemeClr val="bg1"/>
                </a:solidFill>
              </a:rPr>
              <a:t>Consultant(s)</a:t>
            </a:r>
            <a:endParaRPr lang="en-US" sz="1900" b="1" dirty="0">
              <a:solidFill>
                <a:schemeClr val="bg1"/>
              </a:solidFill>
            </a:endParaRPr>
          </a:p>
          <a:p>
            <a:pPr marL="285750" marR="508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Content support</a:t>
            </a:r>
            <a:r>
              <a:rPr lang="en-US" sz="1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 the areas of curriculum, instruction, assessments &amp; student support lens.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F9D9A5-149E-4118-AAE3-8EF91B9C5B7D}"/>
              </a:ext>
            </a:extLst>
          </p:cNvPr>
          <p:cNvSpPr>
            <a:spLocks noGrp="1"/>
          </p:cNvSpPr>
          <p:nvPr>
            <p:ph sz="half" idx="14"/>
          </p:nvPr>
        </p:nvSpPr>
        <p:spPr bwMode="white">
          <a:xfrm>
            <a:off x="4843363" y="1702826"/>
            <a:ext cx="3148965" cy="1922438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1900" b="1" dirty="0" smtClean="0">
                <a:solidFill>
                  <a:schemeClr val="bg1"/>
                </a:solidFill>
              </a:rPr>
              <a:t>Superintendent(s)</a:t>
            </a:r>
            <a:endParaRPr lang="en-US" sz="1900" b="1" dirty="0">
              <a:solidFill>
                <a:schemeClr val="bg1"/>
              </a:solidFill>
            </a:endParaRPr>
          </a:p>
          <a:p>
            <a:pPr marL="285750" marR="508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Provide division vision </a:t>
            </a:r>
          </a:p>
          <a:p>
            <a:pPr marL="285750" marR="508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Work with co-facilitators to develop considerations and goals for PLC work</a:t>
            </a:r>
          </a:p>
          <a:p>
            <a:pPr marL="285750" marR="508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Attend meetings where possible</a:t>
            </a:r>
          </a:p>
          <a:p>
            <a:pPr marL="285750" marR="508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Communicate PLC goals to other Superintendents</a:t>
            </a:r>
            <a:endParaRPr lang="en-US" sz="14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18028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Supports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337076" y="1702825"/>
            <a:ext cx="3148965" cy="2146629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1900" b="1" dirty="0" smtClean="0">
                <a:solidFill>
                  <a:schemeClr val="bg1"/>
                </a:solidFill>
              </a:rPr>
              <a:t>Co-Facilitators</a:t>
            </a:r>
            <a:endParaRPr lang="en-US" sz="1900" b="1" dirty="0">
              <a:solidFill>
                <a:schemeClr val="bg1"/>
              </a:solidFill>
            </a:endParaRPr>
          </a:p>
          <a:p>
            <a:pPr marL="285750" marR="508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Communicate/Meet with Superintendent(s) – provide update</a:t>
            </a:r>
          </a:p>
          <a:p>
            <a:pPr marL="285750" marR="508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Lead online meetings</a:t>
            </a:r>
          </a:p>
          <a:p>
            <a:pPr marL="285750" marR="508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Support Team by documenting goals and activities of the PLC</a:t>
            </a:r>
            <a:endParaRPr lang="en-US" sz="14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 marR="5080">
              <a:lnSpc>
                <a:spcPct val="120000"/>
              </a:lnSpc>
              <a:spcBef>
                <a:spcPts val="600"/>
              </a:spcBef>
            </a:pPr>
            <a:endParaRPr lang="en-US" sz="18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BCC020E-50A1-4B26-95EE-F180516D8BD8}"/>
              </a:ext>
            </a:extLst>
          </p:cNvPr>
          <p:cNvSpPr>
            <a:spLocks noGrp="1"/>
          </p:cNvSpPr>
          <p:nvPr>
            <p:ph sz="half" idx="16"/>
          </p:nvPr>
        </p:nvSpPr>
        <p:spPr bwMode="white">
          <a:xfrm>
            <a:off x="8479502" y="3849456"/>
            <a:ext cx="3148965" cy="1922438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1900" b="1" dirty="0" smtClean="0">
                <a:solidFill>
                  <a:schemeClr val="bg1"/>
                </a:solidFill>
              </a:rPr>
              <a:t>Your PLC Attendees</a:t>
            </a:r>
            <a:endParaRPr lang="en-US" sz="1900" b="1" dirty="0">
              <a:solidFill>
                <a:schemeClr val="bg1"/>
              </a:solidFill>
            </a:endParaRPr>
          </a:p>
          <a:p>
            <a:pPr marL="285750" marR="508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Some members may be idea generators</a:t>
            </a:r>
          </a:p>
          <a:p>
            <a:pPr marL="285750" marR="508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Some may be full time members</a:t>
            </a:r>
          </a:p>
          <a:p>
            <a:pPr marL="285750" marR="508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Some may be part-time members</a:t>
            </a:r>
          </a:p>
          <a:p>
            <a:pPr marL="285750" marR="508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Your TEAM!</a:t>
            </a:r>
            <a:endParaRPr lang="en-US" sz="14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2176240-9D71-46A9-959A-FFCF84DC04A3}"/>
              </a:ext>
            </a:extLst>
          </p:cNvPr>
          <p:cNvSpPr>
            <a:spLocks noGrp="1"/>
          </p:cNvSpPr>
          <p:nvPr>
            <p:ph sz="half" idx="17"/>
          </p:nvPr>
        </p:nvSpPr>
        <p:spPr bwMode="white">
          <a:xfrm>
            <a:off x="4843363" y="3849456"/>
            <a:ext cx="3690011" cy="1922438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1900" b="1" dirty="0" smtClean="0">
                <a:solidFill>
                  <a:schemeClr val="bg1"/>
                </a:solidFill>
              </a:rPr>
              <a:t>Resource Bank</a:t>
            </a:r>
            <a:endParaRPr lang="en-US" sz="1900" b="1" dirty="0">
              <a:solidFill>
                <a:schemeClr val="bg1"/>
              </a:solidFill>
            </a:endParaRPr>
          </a:p>
          <a:p>
            <a:pPr marL="285750" marR="508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Access to resources to support PLC work</a:t>
            </a:r>
          </a:p>
          <a:p>
            <a:pPr marL="285750" marR="508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Platform to house resources and content</a:t>
            </a:r>
          </a:p>
          <a:p>
            <a:pPr marL="285750" marR="508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Groups can be used for PLC work</a:t>
            </a:r>
            <a:endParaRPr lang="en-US" sz="14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7C0FED8-C734-4A93-8023-C7053E036A1E}"/>
              </a:ext>
            </a:extLst>
          </p:cNvPr>
          <p:cNvSpPr>
            <a:spLocks noGrp="1"/>
          </p:cNvSpPr>
          <p:nvPr>
            <p:ph sz="half" idx="18"/>
          </p:nvPr>
        </p:nvSpPr>
        <p:spPr bwMode="white">
          <a:xfrm>
            <a:off x="1337076" y="3849455"/>
            <a:ext cx="3259789" cy="2377977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1900" b="1" dirty="0" smtClean="0">
                <a:solidFill>
                  <a:schemeClr val="bg1"/>
                </a:solidFill>
              </a:rPr>
              <a:t>Tech Coaches</a:t>
            </a:r>
            <a:endParaRPr lang="en-US" sz="1900" b="1" dirty="0">
              <a:solidFill>
                <a:schemeClr val="bg1"/>
              </a:solidFill>
            </a:endParaRPr>
          </a:p>
          <a:p>
            <a:pPr marL="285750" marR="508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Technical supports</a:t>
            </a:r>
          </a:p>
          <a:p>
            <a:pPr marL="285750" marR="508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Create Microsoft Teams for each PLC</a:t>
            </a:r>
          </a:p>
          <a:p>
            <a:pPr marL="285750" marR="508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Add members to each PLC</a:t>
            </a:r>
            <a:endParaRPr lang="en-US" sz="14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1679575"/>
            <a:ext cx="576000" cy="576000"/>
          </a:xfrm>
        </p:spPr>
      </p:pic>
      <p:pic>
        <p:nvPicPr>
          <p:cNvPr id="38" name="Picture Placeholder 37" descr="Check icon">
            <a:extLst>
              <a:ext uri="{FF2B5EF4-FFF2-40B4-BE49-F238E27FC236}">
                <a16:creationId xmlns:a16="http://schemas.microsoft.com/office/drawing/2014/main" id="{D15B4FC9-0788-4E4C-9F5A-FCFAF69E7E7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4378157" y="1679575"/>
            <a:ext cx="576000" cy="576000"/>
          </a:xfrm>
        </p:spPr>
      </p:pic>
      <p:pic>
        <p:nvPicPr>
          <p:cNvPr id="40" name="Picture Placeholder 39" descr="Check icon">
            <a:extLst>
              <a:ext uri="{FF2B5EF4-FFF2-40B4-BE49-F238E27FC236}">
                <a16:creationId xmlns:a16="http://schemas.microsoft.com/office/drawing/2014/main" id="{250F553C-3E38-47E0-8A58-2967D756991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015029" y="1679575"/>
            <a:ext cx="576000" cy="576000"/>
          </a:xfrm>
        </p:spPr>
      </p:pic>
      <p:pic>
        <p:nvPicPr>
          <p:cNvPr id="34" name="Picture Placeholder 33" descr="Check icon">
            <a:extLst>
              <a:ext uri="{FF2B5EF4-FFF2-40B4-BE49-F238E27FC236}">
                <a16:creationId xmlns:a16="http://schemas.microsoft.com/office/drawing/2014/main" id="{EA6876F1-58FD-4237-BE75-C15655445F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3792079"/>
            <a:ext cx="576000" cy="576000"/>
          </a:xfrm>
        </p:spPr>
      </p:pic>
      <p:pic>
        <p:nvPicPr>
          <p:cNvPr id="42" name="Picture Placeholder 41" descr="Check icon">
            <a:extLst>
              <a:ext uri="{FF2B5EF4-FFF2-40B4-BE49-F238E27FC236}">
                <a16:creationId xmlns:a16="http://schemas.microsoft.com/office/drawing/2014/main" id="{C9B2F2DF-F5C3-47DD-B3B0-43E328A2AAAB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015029" y="3792078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339122"/>
            <a:ext cx="306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32" name="Picture Placeholder 31" descr="Check icon">
            <a:extLst>
              <a:ext uri="{FF2B5EF4-FFF2-40B4-BE49-F238E27FC236}">
                <a16:creationId xmlns:a16="http://schemas.microsoft.com/office/drawing/2014/main" id="{6054A700-8461-40AD-8429-6C9F6EEEEC4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4378157" y="3792078"/>
            <a:ext cx="576000" cy="576000"/>
          </a:xfrm>
        </p:spPr>
      </p:pic>
    </p:spTree>
    <p:extLst>
      <p:ext uri="{BB962C8B-B14F-4D97-AF65-F5344CB8AC3E}">
        <p14:creationId xmlns:p14="http://schemas.microsoft.com/office/powerpoint/2010/main" val="3366032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People discuss something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/>
          <a:lstStyle/>
          <a:p>
            <a:r>
              <a:rPr lang="en-US" smtClean="0"/>
              <a:t>Checklist- </a:t>
            </a:r>
            <a:r>
              <a:rPr lang="en-US" b="0">
                <a:hlinkClick r:id="rId4" tooltip="https://tinyurl.com/phaseiiplcs"/>
              </a:rPr>
              <a:t>https://tinyurl.com/PhaseIIPLCs</a:t>
            </a:r>
            <a:r>
              <a:rPr lang="en-US" b="0"/>
              <a:t/>
            </a:r>
            <a:br>
              <a:rPr lang="en-US" b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 bwMode="white">
          <a:xfrm>
            <a:off x="1031131" y="2259991"/>
            <a:ext cx="3789362" cy="823912"/>
          </a:xfrm>
        </p:spPr>
        <p:txBody>
          <a:bodyPr>
            <a:noAutofit/>
          </a:bodyPr>
          <a:lstStyle/>
          <a:p>
            <a:r>
              <a:rPr lang="en-US" sz="2000" dirty="0" smtClean="0"/>
              <a:t>Initial Discussion &amp; Considerations Meeting</a:t>
            </a:r>
          </a:p>
          <a:p>
            <a:r>
              <a:rPr lang="en-US" sz="2000" dirty="0" smtClean="0"/>
              <a:t>(Between May 6 – May 12)</a:t>
            </a:r>
            <a:endParaRPr lang="en-US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EAD4F2-C5CC-44E9-A092-76413D5CA7F4}"/>
              </a:ext>
            </a:extLst>
          </p:cNvPr>
          <p:cNvSpPr>
            <a:spLocks noGrp="1"/>
          </p:cNvSpPr>
          <p:nvPr>
            <p:ph sz="half" idx="2"/>
          </p:nvPr>
        </p:nvSpPr>
        <p:spPr bwMode="white">
          <a:xfrm>
            <a:off x="915637" y="3434047"/>
            <a:ext cx="4990498" cy="2755616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en-US" i="1" dirty="0" smtClean="0">
                <a:solidFill>
                  <a:srgbClr val="FFFFFF"/>
                </a:solidFill>
                <a:cs typeface="Arial"/>
              </a:rPr>
              <a:t>Welcome</a:t>
            </a:r>
          </a:p>
          <a:p>
            <a:pPr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en-US" i="1" dirty="0" smtClean="0">
                <a:solidFill>
                  <a:srgbClr val="FFFFFF"/>
                </a:solidFill>
                <a:cs typeface="Arial"/>
              </a:rPr>
              <a:t>Vision – Superintendent – Review Key Messages</a:t>
            </a:r>
            <a:endParaRPr lang="en-US" i="1" dirty="0">
              <a:solidFill>
                <a:schemeClr val="accent1"/>
              </a:solidFill>
              <a:cs typeface="Arial"/>
            </a:endParaRPr>
          </a:p>
          <a:p>
            <a:pPr>
              <a:lnSpc>
                <a:spcPct val="125000"/>
              </a:lnSpc>
              <a:buClr>
                <a:schemeClr val="accent1"/>
              </a:buClr>
            </a:pPr>
            <a:r>
              <a:rPr lang="en-US" i="1" spc="-5" dirty="0" smtClean="0">
                <a:solidFill>
                  <a:srgbClr val="FFFFFF"/>
                </a:solidFill>
                <a:cs typeface="Arial"/>
              </a:rPr>
              <a:t>Needs, possibilities &amp; Considerations</a:t>
            </a:r>
          </a:p>
          <a:p>
            <a:pPr>
              <a:lnSpc>
                <a:spcPct val="125000"/>
              </a:lnSpc>
              <a:buClr>
                <a:schemeClr val="accent1"/>
              </a:buClr>
            </a:pPr>
            <a:r>
              <a:rPr lang="en-US" i="1" spc="-5" dirty="0" smtClean="0">
                <a:solidFill>
                  <a:srgbClr val="FFFFFF"/>
                </a:solidFill>
                <a:cs typeface="Arial"/>
              </a:rPr>
              <a:t>Discussion</a:t>
            </a:r>
          </a:p>
          <a:p>
            <a:pPr>
              <a:lnSpc>
                <a:spcPct val="125000"/>
              </a:lnSpc>
              <a:buClr>
                <a:schemeClr val="accent1"/>
              </a:buClr>
            </a:pPr>
            <a:r>
              <a:rPr lang="en-US" i="1" spc="-5" dirty="0" smtClean="0">
                <a:solidFill>
                  <a:srgbClr val="FFFFFF"/>
                </a:solidFill>
                <a:cs typeface="Arial"/>
              </a:rPr>
              <a:t>Potential Member roles (Idea generator, full member, part-time member, other?)</a:t>
            </a:r>
          </a:p>
          <a:p>
            <a:pPr fontAlgn="base"/>
            <a:r>
              <a:rPr lang="en-US" i="1" dirty="0" smtClean="0">
                <a:solidFill>
                  <a:schemeClr val="bg1"/>
                </a:solidFill>
              </a:rPr>
              <a:t>Facilitator </a:t>
            </a:r>
            <a:r>
              <a:rPr lang="en-US" i="1" dirty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A73375-FA03-4191-8AD5-B40CD9B59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white">
          <a:xfrm>
            <a:off x="6642772" y="1991082"/>
            <a:ext cx="5183188" cy="823912"/>
          </a:xfrm>
        </p:spPr>
        <p:txBody>
          <a:bodyPr>
            <a:noAutofit/>
          </a:bodyPr>
          <a:lstStyle/>
          <a:p>
            <a:r>
              <a:rPr lang="en-US" sz="2000" dirty="0" smtClean="0"/>
              <a:t>First Phase II PLC Meeting</a:t>
            </a:r>
          </a:p>
          <a:p>
            <a:r>
              <a:rPr lang="en-US" sz="2000" dirty="0" smtClean="0"/>
              <a:t>(Starting May 13)</a:t>
            </a:r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6464214" y="3608886"/>
            <a:ext cx="5183188" cy="2755616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sz="1900" i="1" dirty="0" smtClean="0">
                <a:solidFill>
                  <a:schemeClr val="bg1"/>
                </a:solidFill>
              </a:rPr>
              <a:t>Get </a:t>
            </a:r>
            <a:r>
              <a:rPr lang="en-US" sz="1900" i="1" dirty="0">
                <a:solidFill>
                  <a:schemeClr val="bg1"/>
                </a:solidFill>
              </a:rPr>
              <a:t>to know your Team - How we work and learn </a:t>
            </a:r>
            <a:r>
              <a:rPr lang="en-US" sz="1900" i="1" dirty="0" smtClean="0">
                <a:solidFill>
                  <a:schemeClr val="bg1"/>
                </a:solidFill>
              </a:rPr>
              <a:t>best</a:t>
            </a:r>
          </a:p>
          <a:p>
            <a:pPr fontAlgn="base"/>
            <a:r>
              <a:rPr lang="en-US" sz="1900" i="1" dirty="0" smtClean="0">
                <a:solidFill>
                  <a:schemeClr val="bg1"/>
                </a:solidFill>
              </a:rPr>
              <a:t>Norms </a:t>
            </a:r>
            <a:r>
              <a:rPr lang="en-US" sz="1900" i="1" dirty="0">
                <a:solidFill>
                  <a:schemeClr val="bg1"/>
                </a:solidFill>
              </a:rPr>
              <a:t>(Don't spend too much time on this, but the value in setting norms will be very useful)</a:t>
            </a:r>
          </a:p>
          <a:p>
            <a:pPr fontAlgn="base"/>
            <a:r>
              <a:rPr lang="en-US" sz="1900" i="1" dirty="0" smtClean="0">
                <a:solidFill>
                  <a:schemeClr val="bg1"/>
                </a:solidFill>
              </a:rPr>
              <a:t>Who/What </a:t>
            </a:r>
            <a:r>
              <a:rPr lang="en-US" sz="1900" i="1" dirty="0">
                <a:solidFill>
                  <a:schemeClr val="bg1"/>
                </a:solidFill>
              </a:rPr>
              <a:t>are our supports</a:t>
            </a:r>
            <a:r>
              <a:rPr lang="en-US" sz="1900" i="1" dirty="0" smtClean="0">
                <a:solidFill>
                  <a:schemeClr val="bg1"/>
                </a:solidFill>
              </a:rPr>
              <a:t>?</a:t>
            </a:r>
          </a:p>
          <a:p>
            <a:pPr fontAlgn="base"/>
            <a:r>
              <a:rPr lang="en-US" sz="1900" i="1" dirty="0">
                <a:solidFill>
                  <a:schemeClr val="bg1"/>
                </a:solidFill>
              </a:rPr>
              <a:t>Review and Clarify our WHY (goals) for PLCs based on initial meeting </a:t>
            </a:r>
            <a:r>
              <a:rPr lang="en-US" sz="1900" i="1" dirty="0" smtClean="0">
                <a:solidFill>
                  <a:schemeClr val="bg1"/>
                </a:solidFill>
              </a:rPr>
              <a:t>discussion</a:t>
            </a:r>
          </a:p>
          <a:p>
            <a:pPr fontAlgn="base"/>
            <a:r>
              <a:rPr lang="en-US" sz="1900" i="1" dirty="0" smtClean="0">
                <a:solidFill>
                  <a:schemeClr val="bg1"/>
                </a:solidFill>
              </a:rPr>
              <a:t>Discussion</a:t>
            </a:r>
          </a:p>
          <a:p>
            <a:pPr>
              <a:lnSpc>
                <a:spcPct val="125000"/>
              </a:lnSpc>
              <a:buClr>
                <a:schemeClr val="accent1"/>
              </a:buClr>
            </a:pPr>
            <a:r>
              <a:rPr lang="en-US" sz="1900" i="1" dirty="0">
                <a:solidFill>
                  <a:schemeClr val="bg1"/>
                </a:solidFill>
              </a:rPr>
              <a:t>What are your timelines?</a:t>
            </a:r>
            <a:endParaRPr lang="en-US" sz="2200" i="1" spc="-5" dirty="0">
              <a:solidFill>
                <a:schemeClr val="accent1"/>
              </a:solidFill>
              <a:cs typeface="Arial"/>
            </a:endParaRPr>
          </a:p>
          <a:p>
            <a:pPr fontAlgn="base"/>
            <a:r>
              <a:rPr lang="en-US" sz="1900" i="1" dirty="0" smtClean="0">
                <a:solidFill>
                  <a:schemeClr val="bg1"/>
                </a:solidFill>
              </a:rPr>
              <a:t>Next </a:t>
            </a:r>
            <a:r>
              <a:rPr lang="en-US" sz="1900" i="1" dirty="0">
                <a:solidFill>
                  <a:schemeClr val="bg1"/>
                </a:solidFill>
              </a:rPr>
              <a:t>Steps</a:t>
            </a:r>
          </a:p>
          <a:p>
            <a:pPr fontAlgn="base"/>
            <a:endParaRPr lang="en-US" b="1" dirty="0">
              <a:solidFill>
                <a:schemeClr val="bg1"/>
              </a:solidFill>
            </a:endParaRPr>
          </a:p>
          <a:p>
            <a:pPr fontAlgn="base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object 5" descr="Beige rectangl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672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19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comes after Your Initial </a:t>
            </a:r>
            <a:r>
              <a:rPr lang="en-US" dirty="0"/>
              <a:t>Discussion &amp; Considerations </a:t>
            </a:r>
            <a:r>
              <a:rPr lang="en-US" dirty="0" smtClean="0"/>
              <a:t>Meeting (Between </a:t>
            </a:r>
            <a:r>
              <a:rPr lang="en-US" dirty="0"/>
              <a:t>May 6 – May 12</a:t>
            </a:r>
            <a:r>
              <a:rPr lang="en-US" dirty="0" smtClean="0"/>
              <a:t>)….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Email to All Sun West Teachers will go out May 12th: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Inviting teachers to join Phase II PLCs</a:t>
            </a:r>
          </a:p>
          <a:p>
            <a:r>
              <a:rPr lang="en-US" dirty="0" smtClean="0"/>
              <a:t>Teachers will have access to a SWAY website with descriptions of the PLCs and the intro video</a:t>
            </a:r>
          </a:p>
          <a:p>
            <a:r>
              <a:rPr lang="en-US" u="sng" dirty="0">
                <a:hlinkClick r:id="rId2"/>
              </a:rPr>
              <a:t>https://sway.office.com/v6NFksJVam5eVQGT?ref=Link</a:t>
            </a:r>
            <a:r>
              <a:rPr lang="en-US" dirty="0"/>
              <a:t> </a:t>
            </a:r>
          </a:p>
          <a:p>
            <a:r>
              <a:rPr lang="en-US" dirty="0" smtClean="0"/>
              <a:t>Kelli </a:t>
            </a:r>
            <a:r>
              <a:rPr lang="en-US" dirty="0" smtClean="0"/>
              <a:t>will email list of those that have joined your PLC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75" y="2397919"/>
            <a:ext cx="5727754" cy="342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75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23188392_Professional services pitch deck_SL_V1.potx" id="{A16A60D7-542B-43C6-BB27-7BA8168B4019}" vid="{8C6CFC53-4DED-4518-8264-5814B6A371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F196FE221C1D42B081629A8BDA02D5" ma:contentTypeVersion="39" ma:contentTypeDescription="Create a new document." ma:contentTypeScope="" ma:versionID="2b1f72ad36fcc9e3fad63d5c8482b167">
  <xsd:schema xmlns:xsd="http://www.w3.org/2001/XMLSchema" xmlns:xs="http://www.w3.org/2001/XMLSchema" xmlns:p="http://schemas.microsoft.com/office/2006/metadata/properties" xmlns:ns3="30fae5f1-6952-4b34-a46f-cc8b04e79001" xmlns:ns4="b04bdc52-46b3-404e-903e-267172bf9585" targetNamespace="http://schemas.microsoft.com/office/2006/metadata/properties" ma:root="true" ma:fieldsID="7cb5c1334de376a28bcc250d2c90cfa2" ns3:_="" ns4:_="">
    <xsd:import namespace="30fae5f1-6952-4b34-a46f-cc8b04e79001"/>
    <xsd:import namespace="b04bdc52-46b3-404e-903e-267172bf958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Self_Registration_Enabled" minOccurs="0"/>
                <xsd:element ref="ns4:Has_Leaders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Has_Teacher_Only_SectionGroup" minOccurs="0"/>
                <xsd:element ref="ns4:MediaServiceLocation" minOccurs="0"/>
                <xsd:element ref="ns4:MediaServiceOCR" minOccurs="0"/>
                <xsd:element ref="ns4:TeamsChannelId" minOccurs="0"/>
                <xsd:element ref="ns4:IsNotebookLocked" minOccurs="0"/>
                <xsd:element ref="ns4:MediaServiceEventHashCode" minOccurs="0"/>
                <xsd:element ref="ns4:MediaServiceGenerationTime" minOccurs="0"/>
                <xsd:element ref="ns4:Math_Settings" minOccurs="0"/>
                <xsd:element ref="ns4:Distribution_Groups" minOccurs="0"/>
                <xsd:element ref="ns4:LMS_Mapping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fae5f1-6952-4b34-a46f-cc8b04e7900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4bdc52-46b3-404e-903e-267172bf9585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Leaders" ma:index="18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9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0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21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2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4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description="" ma:internalName="MediaServiceAutoTags" ma:readOnly="true">
      <xsd:simpleType>
        <xsd:restriction base="dms:Text"/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3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Has_Teacher_Only_SectionGroup" ma:index="35" nillable="true" ma:displayName="Has Teacher Only SectionGroup" ma:internalName="Has_Teacher_Only_SectionGroup">
      <xsd:simpleType>
        <xsd:restriction base="dms:Boolean"/>
      </xsd:simpleType>
    </xsd:element>
    <xsd:element name="MediaServiceLocation" ma:index="3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8" nillable="true" ma:displayName="Teams Channel Id" ma:internalName="TeamsChannelId">
      <xsd:simpleType>
        <xsd:restriction base="dms:Text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MediaServiceEventHashCode" ma:index="4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41" nillable="true" ma:displayName="MediaServiceGenerationTime" ma:hidden="true" ma:internalName="MediaServiceGenerationTime" ma:readOnly="true">
      <xsd:simpleType>
        <xsd:restriction base="dms:Text"/>
      </xsd:simpleType>
    </xsd:element>
    <xsd:element name="Math_Settings" ma:index="42" nillable="true" ma:displayName="Math Settings" ma:internalName="Math_Settings">
      <xsd:simpleType>
        <xsd:restriction base="dms:Text"/>
      </xsd:simpleType>
    </xsd:element>
    <xsd:element name="Distribution_Groups" ma:index="4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4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b04bdc52-46b3-404e-903e-267172bf9585" xsi:nil="true"/>
    <Invited_Members xmlns="b04bdc52-46b3-404e-903e-267172bf9585" xsi:nil="true"/>
    <Invited_Leaders xmlns="b04bdc52-46b3-404e-903e-267172bf9585" xsi:nil="true"/>
    <Invited_Teachers xmlns="b04bdc52-46b3-404e-903e-267172bf9585" xsi:nil="true"/>
    <LMS_Mappings xmlns="b04bdc52-46b3-404e-903e-267172bf9585" xsi:nil="true"/>
    <Leaders xmlns="b04bdc52-46b3-404e-903e-267172bf9585">
      <UserInfo>
        <DisplayName/>
        <AccountId xsi:nil="true"/>
        <AccountType/>
      </UserInfo>
    </Leaders>
    <Teachers xmlns="b04bdc52-46b3-404e-903e-267172bf9585">
      <UserInfo>
        <DisplayName/>
        <AccountId xsi:nil="true"/>
        <AccountType/>
      </UserInfo>
    </Teachers>
    <Has_Teacher_Only_SectionGroup xmlns="b04bdc52-46b3-404e-903e-267172bf9585" xsi:nil="true"/>
    <TeamsChannelId xmlns="b04bdc52-46b3-404e-903e-267172bf9585" xsi:nil="true"/>
    <Owner xmlns="b04bdc52-46b3-404e-903e-267172bf9585">
      <UserInfo>
        <DisplayName/>
        <AccountId xsi:nil="true"/>
        <AccountType/>
      </UserInfo>
    </Owner>
    <CultureName xmlns="b04bdc52-46b3-404e-903e-267172bf9585" xsi:nil="true"/>
    <Distribution_Groups xmlns="b04bdc52-46b3-404e-903e-267172bf9585" xsi:nil="true"/>
    <Member_Groups xmlns="b04bdc52-46b3-404e-903e-267172bf9585">
      <UserInfo>
        <DisplayName/>
        <AccountId xsi:nil="true"/>
        <AccountType/>
      </UserInfo>
    </Member_Groups>
    <Has_Leaders_Only_SectionGroup xmlns="b04bdc52-46b3-404e-903e-267172bf9585" xsi:nil="true"/>
    <Is_Collaboration_Space_Locked xmlns="b04bdc52-46b3-404e-903e-267172bf9585" xsi:nil="true"/>
    <NotebookType xmlns="b04bdc52-46b3-404e-903e-267172bf9585" xsi:nil="true"/>
    <Templates xmlns="b04bdc52-46b3-404e-903e-267172bf9585" xsi:nil="true"/>
    <DefaultSectionNames xmlns="b04bdc52-46b3-404e-903e-267172bf9585" xsi:nil="true"/>
    <AppVersion xmlns="b04bdc52-46b3-404e-903e-267172bf9585" xsi:nil="true"/>
    <FolderType xmlns="b04bdc52-46b3-404e-903e-267172bf9585" xsi:nil="true"/>
    <Students xmlns="b04bdc52-46b3-404e-903e-267172bf9585">
      <UserInfo>
        <DisplayName/>
        <AccountId xsi:nil="true"/>
        <AccountType/>
      </UserInfo>
    </Students>
    <Student_Groups xmlns="b04bdc52-46b3-404e-903e-267172bf9585">
      <UserInfo>
        <DisplayName/>
        <AccountId xsi:nil="true"/>
        <AccountType/>
      </UserInfo>
    </Student_Groups>
    <Invited_Students xmlns="b04bdc52-46b3-404e-903e-267172bf9585" xsi:nil="true"/>
    <IsNotebookLocked xmlns="b04bdc52-46b3-404e-903e-267172bf9585" xsi:nil="true"/>
    <Members xmlns="b04bdc52-46b3-404e-903e-267172bf9585">
      <UserInfo>
        <DisplayName/>
        <AccountId xsi:nil="true"/>
        <AccountType/>
      </UserInfo>
    </Members>
    <Self_Registration_Enabled xmlns="b04bdc52-46b3-404e-903e-267172bf9585" xsi:nil="true"/>
    <Math_Settings xmlns="b04bdc52-46b3-404e-903e-267172bf9585" xsi:nil="true"/>
  </documentManagement>
</p:properties>
</file>

<file path=customXml/itemProps1.xml><?xml version="1.0" encoding="utf-8"?>
<ds:datastoreItem xmlns:ds="http://schemas.openxmlformats.org/officeDocument/2006/customXml" ds:itemID="{72DAF9E5-DED4-4A50-A81B-4CC218A03F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F03835-FBE6-4172-A0E3-B219D6FD04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fae5f1-6952-4b34-a46f-cc8b04e79001"/>
    <ds:schemaRef ds:uri="b04bdc52-46b3-404e-903e-267172bf95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1946EF-A3EA-4ECB-8D9A-56C36FFF4075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b04bdc52-46b3-404e-903e-267172bf9585"/>
    <ds:schemaRef ds:uri="30fae5f1-6952-4b34-a46f-cc8b04e79001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Professional services pitch deck</Template>
  <TotalTime>0</TotalTime>
  <Words>692</Words>
  <Application>Microsoft Office PowerPoint</Application>
  <PresentationFormat>Widescreen</PresentationFormat>
  <Paragraphs>163</Paragraphs>
  <Slides>13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</vt:lpstr>
      <vt:lpstr>Calibri</vt:lpstr>
      <vt:lpstr>Gill Sans MT</vt:lpstr>
      <vt:lpstr>Times New Roman</vt:lpstr>
      <vt:lpstr>Office Theme</vt:lpstr>
      <vt:lpstr>Phase II PLCs Facilitator Discussion/Training</vt:lpstr>
      <vt:lpstr>Agenda</vt:lpstr>
      <vt:lpstr>PowerPoint Presentation</vt:lpstr>
      <vt:lpstr>OUR BIG VISION</vt:lpstr>
      <vt:lpstr>Review Topics</vt:lpstr>
      <vt:lpstr>THE TEAM Roles</vt:lpstr>
      <vt:lpstr>Supports</vt:lpstr>
      <vt:lpstr>Checklist- https://tinyurl.com/PhaseIIPLCs </vt:lpstr>
      <vt:lpstr>What comes after Your Initial Discussion &amp; Considerations Meeting (Between May 6 – May 12)…. </vt:lpstr>
      <vt:lpstr>Next Steps</vt:lpstr>
      <vt:lpstr>Next Steps</vt:lpstr>
      <vt:lpstr>PowerPoint Presentation</vt:lpstr>
      <vt:lpstr>THANK YOU!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2020-05-04T18:43:31Z</dcterms:created>
  <dcterms:modified xsi:type="dcterms:W3CDTF">2020-05-05T17:02:52Z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0x010100B1F196FE221C1D42B081629A8BDA02D5</vt:lpwstr>
  </property>
</Properties>
</file>