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6" r:id="rId5"/>
    <p:sldMasterId id="2147483654" r:id="rId6"/>
  </p:sldMasterIdLst>
  <p:notesMasterIdLst>
    <p:notesMasterId r:id="rId32"/>
  </p:notesMasterIdLst>
  <p:sldIdLst>
    <p:sldId id="270" r:id="rId7"/>
    <p:sldId id="366" r:id="rId8"/>
    <p:sldId id="377" r:id="rId9"/>
    <p:sldId id="271" r:id="rId10"/>
    <p:sldId id="290" r:id="rId11"/>
    <p:sldId id="277" r:id="rId12"/>
    <p:sldId id="363" r:id="rId13"/>
    <p:sldId id="374" r:id="rId14"/>
    <p:sldId id="357" r:id="rId15"/>
    <p:sldId id="367" r:id="rId16"/>
    <p:sldId id="380" r:id="rId17"/>
    <p:sldId id="368" r:id="rId18"/>
    <p:sldId id="378" r:id="rId19"/>
    <p:sldId id="369" r:id="rId20"/>
    <p:sldId id="372" r:id="rId21"/>
    <p:sldId id="381" r:id="rId22"/>
    <p:sldId id="370" r:id="rId23"/>
    <p:sldId id="371" r:id="rId24"/>
    <p:sldId id="379" r:id="rId25"/>
    <p:sldId id="373" r:id="rId26"/>
    <p:sldId id="382" r:id="rId27"/>
    <p:sldId id="361" r:id="rId28"/>
    <p:sldId id="365" r:id="rId29"/>
    <p:sldId id="375" r:id="rId30"/>
    <p:sldId id="376" r:id="rId31"/>
  </p:sldIdLst>
  <p:sldSz cx="12192000" cy="6858000"/>
  <p:notesSz cx="6858000" cy="15716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F7CF4-9F54-B65C-3C0B-7630EB08A07B}" v="2" dt="2020-05-11T19:27:47.944"/>
    <p1510:client id="{265F9F4E-8D43-5F27-45A1-1DC00F5837B7}" v="8" dt="2020-05-12T18:56:59.787"/>
    <p1510:client id="{3D57E70D-CB2D-EE40-C411-711D19D41617}" v="12" dt="2020-05-06T16:57:42.720"/>
    <p1510:client id="{54BF576C-7815-867F-DA4F-06E2634E2869}" v="118" dt="2020-05-12T15:26:33.540"/>
    <p1510:client id="{647D723B-428B-FB81-BAE4-5120997A3DCC}" v="7" dt="2020-05-12T15:34:59.919"/>
    <p1510:client id="{6F0624CA-C25E-A863-5043-57AA29FB2657}" v="117" dt="2020-05-11T17:49:01.754"/>
    <p1510:client id="{7D491482-9B68-FF57-FE27-BC6D54B65061}" v="10" dt="2020-05-11T19:46:25.376"/>
    <p1510:client id="{E2160177-5D08-459C-3513-8C48A246A7C5}" v="2" dt="2020-05-06T21:12:30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0" autoAdjust="0"/>
    <p:restoredTop sz="94660"/>
  </p:normalViewPr>
  <p:slideViewPr>
    <p:cSldViewPr snapToGrid="0">
      <p:cViewPr varScale="1">
        <p:scale>
          <a:sx n="84" d="100"/>
          <a:sy n="84" d="100"/>
        </p:scale>
        <p:origin x="832" y="5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87582-5395-4FFF-90C5-F40EBB5F4DC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63E38-85C2-4E49-8FDD-2CF92CC9EA40}">
      <dgm:prSet phldrT="[Text]" phldr="0"/>
      <dgm:spPr/>
      <dgm:t>
        <a:bodyPr/>
        <a:lstStyle/>
        <a:p>
          <a:r>
            <a:rPr lang="en-US">
              <a:latin typeface="Arial"/>
              <a:ea typeface="Arial Unicode MS"/>
            </a:rPr>
            <a:t>Confident</a:t>
          </a:r>
          <a:endParaRPr lang="en-US"/>
        </a:p>
      </dgm:t>
    </dgm:pt>
    <dgm:pt modelId="{6128724C-5F71-4343-83DE-4F872D3F24EB}" type="parTrans" cxnId="{35722AC4-70C3-4D15-96D4-6BD33BE19B1F}">
      <dgm:prSet/>
      <dgm:spPr/>
      <dgm:t>
        <a:bodyPr/>
        <a:lstStyle/>
        <a:p>
          <a:endParaRPr lang="en-US"/>
        </a:p>
      </dgm:t>
    </dgm:pt>
    <dgm:pt modelId="{01E7DA00-DF0B-469B-BB1E-CA234E3D448E}" type="sibTrans" cxnId="{35722AC4-70C3-4D15-96D4-6BD33BE19B1F}">
      <dgm:prSet/>
      <dgm:spPr/>
      <dgm:t>
        <a:bodyPr/>
        <a:lstStyle/>
        <a:p>
          <a:endParaRPr lang="en-US"/>
        </a:p>
      </dgm:t>
    </dgm:pt>
    <dgm:pt modelId="{9253C6B9-C2CD-4782-850A-8D45A2EDB02C}">
      <dgm:prSet phldrT="[Text]" phldr="0"/>
      <dgm:spPr/>
      <dgm:t>
        <a:bodyPr/>
        <a:lstStyle/>
        <a:p>
          <a:pPr rtl="0"/>
          <a:r>
            <a:rPr lang="en-US">
              <a:latin typeface="Arial"/>
              <a:ea typeface="Arial Unicode MS"/>
            </a:rPr>
            <a:t>Developing Confidence</a:t>
          </a:r>
          <a:endParaRPr lang="en-US"/>
        </a:p>
      </dgm:t>
    </dgm:pt>
    <dgm:pt modelId="{9A80114C-F207-4BFD-BB45-F14CF2E75E20}" type="parTrans" cxnId="{7C4E87C3-C54B-42E6-AEA1-DAC26AFAF553}">
      <dgm:prSet/>
      <dgm:spPr/>
      <dgm:t>
        <a:bodyPr/>
        <a:lstStyle/>
        <a:p>
          <a:endParaRPr lang="en-US"/>
        </a:p>
      </dgm:t>
    </dgm:pt>
    <dgm:pt modelId="{C4711A3D-7DE2-486A-B738-E3C4BE3B09D3}" type="sibTrans" cxnId="{7C4E87C3-C54B-42E6-AEA1-DAC26AFAF553}">
      <dgm:prSet/>
      <dgm:spPr/>
      <dgm:t>
        <a:bodyPr/>
        <a:lstStyle/>
        <a:p>
          <a:endParaRPr lang="en-US"/>
        </a:p>
      </dgm:t>
    </dgm:pt>
    <dgm:pt modelId="{28828EB4-5CDF-4684-98E8-813991A9DC17}">
      <dgm:prSet phldrT="[Text]" phldr="0"/>
      <dgm:spPr/>
      <dgm:t>
        <a:bodyPr/>
        <a:lstStyle/>
        <a:p>
          <a:pPr rtl="0"/>
          <a:r>
            <a:rPr lang="en-US">
              <a:latin typeface="Arial"/>
              <a:ea typeface="Arial Unicode MS"/>
            </a:rPr>
            <a:t>Not Confident (YET!)</a:t>
          </a:r>
          <a:endParaRPr lang="en-US"/>
        </a:p>
      </dgm:t>
    </dgm:pt>
    <dgm:pt modelId="{9678BFCB-7F09-4F53-B189-55BD49B453F4}" type="parTrans" cxnId="{3B82212E-446D-44F8-ACC1-E04BD5DA4B8A}">
      <dgm:prSet/>
      <dgm:spPr/>
      <dgm:t>
        <a:bodyPr/>
        <a:lstStyle/>
        <a:p>
          <a:endParaRPr lang="en-US"/>
        </a:p>
      </dgm:t>
    </dgm:pt>
    <dgm:pt modelId="{4FE25832-9D81-46AD-A87D-8A540B973F6E}" type="sibTrans" cxnId="{3B82212E-446D-44F8-ACC1-E04BD5DA4B8A}">
      <dgm:prSet/>
      <dgm:spPr/>
      <dgm:t>
        <a:bodyPr/>
        <a:lstStyle/>
        <a:p>
          <a:endParaRPr lang="en-US"/>
        </a:p>
      </dgm:t>
    </dgm:pt>
    <dgm:pt modelId="{2E44E6CB-E339-465C-917B-A4E212CA06E3}" type="pres">
      <dgm:prSet presAssocID="{04187582-5395-4FFF-90C5-F40EBB5F4D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921939-4769-4318-A8F9-F0951D37750F}" type="pres">
      <dgm:prSet presAssocID="{A2563E38-85C2-4E49-8FDD-2CF92CC9EA4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D5FDA-AD98-4BC3-A300-D886FC96C480}" type="pres">
      <dgm:prSet presAssocID="{01E7DA00-DF0B-469B-BB1E-CA234E3D448E}" presName="parTxOnlySpace" presStyleCnt="0"/>
      <dgm:spPr/>
    </dgm:pt>
    <dgm:pt modelId="{D4D985D6-5BBE-4AD2-8724-50E2BDED152F}" type="pres">
      <dgm:prSet presAssocID="{9253C6B9-C2CD-4782-850A-8D45A2EDB02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9DDFD-251B-438B-9629-A9412EF50C8A}" type="pres">
      <dgm:prSet presAssocID="{C4711A3D-7DE2-486A-B738-E3C4BE3B09D3}" presName="parTxOnlySpace" presStyleCnt="0"/>
      <dgm:spPr/>
    </dgm:pt>
    <dgm:pt modelId="{F1427AF4-7241-440C-B9F0-4F10C58659BC}" type="pres">
      <dgm:prSet presAssocID="{28828EB4-5CDF-4684-98E8-813991A9DC1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3E8F2C-DC62-48B1-B427-737FBBF42BD0}" type="presOf" srcId="{04187582-5395-4FFF-90C5-F40EBB5F4DC7}" destId="{2E44E6CB-E339-465C-917B-A4E212CA06E3}" srcOrd="0" destOrd="0" presId="urn:microsoft.com/office/officeart/2005/8/layout/chevron1"/>
    <dgm:cxn modelId="{7C4E87C3-C54B-42E6-AEA1-DAC26AFAF553}" srcId="{04187582-5395-4FFF-90C5-F40EBB5F4DC7}" destId="{9253C6B9-C2CD-4782-850A-8D45A2EDB02C}" srcOrd="1" destOrd="0" parTransId="{9A80114C-F207-4BFD-BB45-F14CF2E75E20}" sibTransId="{C4711A3D-7DE2-486A-B738-E3C4BE3B09D3}"/>
    <dgm:cxn modelId="{35722AC4-70C3-4D15-96D4-6BD33BE19B1F}" srcId="{04187582-5395-4FFF-90C5-F40EBB5F4DC7}" destId="{A2563E38-85C2-4E49-8FDD-2CF92CC9EA40}" srcOrd="0" destOrd="0" parTransId="{6128724C-5F71-4343-83DE-4F872D3F24EB}" sibTransId="{01E7DA00-DF0B-469B-BB1E-CA234E3D448E}"/>
    <dgm:cxn modelId="{85E56A2F-21E5-4956-8986-631B61BFEB42}" type="presOf" srcId="{A2563E38-85C2-4E49-8FDD-2CF92CC9EA40}" destId="{F7921939-4769-4318-A8F9-F0951D37750F}" srcOrd="0" destOrd="0" presId="urn:microsoft.com/office/officeart/2005/8/layout/chevron1"/>
    <dgm:cxn modelId="{5987E6DA-0ED4-4F21-B21E-F40A0B82C761}" type="presOf" srcId="{9253C6B9-C2CD-4782-850A-8D45A2EDB02C}" destId="{D4D985D6-5BBE-4AD2-8724-50E2BDED152F}" srcOrd="0" destOrd="0" presId="urn:microsoft.com/office/officeart/2005/8/layout/chevron1"/>
    <dgm:cxn modelId="{3B82212E-446D-44F8-ACC1-E04BD5DA4B8A}" srcId="{04187582-5395-4FFF-90C5-F40EBB5F4DC7}" destId="{28828EB4-5CDF-4684-98E8-813991A9DC17}" srcOrd="2" destOrd="0" parTransId="{9678BFCB-7F09-4F53-B189-55BD49B453F4}" sibTransId="{4FE25832-9D81-46AD-A87D-8A540B973F6E}"/>
    <dgm:cxn modelId="{973D247B-9EAD-428A-B07E-FC115482A3B7}" type="presOf" srcId="{28828EB4-5CDF-4684-98E8-813991A9DC17}" destId="{F1427AF4-7241-440C-B9F0-4F10C58659BC}" srcOrd="0" destOrd="0" presId="urn:microsoft.com/office/officeart/2005/8/layout/chevron1"/>
    <dgm:cxn modelId="{BCDCB13C-313E-4706-A513-DBE0D169790C}" type="presParOf" srcId="{2E44E6CB-E339-465C-917B-A4E212CA06E3}" destId="{F7921939-4769-4318-A8F9-F0951D37750F}" srcOrd="0" destOrd="0" presId="urn:microsoft.com/office/officeart/2005/8/layout/chevron1"/>
    <dgm:cxn modelId="{B9FD14EA-7BEB-47AC-9CFC-24380A0C4A49}" type="presParOf" srcId="{2E44E6CB-E339-465C-917B-A4E212CA06E3}" destId="{C72D5FDA-AD98-4BC3-A300-D886FC96C480}" srcOrd="1" destOrd="0" presId="urn:microsoft.com/office/officeart/2005/8/layout/chevron1"/>
    <dgm:cxn modelId="{1FD7894C-926A-456B-A2C0-9C4661538F75}" type="presParOf" srcId="{2E44E6CB-E339-465C-917B-A4E212CA06E3}" destId="{D4D985D6-5BBE-4AD2-8724-50E2BDED152F}" srcOrd="2" destOrd="0" presId="urn:microsoft.com/office/officeart/2005/8/layout/chevron1"/>
    <dgm:cxn modelId="{DD0B8F6B-09CF-4E79-9C84-B403AAFB68D2}" type="presParOf" srcId="{2E44E6CB-E339-465C-917B-A4E212CA06E3}" destId="{3919DDFD-251B-438B-9629-A9412EF50C8A}" srcOrd="3" destOrd="0" presId="urn:microsoft.com/office/officeart/2005/8/layout/chevron1"/>
    <dgm:cxn modelId="{15D517E4-C0D2-47EE-83C1-26B1B5DF36B4}" type="presParOf" srcId="{2E44E6CB-E339-465C-917B-A4E212CA06E3}" destId="{F1427AF4-7241-440C-B9F0-4F10C58659B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21939-4769-4318-A8F9-F0951D37750F}">
      <dsp:nvSpPr>
        <dsp:cNvPr id="0" name=""/>
        <dsp:cNvSpPr/>
      </dsp:nvSpPr>
      <dsp:spPr>
        <a:xfrm>
          <a:off x="2101" y="2201726"/>
          <a:ext cx="2560827" cy="1024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Arial"/>
              <a:ea typeface="Arial Unicode MS"/>
            </a:rPr>
            <a:t>Confident</a:t>
          </a:r>
          <a:endParaRPr lang="en-US" sz="1800" kern="1200"/>
        </a:p>
      </dsp:txBody>
      <dsp:txXfrm>
        <a:off x="514267" y="2201726"/>
        <a:ext cx="1536496" cy="1024331"/>
      </dsp:txXfrm>
    </dsp:sp>
    <dsp:sp modelId="{D4D985D6-5BBE-4AD2-8724-50E2BDED152F}">
      <dsp:nvSpPr>
        <dsp:cNvPr id="0" name=""/>
        <dsp:cNvSpPr/>
      </dsp:nvSpPr>
      <dsp:spPr>
        <a:xfrm>
          <a:off x="2306847" y="2201726"/>
          <a:ext cx="2560827" cy="1024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Arial"/>
              <a:ea typeface="Arial Unicode MS"/>
            </a:rPr>
            <a:t>Developing Confidence</a:t>
          </a:r>
          <a:endParaRPr lang="en-US" sz="1800" kern="1200"/>
        </a:p>
      </dsp:txBody>
      <dsp:txXfrm>
        <a:off x="2819013" y="2201726"/>
        <a:ext cx="1536496" cy="1024331"/>
      </dsp:txXfrm>
    </dsp:sp>
    <dsp:sp modelId="{F1427AF4-7241-440C-B9F0-4F10C58659BC}">
      <dsp:nvSpPr>
        <dsp:cNvPr id="0" name=""/>
        <dsp:cNvSpPr/>
      </dsp:nvSpPr>
      <dsp:spPr>
        <a:xfrm>
          <a:off x="4611592" y="2201726"/>
          <a:ext cx="2560827" cy="1024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Arial"/>
              <a:ea typeface="Arial Unicode MS"/>
            </a:rPr>
            <a:t>Not Confident (YET!)</a:t>
          </a:r>
          <a:endParaRPr lang="en-US" sz="1800" kern="1200"/>
        </a:p>
      </dsp:txBody>
      <dsp:txXfrm>
        <a:off x="5123758" y="2201726"/>
        <a:ext cx="1536496" cy="1024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FAD25-37C1-42D3-94CC-4909EA62D08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444DA-F687-43B4-9519-46B2B2E89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6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Kelli- norms/mutes/etc.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6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5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40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Melissa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18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Melissa</a:t>
            </a:r>
            <a:endParaRPr lang="en-US"/>
          </a:p>
          <a:p>
            <a:r>
              <a:rPr lang="en-US"/>
              <a:t>Friday 5</a:t>
            </a:r>
            <a:endParaRPr lang="en-US">
              <a:cs typeface="Calibri"/>
            </a:endParaRPr>
          </a:p>
          <a:p>
            <a:r>
              <a:rPr lang="en-US"/>
              <a:t>Let THEM mark daily work and correct it.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Kelli intro JLO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06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Jennifer Loken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8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Vanessa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0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9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Vanessa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6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Melissa - Report</a:t>
            </a:r>
            <a:r>
              <a:rPr lang="en-US"/>
              <a:t> card reflections – effect size 1.44!!!! Massive – can share my 7/8 report cards – predict grade, rate FASA, support their argument – conference with me – convince me? Rare we didn't agree. </a:t>
            </a:r>
          </a:p>
          <a:p>
            <a:endParaRPr lang="en-US">
              <a:cs typeface="Calibri"/>
            </a:endParaRPr>
          </a:p>
          <a:p>
            <a:r>
              <a:rPr lang="en-US"/>
              <a:t>Ask them what they know and what they still need to work on. They usually know!  </a:t>
            </a:r>
            <a:endParaRPr lang="en-US">
              <a:cs typeface="Calibri"/>
            </a:endParaRPr>
          </a:p>
          <a:p>
            <a:r>
              <a:rPr lang="en-US"/>
              <a:t>Try having kids sign up for mini lessons and see how it goes.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Courntey!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1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Kelli</a:t>
            </a:r>
          </a:p>
          <a:p>
            <a:r>
              <a:rPr lang="en-US">
                <a:cs typeface="Calibri"/>
              </a:rPr>
              <a:t>Vanessa start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58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Melissa</a:t>
            </a:r>
            <a:endParaRPr lang="en-US"/>
          </a:p>
          <a:p>
            <a:r>
              <a:rPr lang="en-US">
                <a:cs typeface="Calibri"/>
              </a:rPr>
              <a:t>Resources to support you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16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Melissa – share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41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Kelli – what's your take away – in chat;  and then any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5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0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07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 panose="020F0502020204030204"/>
              </a:rPr>
              <a:t>Vanessa</a:t>
            </a:r>
          </a:p>
          <a:p>
            <a:r>
              <a:rPr lang="en-US">
                <a:cs typeface="Calibri" panose="020F0502020204030204"/>
              </a:rPr>
              <a:t>Effect Size of FEEDBACK – Hattie.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Melissa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08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35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9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8E4CD2F-19FD-4D06-B1F3-52C4E8F04E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9752D35-94A9-482B-B5CB-634979BBD9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9302DB8-5453-4391-88B9-E8AC1DFF4BD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67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139F7A-DB49-4747-BE08-2A8FB28A42D4}"/>
              </a:ext>
            </a:extLst>
          </p:cNvPr>
          <p:cNvGrpSpPr/>
          <p:nvPr userDrawn="1"/>
        </p:nvGrpSpPr>
        <p:grpSpPr>
          <a:xfrm>
            <a:off x="7407953" y="971475"/>
            <a:ext cx="4036500" cy="2217783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696E14-E4FC-4CAD-B619-D5D6531CDBA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7A3BAB-C316-4570-8C02-FA57705CEA1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3B5317-9A0B-4143-B85C-C6333005AA8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C3FC81-1AF3-4E17-B97B-AE88B86819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3F2209-582D-4124-A8AA-0D03E8CB0BD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291033-212C-4813-B044-97CA11AA96C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A495EE9-E152-4FF0-9201-54652D96C9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986D480-D6AF-445E-B186-E7DADA25429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4320F5-7635-4ABC-8E7E-37CE4D7E378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A24AE20-9881-4F48-B624-6F384E4D805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3A01168-DF4A-49DF-9EB2-F8083891FD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6DEAE7-705F-43A1-B2A9-88B7876C008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03F237-F11B-47DE-A8FC-A59A36AB846E}"/>
              </a:ext>
            </a:extLst>
          </p:cNvPr>
          <p:cNvGrpSpPr/>
          <p:nvPr userDrawn="1"/>
        </p:nvGrpSpPr>
        <p:grpSpPr>
          <a:xfrm>
            <a:off x="7407953" y="3842291"/>
            <a:ext cx="4036500" cy="2217783"/>
            <a:chOff x="-548507" y="477868"/>
            <a:chExt cx="11570449" cy="635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E13D25-B44B-45EE-AD49-945CED521D9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A27622-138F-42A4-B619-E1EDEBE65B6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28C124-8565-4874-988E-BD6CF00778B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24E54F-694E-4CFC-8FD6-7C7EF289E44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545CB5-C583-4ACC-BDCA-981B72D1FB0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2342B7-5FBD-443E-9EF8-8EC1EF4976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0A7BCF3-E9A3-43E2-A838-B49E56800A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70E4160-EB42-4706-876E-7A6CB3AFB2F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18B2B1-2502-4DDA-8AC8-94AC43C5905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5D08569-B08C-4E8A-A321-5A99E049284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8B869B9-AA3C-4354-99B8-56B1FB119A8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59C257-136E-45D5-9223-3ADC5C6B8D8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E51ADC-8BC1-455E-BA55-8AA7DC898FC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56092" y="111154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CD9D3DB-2220-4596-A5BF-72EE7B9609A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56092" y="398425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CFB63C-8719-4A56-9AE9-2AE7BBFD27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19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19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1 w 7219949"/>
              <a:gd name="connsiteY427" fmla="*/ 2753886 h 6791323"/>
              <a:gd name="connsiteX428" fmla="*/ 5888550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0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5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3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09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6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2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1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7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0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7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89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5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7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4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3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4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3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7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3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3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1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3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099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7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0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4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2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0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0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4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5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0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1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1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79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899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2 w 7219949"/>
              <a:gd name="connsiteY847" fmla="*/ 3495306 h 6791323"/>
              <a:gd name="connsiteX848" fmla="*/ 5767938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59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39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3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39 w 7219949"/>
              <a:gd name="connsiteY912" fmla="*/ 4077587 h 6791323"/>
              <a:gd name="connsiteX913" fmla="*/ 5798288 w 7219949"/>
              <a:gd name="connsiteY913" fmla="*/ 3896929 h 6791323"/>
              <a:gd name="connsiteX914" fmla="*/ 5786158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8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5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5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1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3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4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7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1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3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4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89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7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0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60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7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1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3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4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0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1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0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8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3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4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0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0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6 w 7219949"/>
              <a:gd name="connsiteY1280" fmla="*/ 6322732 h 6791323"/>
              <a:gd name="connsiteX1281" fmla="*/ 3911562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2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8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1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6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4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7 w 7219949"/>
              <a:gd name="connsiteY1359" fmla="*/ 6429900 h 6791323"/>
              <a:gd name="connsiteX1360" fmla="*/ 3445894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50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4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4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4 w 7219949"/>
              <a:gd name="connsiteY1409" fmla="*/ 6363558 h 6791323"/>
              <a:gd name="connsiteX1410" fmla="*/ 3428553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1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8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50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7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3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5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39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09 w 7219949"/>
              <a:gd name="connsiteY1472" fmla="*/ 6279893 h 6791323"/>
              <a:gd name="connsiteX1473" fmla="*/ 3245704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4 w 7219949"/>
              <a:gd name="connsiteY1496" fmla="*/ 6593704 h 6791323"/>
              <a:gd name="connsiteX1497" fmla="*/ 3148561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19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19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0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7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3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6" y="2810066"/>
                  <a:pt x="5963026" y="2805700"/>
                </a:cubicBezTo>
                <a:cubicBezTo>
                  <a:pt x="5957468" y="2801334"/>
                  <a:pt x="5949210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8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6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1" y="2753886"/>
                </a:cubicBezTo>
                <a:cubicBezTo>
                  <a:pt x="5897292" y="2751557"/>
                  <a:pt x="5894433" y="2749520"/>
                  <a:pt x="5888550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2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0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6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7" y="2666885"/>
                  <a:pt x="5772677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4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0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5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2" y="2699497"/>
                  <a:pt x="5795182" y="2691056"/>
                  <a:pt x="5789137" y="2687566"/>
                </a:cubicBezTo>
                <a:cubicBezTo>
                  <a:pt x="5780394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3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79" y="2482121"/>
                  <a:pt x="5491983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0" y="2419272"/>
                  <a:pt x="5395809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1" y="2351182"/>
                  <a:pt x="5301417" y="2343903"/>
                  <a:pt x="5292836" y="2337793"/>
                </a:cubicBezTo>
                <a:cubicBezTo>
                  <a:pt x="5290138" y="2335464"/>
                  <a:pt x="5284255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4" y="2343028"/>
                  <a:pt x="5310485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2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1" y="2266485"/>
                </a:cubicBezTo>
                <a:cubicBezTo>
                  <a:pt x="5200711" y="2266485"/>
                  <a:pt x="5200711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7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0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7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3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60" y="2043011"/>
                  <a:pt x="4886177" y="2049413"/>
                  <a:pt x="4894760" y="2055525"/>
                </a:cubicBezTo>
                <a:cubicBezTo>
                  <a:pt x="4900481" y="2059599"/>
                  <a:pt x="4906201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89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499" y="2173962"/>
                  <a:pt x="5066220" y="2178038"/>
                  <a:pt x="5071616" y="2182696"/>
                </a:cubicBezTo>
                <a:cubicBezTo>
                  <a:pt x="5094500" y="2198992"/>
                  <a:pt x="5120242" y="2217323"/>
                  <a:pt x="5143126" y="2233620"/>
                </a:cubicBezTo>
                <a:cubicBezTo>
                  <a:pt x="5143287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1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7" y="2431214"/>
                  <a:pt x="5422470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5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7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4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3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3" y="2712220"/>
                  <a:pt x="5792513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4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3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1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7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5" y="3437442"/>
                  <a:pt x="6060735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5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3" y="3399311"/>
                </a:cubicBezTo>
                <a:cubicBezTo>
                  <a:pt x="5998060" y="3401424"/>
                  <a:pt x="6000876" y="3403536"/>
                  <a:pt x="6006508" y="3407760"/>
                </a:cubicBezTo>
                <a:cubicBezTo>
                  <a:pt x="6014956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7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2" y="3058034"/>
                  <a:pt x="5541289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8" y="3228111"/>
                  <a:pt x="5802547" y="3243846"/>
                </a:cubicBezTo>
                <a:cubicBezTo>
                  <a:pt x="5808179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2" y="3353050"/>
                  <a:pt x="5955773" y="3362880"/>
                </a:cubicBezTo>
                <a:cubicBezTo>
                  <a:pt x="5961405" y="3367106"/>
                  <a:pt x="5967038" y="3371331"/>
                  <a:pt x="5969853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1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3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2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0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1" y="2992976"/>
                  <a:pt x="5464099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4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7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0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4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4" y="3196651"/>
                </a:cubicBezTo>
                <a:cubicBezTo>
                  <a:pt x="5563464" y="3195486"/>
                  <a:pt x="5557832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3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2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6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1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69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8" y="3237904"/>
                  <a:pt x="5674136" y="3234843"/>
                  <a:pt x="5671320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0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19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4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5" y="3046184"/>
                  <a:pt x="5407200" y="3040063"/>
                  <a:pt x="5399307" y="3032777"/>
                </a:cubicBezTo>
                <a:cubicBezTo>
                  <a:pt x="5390858" y="3026438"/>
                  <a:pt x="5383520" y="3018204"/>
                  <a:pt x="5378995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8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0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1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0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8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1" y="2920086"/>
                </a:cubicBezTo>
                <a:cubicBezTo>
                  <a:pt x="5165411" y="2920086"/>
                  <a:pt x="5164857" y="2921035"/>
                  <a:pt x="5164857" y="2921035"/>
                </a:cubicBezTo>
                <a:cubicBezTo>
                  <a:pt x="5185125" y="2934874"/>
                  <a:pt x="5196434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8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0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79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4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899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099" y="3199985"/>
                  <a:pt x="5352810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09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2" y="3495306"/>
                </a:cubicBezTo>
                <a:cubicBezTo>
                  <a:pt x="5747625" y="3504188"/>
                  <a:pt x="5756074" y="3510526"/>
                  <a:pt x="5767938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59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2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1" y="3533567"/>
                  <a:pt x="5733600" y="3539904"/>
                </a:cubicBezTo>
                <a:cubicBezTo>
                  <a:pt x="5738677" y="3545078"/>
                  <a:pt x="5748235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5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39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5" y="3738703"/>
                  <a:pt x="5915940" y="3740815"/>
                </a:cubicBezTo>
                <a:cubicBezTo>
                  <a:pt x="5926650" y="3750213"/>
                  <a:pt x="5933990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8" y="3778067"/>
                  <a:pt x="5934123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4" y="3788413"/>
                  <a:pt x="5947650" y="3790525"/>
                  <a:pt x="5953283" y="3794750"/>
                </a:cubicBezTo>
                <a:cubicBezTo>
                  <a:pt x="5966254" y="3807210"/>
                  <a:pt x="5982553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59" y="3854118"/>
                  <a:pt x="6040029" y="3861187"/>
                  <a:pt x="6051294" y="3869637"/>
                </a:cubicBezTo>
                <a:cubicBezTo>
                  <a:pt x="6080563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8" y="4085991"/>
                  <a:pt x="6020839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8" y="3884415"/>
                </a:lnTo>
                <a:lnTo>
                  <a:pt x="5776155" y="3893232"/>
                </a:lnTo>
                <a:cubicBezTo>
                  <a:pt x="5765636" y="3898782"/>
                  <a:pt x="5755478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0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8" y="3898424"/>
                </a:cubicBezTo>
                <a:lnTo>
                  <a:pt x="5666613" y="3907431"/>
                </a:lnTo>
                <a:cubicBezTo>
                  <a:pt x="5687013" y="3931590"/>
                  <a:pt x="5705559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4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5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6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79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8" y="4551893"/>
                  <a:pt x="6005102" y="4582192"/>
                </a:cubicBezTo>
                <a:cubicBezTo>
                  <a:pt x="6012523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1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8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2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7" y="5040217"/>
                  <a:pt x="5796720" y="5044362"/>
                  <a:pt x="5802054" y="5049059"/>
                </a:cubicBezTo>
                <a:cubicBezTo>
                  <a:pt x="5812103" y="5059353"/>
                  <a:pt x="5819485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3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39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5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6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4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6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6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1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5" y="5155870"/>
                </a:cubicBezTo>
                <a:cubicBezTo>
                  <a:pt x="5752320" y="5146474"/>
                  <a:pt x="5741654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1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3" y="5118428"/>
                </a:cubicBezTo>
                <a:cubicBezTo>
                  <a:pt x="5702676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2" y="5152833"/>
                  <a:pt x="5703682" y="5142540"/>
                  <a:pt x="5695682" y="5135494"/>
                </a:cubicBezTo>
                <a:cubicBezTo>
                  <a:pt x="5690349" y="5130796"/>
                  <a:pt x="5687067" y="5129346"/>
                  <a:pt x="5685834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5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7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1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6" y="5329843"/>
                  <a:pt x="5366272" y="5354779"/>
                </a:cubicBezTo>
                <a:cubicBezTo>
                  <a:pt x="5352903" y="5363187"/>
                  <a:pt x="5340497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89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0" y="5240690"/>
                  <a:pt x="5043431" y="5239603"/>
                </a:cubicBezTo>
                <a:cubicBezTo>
                  <a:pt x="5090253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3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1" y="5615739"/>
                  <a:pt x="5075144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89" y="5576961"/>
                  <a:pt x="4983606" y="5571014"/>
                </a:cubicBezTo>
                <a:cubicBezTo>
                  <a:pt x="4929804" y="5522088"/>
                  <a:pt x="4855991" y="5518393"/>
                  <a:pt x="4802189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7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5" y="5212758"/>
                  <a:pt x="4411620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1" y="5173781"/>
                  <a:pt x="4364278" y="5167461"/>
                </a:cubicBezTo>
                <a:cubicBezTo>
                  <a:pt x="4355816" y="5161142"/>
                  <a:pt x="4345754" y="5150614"/>
                  <a:pt x="4335460" y="5147443"/>
                </a:cubicBezTo>
                <a:cubicBezTo>
                  <a:pt x="4328596" y="5145331"/>
                  <a:pt x="4327607" y="5140075"/>
                  <a:pt x="4321967" y="5135861"/>
                </a:cubicBezTo>
                <a:cubicBezTo>
                  <a:pt x="4288117" y="5110580"/>
                  <a:pt x="4251447" y="5083194"/>
                  <a:pt x="4214777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5" y="5066300"/>
                  <a:pt x="4207446" y="5068406"/>
                </a:cubicBezTo>
                <a:cubicBezTo>
                  <a:pt x="4224371" y="5081047"/>
                  <a:pt x="4241295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1" y="5116854"/>
                </a:cubicBezTo>
                <a:cubicBezTo>
                  <a:pt x="4268281" y="5116854"/>
                  <a:pt x="4268281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7" y="5045206"/>
                  <a:pt x="4157427" y="5043100"/>
                  <a:pt x="4157427" y="5043100"/>
                </a:cubicBezTo>
                <a:cubicBezTo>
                  <a:pt x="4142335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3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2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4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8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6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0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79" y="5233533"/>
                  <a:pt x="4280710" y="5234590"/>
                  <a:pt x="4283531" y="5236698"/>
                </a:cubicBezTo>
                <a:cubicBezTo>
                  <a:pt x="4291993" y="5243017"/>
                  <a:pt x="4296413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19" y="5311461"/>
                  <a:pt x="4378592" y="5316731"/>
                  <a:pt x="4384234" y="5320945"/>
                </a:cubicBezTo>
                <a:cubicBezTo>
                  <a:pt x="4387055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0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0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1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0" y="5757062"/>
                </a:lnTo>
                <a:lnTo>
                  <a:pt x="4937260" y="5780871"/>
                </a:lnTo>
                <a:cubicBezTo>
                  <a:pt x="4927476" y="5788189"/>
                  <a:pt x="4925813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2" y="6154695"/>
                  <a:pt x="4446584" y="6173472"/>
                  <a:pt x="4397068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6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2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3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7" y="6162383"/>
                  <a:pt x="4233263" y="6164269"/>
                  <a:pt x="4241644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2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6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3" y="6438925"/>
                  <a:pt x="4313571" y="6422687"/>
                </a:cubicBezTo>
                <a:cubicBezTo>
                  <a:pt x="4305191" y="6403478"/>
                  <a:pt x="4288684" y="6382384"/>
                  <a:pt x="4311838" y="6366653"/>
                </a:cubicBezTo>
                <a:cubicBezTo>
                  <a:pt x="4331411" y="6352012"/>
                  <a:pt x="4349577" y="6363899"/>
                  <a:pt x="4362500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0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4" y="6544975"/>
                  <a:pt x="4160845" y="6556065"/>
                  <a:pt x="4167307" y="6567157"/>
                </a:cubicBezTo>
                <a:cubicBezTo>
                  <a:pt x="4172809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0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4" y="6344261"/>
                  <a:pt x="3975519" y="6373039"/>
                  <a:pt x="3948711" y="6324618"/>
                </a:cubicBezTo>
                <a:cubicBezTo>
                  <a:pt x="3947751" y="6320559"/>
                  <a:pt x="3944167" y="6321646"/>
                  <a:pt x="3940586" y="6322732"/>
                </a:cubicBezTo>
                <a:cubicBezTo>
                  <a:pt x="3883277" y="6340131"/>
                  <a:pt x="3874710" y="6368836"/>
                  <a:pt x="3911562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2" y="6603188"/>
                </a:cubicBezTo>
                <a:cubicBezTo>
                  <a:pt x="3935707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8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2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8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0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2" y="6448229"/>
                  <a:pt x="3611928" y="6438507"/>
                  <a:pt x="3602138" y="6427960"/>
                </a:cubicBezTo>
                <a:cubicBezTo>
                  <a:pt x="3599691" y="6425323"/>
                  <a:pt x="3599691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1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1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6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8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4" y="6660874"/>
                  <a:pt x="3742695" y="6654731"/>
                  <a:pt x="3733131" y="6646757"/>
                </a:cubicBezTo>
                <a:lnTo>
                  <a:pt x="3643074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7" y="6429900"/>
                </a:lnTo>
                <a:lnTo>
                  <a:pt x="3445894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0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39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1" y="6315787"/>
                  <a:pt x="3343145" y="6320072"/>
                  <a:pt x="3338250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8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4" y="6166978"/>
                  <a:pt x="3194901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3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4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4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8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2" y="6376743"/>
                  <a:pt x="3449146" y="6371469"/>
                  <a:pt x="3441804" y="6363558"/>
                </a:cubicBezTo>
                <a:cubicBezTo>
                  <a:pt x="3436908" y="6358285"/>
                  <a:pt x="3432385" y="6358121"/>
                  <a:pt x="3428553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19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1" y="6275721"/>
                </a:cubicBezTo>
                <a:cubicBezTo>
                  <a:pt x="3350228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7" y="6207827"/>
                  <a:pt x="3289355" y="6200905"/>
                </a:cubicBezTo>
                <a:cubicBezTo>
                  <a:pt x="3277436" y="6181787"/>
                  <a:pt x="3274989" y="6179149"/>
                  <a:pt x="3261738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5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70" y="6011386"/>
                  <a:pt x="3112750" y="6005949"/>
                </a:cubicBezTo>
                <a:cubicBezTo>
                  <a:pt x="3104022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50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7" y="5976953"/>
                </a:cubicBezTo>
                <a:cubicBezTo>
                  <a:pt x="3066720" y="5983051"/>
                  <a:pt x="3067091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5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3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5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5" y="6067279"/>
                  <a:pt x="3093905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1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39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3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1" y="6214626"/>
                  <a:pt x="3202607" y="6248741"/>
                  <a:pt x="3218409" y="6279893"/>
                </a:cubicBezTo>
                <a:cubicBezTo>
                  <a:pt x="3226124" y="6292913"/>
                  <a:pt x="3235914" y="6303460"/>
                  <a:pt x="3245704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4" y="6593704"/>
                </a:cubicBezTo>
                <a:cubicBezTo>
                  <a:pt x="3253021" y="6661989"/>
                  <a:pt x="3199222" y="6613060"/>
                  <a:pt x="3148561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90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721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3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48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2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9" r:id="rId3"/>
    <p:sldLayoutId id="2147483668" r:id="rId4"/>
    <p:sldLayoutId id="2147483670" r:id="rId5"/>
    <p:sldLayoutId id="2147483673" r:id="rId6"/>
    <p:sldLayoutId id="2147483674" r:id="rId7"/>
    <p:sldLayoutId id="2147483675" r:id="rId8"/>
    <p:sldLayoutId id="2147483671" r:id="rId9"/>
    <p:sldLayoutId id="2147483672" r:id="rId10"/>
    <p:sldLayoutId id="2147483676" r:id="rId11"/>
    <p:sldLayoutId id="2147483665" r:id="rId12"/>
    <p:sldLayoutId id="2147483677" r:id="rId13"/>
    <p:sldLayoutId id="214748368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G0hrhtFlA&amp;feature=youtu.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stress-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id="{BE647175-CCDB-4E22-AD82-A3D8D4A572BC}"/>
              </a:ext>
            </a:extLst>
          </p:cNvPr>
          <p:cNvSpPr/>
          <p:nvPr/>
        </p:nvSpPr>
        <p:spPr>
          <a:xfrm>
            <a:off x="-284" y="4599610"/>
            <a:ext cx="12192000" cy="161998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4891078-3790-49FA-A89F-DCB85C2F6207}"/>
              </a:ext>
            </a:extLst>
          </p:cNvPr>
          <p:cNvSpPr/>
          <p:nvPr/>
        </p:nvSpPr>
        <p:spPr>
          <a:xfrm>
            <a:off x="27135" y="4719971"/>
            <a:ext cx="12192000" cy="82184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TextBox 16">
            <a:hlinkClick r:id="rId3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7022387" y="662252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B76E31-A13F-4FA1-BB78-99AA06F8AE34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223B111F-273B-44AB-A6BD-7A8729C971C6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20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FDBC744C-3D89-4C9F-9E69-16620940E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-114711" y="4633821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+mj-lt"/>
              </a:rPr>
              <a:t>Assessment Feedback Webinar #1</a:t>
            </a:r>
          </a:p>
          <a:p>
            <a:pPr algn="ctr"/>
            <a:endParaRPr lang="en-US" altLang="ko-KR" sz="140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altLang="ko-KR" sz="2800">
                <a:solidFill>
                  <a:schemeClr val="bg1"/>
                </a:solidFill>
                <a:latin typeface="+mj-lt"/>
                <a:cs typeface="Arial" pitchFamily="34" charset="0"/>
              </a:rPr>
              <a:t>Sun West - Kelli Boklaschuk, Melissa Lander &amp; Vanessa Lewis</a:t>
            </a:r>
            <a:endParaRPr lang="ko-KR" altLang="en-US" sz="280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EA12F-D272-48E8-A54C-CD47F34A7CBC}"/>
              </a:ext>
            </a:extLst>
          </p:cNvPr>
          <p:cNvGrpSpPr/>
          <p:nvPr/>
        </p:nvGrpSpPr>
        <p:grpSpPr>
          <a:xfrm>
            <a:off x="10492856" y="6287347"/>
            <a:ext cx="1684599" cy="413563"/>
            <a:chOff x="864753" y="5755727"/>
            <a:chExt cx="1544830" cy="413563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0DFD680-AEA0-492B-81D7-5C7D74BBD510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AD1180-39B8-45DC-A548-7771FE8503D7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467B761-1704-45CD-A86D-DFFD7365A224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A35381-C711-4CB1-880C-8E2FFB267AC3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A47CF86-69FE-4632-A757-250EE6C5F87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EEDE8F-ED41-4B12-9645-1792BCB28126}"/>
                </a:ext>
              </a:extLst>
            </p:cNvPr>
            <p:cNvSpPr/>
            <p:nvPr/>
          </p:nvSpPr>
          <p:spPr>
            <a:xfrm>
              <a:off x="2040717" y="6029473"/>
              <a:ext cx="164499" cy="50365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" y="0"/>
            <a:ext cx="2672463" cy="24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Feedback Video from </a:t>
            </a:r>
            <a:r>
              <a:rPr lang="en-US" err="1"/>
              <a:t>Edutopia</a:t>
            </a:r>
            <a:endParaRPr lang="en-US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911" y="1175204"/>
            <a:ext cx="55435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2BD72A-2044-4D8F-AEC7-F2AD76248D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Feedback Shouldn't Stress You Out! </a:t>
            </a:r>
            <a:endParaRPr lang="en-US"/>
          </a:p>
        </p:txBody>
      </p:sp>
      <p:pic>
        <p:nvPicPr>
          <p:cNvPr id="7" name="Picture 7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B67AB9A1-4959-4885-B208-A9C2E4308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92534" y="1537011"/>
            <a:ext cx="6073026" cy="4053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ECCE2A-0D8A-43A7-8866-0FE3E81F18DC}"/>
              </a:ext>
            </a:extLst>
          </p:cNvPr>
          <p:cNvSpPr txBox="1"/>
          <p:nvPr/>
        </p:nvSpPr>
        <p:spPr>
          <a:xfrm>
            <a:off x="46404" y="6434870"/>
            <a:ext cx="22987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22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371" y="-352425"/>
            <a:ext cx="12315371" cy="72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1C999-0470-4E79-B200-FDA1BB664D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6A2E18D-FD92-48F2-A4B9-F266F265B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764" y="47887"/>
            <a:ext cx="7511471" cy="67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2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14" y="0"/>
            <a:ext cx="7482113" cy="68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95"/>
            <a:ext cx="12192000" cy="69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77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1537316-660F-4DA2-845E-809E3549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3" y="688202"/>
            <a:ext cx="10867291" cy="52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13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217714"/>
            <a:ext cx="12431486" cy="70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4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966" y="-58057"/>
            <a:ext cx="7480322" cy="69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181388-5A0D-48DF-8CA8-7EB90380F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A picture containing food, yellow&#10;&#10;Description generated with very high confidence">
            <a:extLst>
              <a:ext uri="{FF2B5EF4-FFF2-40B4-BE49-F238E27FC236}">
                <a16:creationId xmlns:a16="http://schemas.microsoft.com/office/drawing/2014/main" id="{EC6A8F6D-2CC6-475A-99A4-F71FCFD9B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74" y="24274"/>
            <a:ext cx="7569199" cy="67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9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Assessment Feedback Series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56C47E-647B-446A-BC8F-A8E1445DC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62102"/>
              </p:ext>
            </p:extLst>
          </p:nvPr>
        </p:nvGraphicFramePr>
        <p:xfrm>
          <a:off x="963053" y="1824480"/>
          <a:ext cx="2144560" cy="4768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Feedback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 in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4 Rule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Student Reflection &amp; Assessment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216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#1 </a:t>
                      </a: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3A0243-A520-4387-8216-CA53858F5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43957"/>
              </p:ext>
            </p:extLst>
          </p:nvPr>
        </p:nvGraphicFramePr>
        <p:xfrm>
          <a:off x="3670164" y="1824480"/>
          <a:ext cx="2144560" cy="471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Feedback</a:t>
                      </a:r>
                      <a:r>
                        <a:rPr lang="en-US" altLang="ko-KR" sz="18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continued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Use Tech Tools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Strategically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Peer Feedback &amp; Assessment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 #2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F030B5-7801-4A77-92DE-7496E4759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97951"/>
              </p:ext>
            </p:extLst>
          </p:nvPr>
        </p:nvGraphicFramePr>
        <p:xfrm>
          <a:off x="6377275" y="1824480"/>
          <a:ext cx="2144560" cy="471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Feedback continued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Recognize Busy Work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“Show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Me Your Best Work”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#3</a:t>
                      </a: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6549F0-084C-40A6-A733-AA9FAA472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30306"/>
              </p:ext>
            </p:extLst>
          </p:nvPr>
        </p:nvGraphicFramePr>
        <p:xfrm>
          <a:off x="9084387" y="1824480"/>
          <a:ext cx="2144560" cy="471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Distance</a:t>
                      </a:r>
                      <a:r>
                        <a:rPr lang="en-US" altLang="ko-KR" sz="18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Learning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Formative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&amp; Summative Assessment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 #4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781256" y="4388445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4477522" y="429447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7244689" y="4064490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9923237" y="4095243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6774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95"/>
            <a:ext cx="12192000" cy="69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3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78BFC972-F79B-4A2F-A05C-B5C6578B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865" y="637238"/>
            <a:ext cx="4175384" cy="57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4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4FF5903-AAD1-488A-A957-70339EBC8FD1}"/>
              </a:ext>
            </a:extLst>
          </p:cNvPr>
          <p:cNvSpPr/>
          <p:nvPr/>
        </p:nvSpPr>
        <p:spPr>
          <a:xfrm>
            <a:off x="-1" y="2787409"/>
            <a:ext cx="9572018" cy="168406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E13F28-A81B-4891-AAD5-04B5F27F836B}"/>
              </a:ext>
            </a:extLst>
          </p:cNvPr>
          <p:cNvSpPr/>
          <p:nvPr/>
        </p:nvSpPr>
        <p:spPr>
          <a:xfrm>
            <a:off x="-1" y="2939809"/>
            <a:ext cx="9572018" cy="137926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-1919408" y="3306277"/>
            <a:ext cx="78693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>
                <a:solidFill>
                  <a:schemeClr val="bg1"/>
                </a:solidFill>
                <a:latin typeface="+mj-lt"/>
                <a:cs typeface="Arial" pitchFamily="34" charset="0"/>
              </a:rPr>
              <a:t>The Assessment Hub </a:t>
            </a:r>
            <a:endParaRPr lang="ko-KR" altLang="en-US" sz="36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7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8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74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00 Most Ridiculous Job Interview Questions 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81" y="1"/>
            <a:ext cx="12472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09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ank You Black Yellow Vector Images (5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-527295"/>
            <a:ext cx="12027408" cy="81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0503" y="1192107"/>
            <a:ext cx="11573197" cy="724247"/>
          </a:xfrm>
        </p:spPr>
        <p:txBody>
          <a:bodyPr/>
          <a:lstStyle/>
          <a:p>
            <a:r>
              <a:rPr lang="en-US">
                <a:cs typeface="Arial"/>
              </a:rPr>
              <a:t>Poll:</a:t>
            </a:r>
            <a:endParaRPr lang="en-US"/>
          </a:p>
          <a:p>
            <a:r>
              <a:rPr lang="en-US">
                <a:cs typeface="Arial"/>
              </a:rPr>
              <a:t>How are you feeling about assessing your students online?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C20398-1B44-4132-9846-773F3427445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9B23BA0-A827-4ADE-A708-36D9830FD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165636"/>
              </p:ext>
            </p:extLst>
          </p:nvPr>
        </p:nvGraphicFramePr>
        <p:xfrm>
          <a:off x="2398234" y="1826974"/>
          <a:ext cx="7174522" cy="542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95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4FF5903-AAD1-488A-A957-70339EBC8FD1}"/>
              </a:ext>
            </a:extLst>
          </p:cNvPr>
          <p:cNvSpPr/>
          <p:nvPr/>
        </p:nvSpPr>
        <p:spPr>
          <a:xfrm>
            <a:off x="-1" y="2787409"/>
            <a:ext cx="9572018" cy="168406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E13F28-A81B-4891-AAD5-04B5F27F836B}"/>
              </a:ext>
            </a:extLst>
          </p:cNvPr>
          <p:cNvSpPr/>
          <p:nvPr/>
        </p:nvSpPr>
        <p:spPr>
          <a:xfrm>
            <a:off x="-1" y="2939809"/>
            <a:ext cx="9572018" cy="137926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-1663698" y="3136184"/>
            <a:ext cx="99578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>
                <a:solidFill>
                  <a:schemeClr val="bg1"/>
                </a:solidFill>
                <a:latin typeface="+mj-lt"/>
                <a:cs typeface="Arial" pitchFamily="34" charset="0"/>
              </a:rPr>
              <a:t>So…WHY Do We Assess Students?</a:t>
            </a:r>
            <a:endParaRPr lang="ko-KR" altLang="en-US" sz="36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20228" y="3787766"/>
            <a:ext cx="547754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>
                <a:solidFill>
                  <a:schemeClr val="bg1"/>
                </a:solidFill>
                <a:cs typeface="Arial" pitchFamily="34" charset="0"/>
              </a:rPr>
              <a:t>What is the purpose?</a:t>
            </a:r>
            <a:endParaRPr lang="ko-KR" altLang="en-US" sz="1867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The Purpose of Assessment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CF655-C545-42B1-8C7F-17F948D2FEA9}"/>
              </a:ext>
            </a:extLst>
          </p:cNvPr>
          <p:cNvGrpSpPr/>
          <p:nvPr/>
        </p:nvGrpSpPr>
        <p:grpSpPr>
          <a:xfrm>
            <a:off x="3741176" y="2106694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105A37D-D707-40EE-9BD5-D78FFC2BA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1B437C-1417-4FD4-8E14-BD36ADDDFB82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C36B764B-0932-49EC-9734-122D17CF5772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62515AF8-A01B-47D8-B100-1802724037AD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A1AA232D-E4F9-4E47-816F-038A0E9548EC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A2FE1C70-986F-4F9C-8020-D22344080C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842304-7C12-463A-AF40-93EB81353568}"/>
              </a:ext>
            </a:extLst>
          </p:cNvPr>
          <p:cNvGrpSpPr/>
          <p:nvPr/>
        </p:nvGrpSpPr>
        <p:grpSpPr>
          <a:xfrm>
            <a:off x="8743953" y="2501388"/>
            <a:ext cx="2654101" cy="1241211"/>
            <a:chOff x="-475010" y="1114178"/>
            <a:chExt cx="4241713" cy="1241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CB3E83-D1E8-4B4C-9867-54B7C80B2A1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4"/>
                  </a:solidFill>
                  <a:cs typeface="Arial" pitchFamily="34" charset="0"/>
                </a:rPr>
                <a:t>Gather Information</a:t>
              </a:r>
              <a:endParaRPr lang="ko-KR" altLang="en-US" sz="1400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0C8860-4BFA-454A-9D85-C690F318ECC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Assessments can provide information about student understanding and abilities to help provide appropriate learning opportunities.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92727E-67AF-482D-A3DE-FB9619F9168C}"/>
              </a:ext>
            </a:extLst>
          </p:cNvPr>
          <p:cNvSpPr/>
          <p:nvPr/>
        </p:nvSpPr>
        <p:spPr>
          <a:xfrm>
            <a:off x="9761526" y="1832853"/>
            <a:ext cx="622189" cy="62218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88161B96-1876-4707-BE52-5C78718EF5EE}"/>
              </a:ext>
            </a:extLst>
          </p:cNvPr>
          <p:cNvSpPr/>
          <p:nvPr/>
        </p:nvSpPr>
        <p:spPr>
          <a:xfrm>
            <a:off x="9929917" y="2019587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846CD1-222C-422C-8C83-CAB2FB886BBE}"/>
              </a:ext>
            </a:extLst>
          </p:cNvPr>
          <p:cNvGrpSpPr/>
          <p:nvPr/>
        </p:nvGrpSpPr>
        <p:grpSpPr>
          <a:xfrm>
            <a:off x="8592899" y="4956863"/>
            <a:ext cx="3244847" cy="1314547"/>
            <a:chOff x="-716420" y="1040842"/>
            <a:chExt cx="5185827" cy="13145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ED1300-709B-4379-98D7-28ECAD33BFC7}"/>
                </a:ext>
              </a:extLst>
            </p:cNvPr>
            <p:cNvSpPr txBox="1"/>
            <p:nvPr/>
          </p:nvSpPr>
          <p:spPr>
            <a:xfrm>
              <a:off x="-716420" y="1040842"/>
              <a:ext cx="518582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2"/>
                  </a:solidFill>
                  <a:cs typeface="Arial" pitchFamily="34" charset="0"/>
                </a:rPr>
                <a:t>Monitor Impact &amp; Measure Success</a:t>
              </a:r>
              <a:endParaRPr lang="ko-KR" altLang="en-US" sz="1400" b="1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EA403A-155F-4B40-81F0-59ADDBC318FA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Assessment can be used to measure a student’s success and understanding as individuals, and as a group.  This can also inform programming and overall impact. 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60D2B13-9F98-41AE-8BFD-67655D08CFFA}"/>
              </a:ext>
            </a:extLst>
          </p:cNvPr>
          <p:cNvSpPr/>
          <p:nvPr/>
        </p:nvSpPr>
        <p:spPr>
          <a:xfrm>
            <a:off x="9761526" y="4361664"/>
            <a:ext cx="622189" cy="62218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EA2FD-6C5C-4941-AD46-2DD027AB7CD2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A262C5-6FFA-457E-851A-1105D7DB923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1"/>
                  </a:solidFill>
                  <a:cs typeface="Arial" pitchFamily="34" charset="0"/>
                </a:rPr>
                <a:t>Improve Learning</a:t>
              </a:r>
              <a:endParaRPr lang="ko-KR" altLang="en-US" sz="1400" b="1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5CC8DC-1E1B-48C0-823A-DC3250C82D2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Assessment should help students understand where they are in their learning and how to reach their goals. 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250C0EA-9B9E-4579-8405-A4D0F6BC3F33}"/>
              </a:ext>
            </a:extLst>
          </p:cNvPr>
          <p:cNvSpPr/>
          <p:nvPr/>
        </p:nvSpPr>
        <p:spPr>
          <a:xfrm>
            <a:off x="1858132" y="1841745"/>
            <a:ext cx="622189" cy="622189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8FC3B7-82A2-4FD7-AF38-3398B240EACD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D7CEBB-4427-46B6-B383-BAE391B51C2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3"/>
                  </a:solidFill>
                  <a:cs typeface="Arial" pitchFamily="34" charset="0"/>
                </a:rPr>
                <a:t>Inform Instruction</a:t>
              </a:r>
              <a:endParaRPr lang="ko-KR" altLang="en-US" sz="1400" b="1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762E3D-7A7A-4FC1-B299-FD920ECA3D4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Assessment should inform our instruction to take students from where they are to where they need to be in their learning. 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561D1D1F-C5E6-4AD9-8B4B-D6729A141156}"/>
              </a:ext>
            </a:extLst>
          </p:cNvPr>
          <p:cNvSpPr/>
          <p:nvPr/>
        </p:nvSpPr>
        <p:spPr>
          <a:xfrm>
            <a:off x="1858132" y="4370557"/>
            <a:ext cx="622189" cy="622189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566609CF-02CE-40B0-B7B1-C472C0BE4DD4}"/>
              </a:ext>
            </a:extLst>
          </p:cNvPr>
          <p:cNvSpPr/>
          <p:nvPr/>
        </p:nvSpPr>
        <p:spPr>
          <a:xfrm rot="20700000">
            <a:off x="1998970" y="4544168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1ABB0902-A3B1-4B55-923B-604B821BBEB8}"/>
              </a:ext>
            </a:extLst>
          </p:cNvPr>
          <p:cNvSpPr/>
          <p:nvPr/>
        </p:nvSpPr>
        <p:spPr>
          <a:xfrm>
            <a:off x="9910595" y="4507214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34B9E3EC-EF85-4D93-839C-0C05AA842DD8}"/>
              </a:ext>
            </a:extLst>
          </p:cNvPr>
          <p:cNvSpPr/>
          <p:nvPr/>
        </p:nvSpPr>
        <p:spPr>
          <a:xfrm>
            <a:off x="1991022" y="1974807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51008416-4544-4BC4-B2A7-F6A83ED9D976}"/>
              </a:ext>
            </a:extLst>
          </p:cNvPr>
          <p:cNvGrpSpPr/>
          <p:nvPr/>
        </p:nvGrpSpPr>
        <p:grpSpPr>
          <a:xfrm>
            <a:off x="5396784" y="2778453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44596DD-3687-42BE-B9C7-FCFA4649F819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BC19B1B-4696-4CA8-802C-29F44742B21B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58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A69FF9-A8E5-402B-979C-D0A5F0A6087D}"/>
              </a:ext>
            </a:extLst>
          </p:cNvPr>
          <p:cNvGrpSpPr/>
          <p:nvPr/>
        </p:nvGrpSpPr>
        <p:grpSpPr>
          <a:xfrm>
            <a:off x="6857999" y="434781"/>
            <a:ext cx="5438351" cy="1862048"/>
            <a:chOff x="4651035" y="1734907"/>
            <a:chExt cx="5438351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629EC5-3732-45A5-8563-F1FA561B68DD}"/>
                </a:ext>
              </a:extLst>
            </p:cNvPr>
            <p:cNvSpPr txBox="1"/>
            <p:nvPr/>
          </p:nvSpPr>
          <p:spPr>
            <a:xfrm>
              <a:off x="5666751" y="205769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b="1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OAL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152B0D-0076-4421-BA01-47B6E6A6DA8D}"/>
                </a:ext>
              </a:extLst>
            </p:cNvPr>
            <p:cNvSpPr txBox="1"/>
            <p:nvPr/>
          </p:nvSpPr>
          <p:spPr>
            <a:xfrm>
              <a:off x="6313297" y="2790133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>
                  <a:solidFill>
                    <a:schemeClr val="bg1"/>
                  </a:solidFill>
                  <a:cs typeface="Arial" pitchFamily="34" charset="0"/>
                </a:rPr>
                <a:t>OF LEARNING </a:t>
              </a:r>
              <a:endParaRPr lang="ko-KR" altLang="en-US" sz="360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944A08-C656-4764-B90E-269FC6A3EE7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>
                  <a:solidFill>
                    <a:schemeClr val="accent2"/>
                  </a:solidFill>
                  <a:cs typeface="Arial" pitchFamily="34" charset="0"/>
                </a:rPr>
                <a:t>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72297A-0A6A-4945-96A8-E371E4830B71}"/>
              </a:ext>
            </a:extLst>
          </p:cNvPr>
          <p:cNvSpPr txBox="1"/>
          <p:nvPr/>
        </p:nvSpPr>
        <p:spPr>
          <a:xfrm>
            <a:off x="7873715" y="2666161"/>
            <a:ext cx="331642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>
                <a:solidFill>
                  <a:schemeClr val="accent1"/>
                </a:solidFill>
                <a:cs typeface="Arial" pitchFamily="34" charset="0"/>
              </a:rPr>
              <a:t>...take students from what they currently know to what they need to know.  </a:t>
            </a:r>
          </a:p>
          <a:p>
            <a:endParaRPr lang="en-GB" altLang="ko-KR" sz="240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GB" altLang="ko-KR" sz="2400">
                <a:solidFill>
                  <a:schemeClr val="accent1"/>
                </a:solidFill>
                <a:cs typeface="Arial"/>
              </a:rPr>
              <a:t>A</a:t>
            </a:r>
            <a:r>
              <a:rPr lang="en-US" altLang="ko-KR" sz="2400" err="1">
                <a:solidFill>
                  <a:schemeClr val="accent1"/>
                </a:solidFill>
                <a:cs typeface="Arial"/>
              </a:rPr>
              <a:t>ssessment</a:t>
            </a:r>
            <a:r>
              <a:rPr lang="en-US" altLang="ko-KR" sz="2400">
                <a:solidFill>
                  <a:schemeClr val="accent1"/>
                </a:solidFill>
                <a:cs typeface="Arial"/>
              </a:rPr>
              <a:t> has a role to play in this journey by structuring the pathway. </a:t>
            </a:r>
            <a:endParaRPr lang="ko-KR" altLang="en-US" sz="240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Assessment Capable Learners</a:t>
            </a:r>
          </a:p>
        </p:txBody>
      </p:sp>
      <p:pic>
        <p:nvPicPr>
          <p:cNvPr id="1026" name="Picture 2" descr="https://covers.vitalbook.com/vbid/9781506390628/width/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1" y="1063756"/>
            <a:ext cx="4661172" cy="57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8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8" y="1393794"/>
            <a:ext cx="5301184" cy="32758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0739" y="3031724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0.7 effect size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638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Assessment Process 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7D2E957B-1FCC-44EF-9692-63A8A35F35FB}"/>
              </a:ext>
            </a:extLst>
          </p:cNvPr>
          <p:cNvGrpSpPr/>
          <p:nvPr/>
        </p:nvGrpSpPr>
        <p:grpSpPr>
          <a:xfrm>
            <a:off x="1219216" y="3337097"/>
            <a:ext cx="8107865" cy="1296621"/>
            <a:chOff x="2099073" y="3345967"/>
            <a:chExt cx="6157167" cy="1049416"/>
          </a:xfrm>
          <a:noFill/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2E9A6C-C13B-403F-9132-4F4462C07B9F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5A3844-ACF9-493E-85E3-862EE26DBD2C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E1A17C-735F-49F7-BF85-930CC1B191E4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F9E2F1-7DDF-4C41-B201-85BBFE9D7077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4BC4E121-2C29-4C19-AE0F-E5896C09EF44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CE5626AB-7F12-4022-9F31-4AB90D421D05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854902FF-F9E9-4A07-92E9-01E447D9D67E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4D28E3AB-1305-4211-8170-5200F8135751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FB4F8142-A183-485B-9335-3B87278A6ADA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id="{8F7F5BDE-DC5E-42B2-B24D-0CBAB75922B3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4B73A-6366-4BCA-8EE2-485A919F43AF}"/>
              </a:ext>
            </a:extLst>
          </p:cNvPr>
          <p:cNvSpPr/>
          <p:nvPr/>
        </p:nvSpPr>
        <p:spPr>
          <a:xfrm>
            <a:off x="9656193" y="3209544"/>
            <a:ext cx="1533683" cy="153368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747BDF-1EE9-41A6-A9F8-C30DAF9F0EF4}"/>
              </a:ext>
            </a:extLst>
          </p:cNvPr>
          <p:cNvSpPr/>
          <p:nvPr/>
        </p:nvSpPr>
        <p:spPr>
          <a:xfrm>
            <a:off x="1355140" y="2428675"/>
            <a:ext cx="689041" cy="689041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CBF137-F825-4FE9-A5FE-6E30B1C0FA29}"/>
              </a:ext>
            </a:extLst>
          </p:cNvPr>
          <p:cNvSpPr/>
          <p:nvPr/>
        </p:nvSpPr>
        <p:spPr>
          <a:xfrm flipV="1">
            <a:off x="2945114" y="4833033"/>
            <a:ext cx="689041" cy="68904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EFD79B-EB05-4D46-9F7E-255C38E53C41}"/>
              </a:ext>
            </a:extLst>
          </p:cNvPr>
          <p:cNvSpPr/>
          <p:nvPr/>
        </p:nvSpPr>
        <p:spPr>
          <a:xfrm>
            <a:off x="4535088" y="2428675"/>
            <a:ext cx="689041" cy="68904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20FA13-5686-400B-938C-220AAD3CF5C3}"/>
              </a:ext>
            </a:extLst>
          </p:cNvPr>
          <p:cNvSpPr/>
          <p:nvPr/>
        </p:nvSpPr>
        <p:spPr>
          <a:xfrm flipV="1">
            <a:off x="6125062" y="4833033"/>
            <a:ext cx="689041" cy="689041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AA7E45-375B-47B5-BEF4-A3E7DB414860}"/>
              </a:ext>
            </a:extLst>
          </p:cNvPr>
          <p:cNvSpPr/>
          <p:nvPr/>
        </p:nvSpPr>
        <p:spPr>
          <a:xfrm>
            <a:off x="7723899" y="2428675"/>
            <a:ext cx="689041" cy="689041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F3BC6-6806-4B96-8629-36878E61B7E4}"/>
              </a:ext>
            </a:extLst>
          </p:cNvPr>
          <p:cNvGrpSpPr/>
          <p:nvPr/>
        </p:nvGrpSpPr>
        <p:grpSpPr>
          <a:xfrm>
            <a:off x="7626108" y="4466835"/>
            <a:ext cx="1624773" cy="2130492"/>
            <a:chOff x="4945814" y="4621200"/>
            <a:chExt cx="1786425" cy="1791259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A7BFE0-B201-45EA-AC65-520EB2B5DB0D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587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4"/>
                  </a:solidFill>
                  <a:cs typeface="Arial" pitchFamily="34" charset="0"/>
                </a:rPr>
                <a:t>The End?</a:t>
              </a:r>
              <a:endParaRPr lang="ko-KR" altLang="en-US" sz="1400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1A07CF-A409-4EF8-ADBB-DD83B46FF496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4749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Based on the level of understanding students either enrich/extend learning, move to the next learning outcome, or return to the learning or formative loop. 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590B4B-D233-4D94-881B-DD76C9B180A6}"/>
              </a:ext>
            </a:extLst>
          </p:cNvPr>
          <p:cNvGrpSpPr/>
          <p:nvPr/>
        </p:nvGrpSpPr>
        <p:grpSpPr>
          <a:xfrm>
            <a:off x="4060964" y="4466835"/>
            <a:ext cx="2102817" cy="2130492"/>
            <a:chOff x="2612859" y="4623869"/>
            <a:chExt cx="1786425" cy="1791259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BFC631-FDE8-4DC5-89A4-0D7A30E898A0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4399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E</a:t>
              </a:r>
              <a:r>
                <a:rPr lang="en-US" altLang="ko-KR" sz="1400" b="1">
                  <a:solidFill>
                    <a:schemeClr val="accent2"/>
                  </a:solidFill>
                  <a:cs typeface="Arial" pitchFamily="34" charset="0"/>
                </a:rPr>
                <a:t>xisting Knowledge &amp; Skills</a:t>
              </a:r>
              <a:endParaRPr lang="ko-KR" altLang="en-US" sz="1400" b="1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692CBC-5521-4CD6-984D-3B15F338E0FE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4749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Examine Learner Profiles.</a:t>
              </a:r>
            </a:p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Students and teachers reflect on what is already known, what skills they already have and what tools they have to learn this outcome. </a:t>
              </a:r>
            </a:p>
            <a:p>
              <a:r>
                <a:rPr lang="en-US" altLang="ko-KR" sz="1200">
                  <a:solidFill>
                    <a:schemeClr val="accent1"/>
                  </a:solidFill>
                  <a:cs typeface="Arial" pitchFamily="34" charset="0"/>
                </a:rPr>
                <a:t>Clarify – What do you need to do your learning?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214480-D253-4C30-A6CA-C380B3FE8B57}"/>
              </a:ext>
            </a:extLst>
          </p:cNvPr>
          <p:cNvGrpSpPr/>
          <p:nvPr/>
        </p:nvGrpSpPr>
        <p:grpSpPr>
          <a:xfrm>
            <a:off x="5784810" y="1444587"/>
            <a:ext cx="1939089" cy="2070596"/>
            <a:chOff x="4945814" y="4621200"/>
            <a:chExt cx="1786425" cy="2070596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45B81E-16C5-458C-B05D-0637F781EEAB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3"/>
                  </a:solidFill>
                  <a:cs typeface="Arial" pitchFamily="34" charset="0"/>
                </a:rPr>
                <a:t>The Learning Loop</a:t>
              </a:r>
              <a:endParaRPr lang="ko-KR" altLang="en-US" sz="1400" b="1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873408-5F0C-4B34-81BE-CB9B498519B1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Students receive instruction as needed.  They reflect on their learning, and the plan is adjusted accordingly.  Learning is monitored by teacher and student.  Knowledge and skills are developed and refined.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AEC2A6-881D-467E-B0E1-890715384AE4}"/>
              </a:ext>
            </a:extLst>
          </p:cNvPr>
          <p:cNvGrpSpPr/>
          <p:nvPr/>
        </p:nvGrpSpPr>
        <p:grpSpPr>
          <a:xfrm>
            <a:off x="2221563" y="1233209"/>
            <a:ext cx="2672618" cy="2142444"/>
            <a:chOff x="2207980" y="4637539"/>
            <a:chExt cx="2790552" cy="208060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296F26-A829-423F-A760-1F63B95F8E05}"/>
                </a:ext>
              </a:extLst>
            </p:cNvPr>
            <p:cNvSpPr txBox="1"/>
            <p:nvPr/>
          </p:nvSpPr>
          <p:spPr>
            <a:xfrm>
              <a:off x="2207980" y="4637539"/>
              <a:ext cx="279055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1"/>
                  </a:solidFill>
                  <a:cs typeface="Arial" pitchFamily="34" charset="0"/>
                </a:rPr>
                <a:t>Set the Stage for Success</a:t>
              </a:r>
              <a:endParaRPr lang="ko-KR" altLang="en-US" sz="1400" b="1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99182-6612-4820-91A4-D00294F0CBC2}"/>
                </a:ext>
              </a:extLst>
            </p:cNvPr>
            <p:cNvSpPr txBox="1"/>
            <p:nvPr/>
          </p:nvSpPr>
          <p:spPr>
            <a:xfrm>
              <a:off x="2426261" y="4963814"/>
              <a:ext cx="2132608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Set Success Criteria together as a class.  Build a rubric together if appropriate.</a:t>
              </a:r>
            </a:p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Set learning goals.  Share examples and non-examples. </a:t>
              </a:r>
              <a:r>
                <a:rPr lang="en-US" altLang="ko-KR" sz="1200">
                  <a:solidFill>
                    <a:schemeClr val="accent1"/>
                  </a:solidFill>
                  <a:cs typeface="Arial" pitchFamily="34" charset="0"/>
                </a:rPr>
                <a:t>Clarify – How do you know you met the outcome? </a:t>
              </a:r>
              <a:endParaRPr lang="ko-KR" altLang="en-US" sz="120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300496-BA1F-46F8-87FF-274F0CE3C469}"/>
              </a:ext>
            </a:extLst>
          </p:cNvPr>
          <p:cNvGrpSpPr/>
          <p:nvPr/>
        </p:nvGrpSpPr>
        <p:grpSpPr>
          <a:xfrm>
            <a:off x="1219216" y="4466833"/>
            <a:ext cx="1621755" cy="1576495"/>
            <a:chOff x="2612859" y="4623869"/>
            <a:chExt cx="1786425" cy="1325474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6089FA-2861-4F7B-B8BB-01433832C4D7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587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4"/>
                  </a:solidFill>
                  <a:cs typeface="Arial" pitchFamily="34" charset="0"/>
                </a:rPr>
                <a:t>Share &amp; Discuss</a:t>
              </a:r>
              <a:endParaRPr lang="ko-KR" altLang="en-US" sz="1400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064D8D-97FD-4F2C-B21F-A4EE3EC5E991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Share the outcome with students in language they can understand.  Discuss it and ensure it is fully understood.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0BF82BC9-A594-49D3-A3EC-7DBD3437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167" y="3741702"/>
            <a:ext cx="1816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Learning Outcome</a:t>
            </a:r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CF9316-FC8B-4AC8-8079-47C924D040DD}"/>
              </a:ext>
            </a:extLst>
          </p:cNvPr>
          <p:cNvSpPr txBox="1"/>
          <p:nvPr/>
        </p:nvSpPr>
        <p:spPr>
          <a:xfrm>
            <a:off x="3136268" y="3719661"/>
            <a:ext cx="110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Success Criteria</a:t>
            </a:r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BDF1BA-54E8-4C68-ADE3-50CF64316E9B}"/>
              </a:ext>
            </a:extLst>
          </p:cNvPr>
          <p:cNvSpPr txBox="1"/>
          <p:nvPr/>
        </p:nvSpPr>
        <p:spPr>
          <a:xfrm>
            <a:off x="4571817" y="3660747"/>
            <a:ext cx="156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Readiness Assessments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018A55-ADD4-4851-A103-114951657D6F}"/>
              </a:ext>
            </a:extLst>
          </p:cNvPr>
          <p:cNvSpPr txBox="1"/>
          <p:nvPr/>
        </p:nvSpPr>
        <p:spPr>
          <a:xfrm>
            <a:off x="6300726" y="3704605"/>
            <a:ext cx="116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Formative Loop</a:t>
            </a:r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8FB4E8-B241-4B71-ACA1-ABC4AEE36ECF}"/>
              </a:ext>
            </a:extLst>
          </p:cNvPr>
          <p:cNvSpPr txBox="1"/>
          <p:nvPr/>
        </p:nvSpPr>
        <p:spPr>
          <a:xfrm>
            <a:off x="7792950" y="3817630"/>
            <a:ext cx="136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</a:rPr>
              <a:t>Summative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sp>
        <p:nvSpPr>
          <p:cNvPr id="46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0076865" y="3572354"/>
            <a:ext cx="648073" cy="775865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1624220" y="2553664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030866" y="4936934"/>
            <a:ext cx="494675" cy="40191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791523" y="250876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215505" y="492347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4753411" y="2503846"/>
            <a:ext cx="203702" cy="56613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1640437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03522DE59C64F9B5A16E98E591BC8" ma:contentTypeVersion="13" ma:contentTypeDescription="Create a new document." ma:contentTypeScope="" ma:versionID="7a8fa93e8fa7c53d19dfe33d606778ff">
  <xsd:schema xmlns:xsd="http://www.w3.org/2001/XMLSchema" xmlns:xs="http://www.w3.org/2001/XMLSchema" xmlns:p="http://schemas.microsoft.com/office/2006/metadata/properties" xmlns:ns3="87acf0c4-e026-4094-b533-d749bc57a85f" xmlns:ns4="5d085e98-0079-4c30-88b8-a0e13ac96f38" targetNamespace="http://schemas.microsoft.com/office/2006/metadata/properties" ma:root="true" ma:fieldsID="3285dc87aa6d99a60bf2b1d8fa14d63e" ns3:_="" ns4:_="">
    <xsd:import namespace="87acf0c4-e026-4094-b533-d749bc57a85f"/>
    <xsd:import namespace="5d085e98-0079-4c30-88b8-a0e13ac96f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cf0c4-e026-4094-b533-d749bc57a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85e98-0079-4c30-88b8-a0e13ac96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55C99E-AA45-413C-A85F-6AC245021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acf0c4-e026-4094-b533-d749bc57a85f"/>
    <ds:schemaRef ds:uri="5d085e98-0079-4c30-88b8-a0e13ac96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B37D0A-6B93-47E2-A8F1-42435BB339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17D386-454A-4E82-B924-C4D288D04533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d085e98-0079-4c30-88b8-a0e13ac96f38"/>
    <ds:schemaRef ds:uri="http://schemas.openxmlformats.org/package/2006/metadata/core-properties"/>
    <ds:schemaRef ds:uri="http://purl.org/dc/elements/1.1/"/>
    <ds:schemaRef ds:uri="http://purl.org/dc/dcmitype/"/>
    <ds:schemaRef ds:uri="87acf0c4-e026-4094-b533-d749bc57a85f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633</Words>
  <Application>Microsoft Office PowerPoint</Application>
  <PresentationFormat>Widescreen</PresentationFormat>
  <Paragraphs>130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Arial Unicode MS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Melissa Lander</cp:lastModifiedBy>
  <cp:revision>10</cp:revision>
  <dcterms:created xsi:type="dcterms:W3CDTF">2019-01-14T06:35:35Z</dcterms:created>
  <dcterms:modified xsi:type="dcterms:W3CDTF">2020-05-14T17:02:16Z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0x0101003D103522DE59C64F9B5A16E98E591BC8</vt:lpwstr>
  </property>
</Properties>
</file>