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93" r:id="rId1"/>
  </p:sldMasterIdLst>
  <p:notesMasterIdLst>
    <p:notesMasterId r:id="rId36"/>
  </p:notesMasterIdLst>
  <p:sldIdLst>
    <p:sldId id="346" r:id="rId2"/>
    <p:sldId id="258" r:id="rId3"/>
    <p:sldId id="259" r:id="rId4"/>
    <p:sldId id="264" r:id="rId5"/>
    <p:sldId id="263" r:id="rId6"/>
    <p:sldId id="266" r:id="rId7"/>
    <p:sldId id="265" r:id="rId8"/>
    <p:sldId id="267" r:id="rId9"/>
    <p:sldId id="268" r:id="rId10"/>
    <p:sldId id="269" r:id="rId11"/>
    <p:sldId id="270" r:id="rId12"/>
    <p:sldId id="271" r:id="rId13"/>
    <p:sldId id="295" r:id="rId14"/>
    <p:sldId id="272" r:id="rId15"/>
    <p:sldId id="279" r:id="rId16"/>
    <p:sldId id="280" r:id="rId17"/>
    <p:sldId id="290" r:id="rId18"/>
    <p:sldId id="281" r:id="rId19"/>
    <p:sldId id="291" r:id="rId20"/>
    <p:sldId id="284" r:id="rId21"/>
    <p:sldId id="285" r:id="rId22"/>
    <p:sldId id="292" r:id="rId23"/>
    <p:sldId id="298" r:id="rId24"/>
    <p:sldId id="286" r:id="rId25"/>
    <p:sldId id="293" r:id="rId26"/>
    <p:sldId id="282" r:id="rId27"/>
    <p:sldId id="297" r:id="rId28"/>
    <p:sldId id="296" r:id="rId29"/>
    <p:sldId id="287" r:id="rId30"/>
    <p:sldId id="347" r:id="rId31"/>
    <p:sldId id="261" r:id="rId32"/>
    <p:sldId id="294" r:id="rId33"/>
    <p:sldId id="274" r:id="rId34"/>
    <p:sldId id="275" r:id="rId35"/>
  </p:sldIdLst>
  <p:sldSz cx="10080625" cy="7559675"/>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7F7F7"/>
    <a:srgbClr val="F5F5F5"/>
    <a:srgbClr val="FAFAFA"/>
    <a:srgbClr val="FF66CC"/>
    <a:srgbClr val="AD830D"/>
    <a:srgbClr val="616161"/>
    <a:srgbClr val="FCFCFC"/>
    <a:srgbClr val="9FEEF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09" autoAdjust="0"/>
  </p:normalViewPr>
  <p:slideViewPr>
    <p:cSldViewPr snapToGrid="0">
      <p:cViewPr varScale="1">
        <p:scale>
          <a:sx n="61" d="100"/>
          <a:sy n="61" d="100"/>
        </p:scale>
        <p:origin x="165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352800" cy="533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Times" pitchFamily="1" charset="0"/>
                <a:cs typeface="+mn-cs"/>
              </a:defRPr>
            </a:lvl1pPr>
          </a:lstStyle>
          <a:p>
            <a:pPr>
              <a:defRPr/>
            </a:pPr>
            <a:endParaRPr lang="en-US"/>
          </a:p>
        </p:txBody>
      </p:sp>
      <p:sp>
        <p:nvSpPr>
          <p:cNvPr id="6147" name="Rectangle 3"/>
          <p:cNvSpPr>
            <a:spLocks noGrp="1" noChangeArrowheads="1"/>
          </p:cNvSpPr>
          <p:nvPr>
            <p:ph type="dt" idx="1"/>
          </p:nvPr>
        </p:nvSpPr>
        <p:spPr bwMode="auto">
          <a:xfrm>
            <a:off x="4419600" y="0"/>
            <a:ext cx="3352800" cy="533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Times" pitchFamily="1"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397000" y="762000"/>
            <a:ext cx="4978400" cy="3733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1066800" y="4800600"/>
            <a:ext cx="5638800" cy="4495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525000"/>
            <a:ext cx="3352800" cy="533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Times" pitchFamily="1"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4419600" y="9525000"/>
            <a:ext cx="3352800" cy="533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Times" panose="02020603050405020304" pitchFamily="18" charset="0"/>
              </a:defRPr>
            </a:lvl1pPr>
          </a:lstStyle>
          <a:p>
            <a:pPr>
              <a:defRPr/>
            </a:pPr>
            <a:fld id="{B7D7D8DD-09C4-496D-91F2-189152D0CE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Kelli,</a:t>
            </a:r>
            <a:r>
              <a:rPr lang="en-US" baseline="0" dirty="0" smtClean="0"/>
              <a:t> Jason and Greg</a:t>
            </a:r>
            <a:endParaRPr lang="en-US" dirty="0"/>
          </a:p>
        </p:txBody>
      </p:sp>
      <p:sp>
        <p:nvSpPr>
          <p:cNvPr id="4" name="Slide Number Placeholder 3"/>
          <p:cNvSpPr>
            <a:spLocks noGrp="1"/>
          </p:cNvSpPr>
          <p:nvPr>
            <p:ph type="sldNum" sz="quarter" idx="10"/>
          </p:nvPr>
        </p:nvSpPr>
        <p:spPr/>
        <p:txBody>
          <a:bodyPr/>
          <a:lstStyle/>
          <a:p>
            <a:pPr>
              <a:defRPr/>
            </a:pPr>
            <a:fld id="{B7D7D8DD-09C4-496D-91F2-189152D0CE5C}" type="slidenum">
              <a:rPr lang="en-US" altLang="en-US" smtClean="0"/>
              <a:pPr>
                <a:defRPr/>
              </a:pPr>
              <a:t>1</a:t>
            </a:fld>
            <a:endParaRPr lang="en-US" altLang="en-US"/>
          </a:p>
        </p:txBody>
      </p:sp>
    </p:spTree>
    <p:extLst>
      <p:ext uri="{BB962C8B-B14F-4D97-AF65-F5344CB8AC3E}">
        <p14:creationId xmlns:p14="http://schemas.microsoft.com/office/powerpoint/2010/main" val="23346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character cards….attached file in One</a:t>
            </a:r>
            <a:r>
              <a:rPr lang="en-US" baseline="0" dirty="0" smtClean="0"/>
              <a:t> note</a:t>
            </a:r>
            <a:endParaRPr lang="en-US" dirty="0"/>
          </a:p>
        </p:txBody>
      </p:sp>
      <p:sp>
        <p:nvSpPr>
          <p:cNvPr id="4" name="Slide Number Placeholder 3"/>
          <p:cNvSpPr>
            <a:spLocks noGrp="1"/>
          </p:cNvSpPr>
          <p:nvPr>
            <p:ph type="sldNum" sz="quarter" idx="10"/>
          </p:nvPr>
        </p:nvSpPr>
        <p:spPr/>
        <p:txBody>
          <a:bodyPr/>
          <a:lstStyle/>
          <a:p>
            <a:pPr>
              <a:defRPr/>
            </a:pPr>
            <a:fld id="{B7D7D8DD-09C4-496D-91F2-189152D0CE5C}" type="slidenum">
              <a:rPr lang="en-US" altLang="en-US" smtClean="0"/>
              <a:pPr>
                <a:defRPr/>
              </a:pPr>
              <a:t>2</a:t>
            </a:fld>
            <a:endParaRPr lang="en-US" altLang="en-US"/>
          </a:p>
        </p:txBody>
      </p:sp>
    </p:spTree>
    <p:extLst>
      <p:ext uri="{BB962C8B-B14F-4D97-AF65-F5344CB8AC3E}">
        <p14:creationId xmlns:p14="http://schemas.microsoft.com/office/powerpoint/2010/main" val="86904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D7D8DD-09C4-496D-91F2-189152D0CE5C}" type="slidenum">
              <a:rPr lang="en-US" altLang="en-US" smtClean="0"/>
              <a:pPr>
                <a:defRPr/>
              </a:pPr>
              <a:t>3</a:t>
            </a:fld>
            <a:endParaRPr lang="en-US" altLang="en-US"/>
          </a:p>
        </p:txBody>
      </p:sp>
    </p:spTree>
    <p:extLst>
      <p:ext uri="{BB962C8B-B14F-4D97-AF65-F5344CB8AC3E}">
        <p14:creationId xmlns:p14="http://schemas.microsoft.com/office/powerpoint/2010/main" val="3907736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US" altLang="en-US">
              <a:latin typeface="Times New Roman" panose="02020603050405020304" pitchFamily="18" charset="0"/>
            </a:endParaRPr>
          </a:p>
        </p:txBody>
      </p:sp>
      <p:sp>
        <p:nvSpPr>
          <p:cNvPr id="26628" name="Slide Number Placeholder 3"/>
          <p:cNvSpPr>
            <a:spLocks noGrp="1"/>
          </p:cNvSpPr>
          <p:nvPr>
            <p:ph type="sldNum" sz="quarter" idx="5"/>
          </p:nvPr>
        </p:nvSpPr>
        <p:spPr>
          <a:noFill/>
        </p:spPr>
        <p:txBody>
          <a:bodyPr/>
          <a:lstStyle>
            <a:lvl1pPr>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defRPr sz="1200">
                <a:solidFill>
                  <a:srgbClr val="000000"/>
                </a:solidFill>
                <a:latin typeface="Times New Roman" panose="02020603050405020304" pitchFamily="18" charset="0"/>
              </a:defRPr>
            </a:lvl9pPr>
          </a:lstStyle>
          <a:p>
            <a:pPr fontAlgn="base">
              <a:spcBef>
                <a:spcPct val="0"/>
              </a:spcBef>
              <a:spcAft>
                <a:spcPct val="0"/>
              </a:spcAft>
              <a:buClrTx/>
              <a:buSzTx/>
              <a:buFontTx/>
              <a:buNone/>
            </a:pPr>
            <a:fld id="{7AAF9AC6-99E3-47F0-B9CA-3E0E7AC9D9C3}" type="slidenum">
              <a:rPr lang="en-US" altLang="en-US" smtClean="0">
                <a:solidFill>
                  <a:schemeClr val="tx1"/>
                </a:solidFill>
                <a:latin typeface="Times" panose="02020603050405020304" pitchFamily="18" charset="0"/>
              </a:rPr>
              <a:pPr fontAlgn="base">
                <a:spcBef>
                  <a:spcPct val="0"/>
                </a:spcBef>
                <a:spcAft>
                  <a:spcPct val="0"/>
                </a:spcAft>
                <a:buClrTx/>
                <a:buSzTx/>
                <a:buFontTx/>
                <a:buNone/>
              </a:pPr>
              <a:t>10</a:t>
            </a:fld>
            <a:endParaRPr lang="en-US" altLang="en-US">
              <a:solidFill>
                <a:schemeClr val="tx1"/>
              </a:solidFill>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you like/dislike</a:t>
            </a:r>
            <a:r>
              <a:rPr lang="en-US" baseline="0" dirty="0" smtClean="0"/>
              <a:t> about the development of Learner Profiles? What would you change?  How do you think the development of Staff Profiles will impact your staff culture?</a:t>
            </a:r>
            <a:endParaRPr lang="en-US" dirty="0"/>
          </a:p>
        </p:txBody>
      </p:sp>
      <p:sp>
        <p:nvSpPr>
          <p:cNvPr id="4" name="Slide Number Placeholder 3"/>
          <p:cNvSpPr>
            <a:spLocks noGrp="1"/>
          </p:cNvSpPr>
          <p:nvPr>
            <p:ph type="sldNum" sz="quarter" idx="10"/>
          </p:nvPr>
        </p:nvSpPr>
        <p:spPr/>
        <p:txBody>
          <a:bodyPr/>
          <a:lstStyle/>
          <a:p>
            <a:pPr>
              <a:defRPr/>
            </a:pPr>
            <a:fld id="{B7D7D8DD-09C4-496D-91F2-189152D0CE5C}" type="slidenum">
              <a:rPr lang="en-US" altLang="en-US" smtClean="0"/>
              <a:pPr>
                <a:defRPr/>
              </a:pPr>
              <a:t>34</a:t>
            </a:fld>
            <a:endParaRPr lang="en-US" altLang="en-US"/>
          </a:p>
        </p:txBody>
      </p:sp>
    </p:spTree>
    <p:extLst>
      <p:ext uri="{BB962C8B-B14F-4D97-AF65-F5344CB8AC3E}">
        <p14:creationId xmlns:p14="http://schemas.microsoft.com/office/powerpoint/2010/main" val="350656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9333"/>
            <a:ext cx="10080625" cy="7569008"/>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6077" y="2650553"/>
            <a:ext cx="6421881" cy="1814743"/>
          </a:xfrm>
        </p:spPr>
        <p:txBody>
          <a:bodyPr anchor="b">
            <a:noAutofit/>
          </a:bodyPr>
          <a:lstStyle>
            <a:lvl1pPr algn="r">
              <a:defRPr sz="4465">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46077" y="4465294"/>
            <a:ext cx="6421881" cy="1209128"/>
          </a:xfrm>
        </p:spPr>
        <p:txBody>
          <a:bodyPr anchor="t"/>
          <a:lstStyle>
            <a:lvl1pPr marL="0" indent="0" algn="r">
              <a:buNone/>
              <a:defRPr>
                <a:solidFill>
                  <a:schemeClr val="tx1">
                    <a:lumMod val="50000"/>
                    <a:lumOff val="50000"/>
                  </a:schemeClr>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0DFA0EA-E9D3-4B79-8FDA-3BFE3F3DA41C}"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608F2A-46EF-4B29-99E5-18D2168BB9BF}" type="slidenum">
              <a:rPr lang="en-US" smtClean="0"/>
              <a:pPr>
                <a:defRPr/>
              </a:pPr>
              <a:t>‹#›</a:t>
            </a:fld>
            <a:endParaRPr lang="en-US"/>
          </a:p>
        </p:txBody>
      </p:sp>
    </p:spTree>
    <p:extLst>
      <p:ext uri="{BB962C8B-B14F-4D97-AF65-F5344CB8AC3E}">
        <p14:creationId xmlns:p14="http://schemas.microsoft.com/office/powerpoint/2010/main" val="3722956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60036" y="671971"/>
            <a:ext cx="7107922" cy="3751839"/>
          </a:xfrm>
        </p:spPr>
        <p:txBody>
          <a:bodyPr anchor="ctr">
            <a:normAutofit/>
          </a:bodyPr>
          <a:lstStyle>
            <a:lvl1pPr algn="l">
              <a:defRPr sz="3638"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0036" y="4927788"/>
            <a:ext cx="7107922" cy="1731695"/>
          </a:xfrm>
        </p:spPr>
        <p:txBody>
          <a:bodyPr anchor="ctr">
            <a:normAutofit/>
          </a:bodyPr>
          <a:lstStyle>
            <a:lvl1pPr marL="0" indent="0" algn="l">
              <a:buNone/>
              <a:defRPr sz="1488">
                <a:solidFill>
                  <a:schemeClr val="tx1">
                    <a:lumMod val="75000"/>
                    <a:lumOff val="25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1D6A8A37-A639-4125-A438-103D3E43FC3E}"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4C3624-D3DA-488F-8B93-C5D19A0AA26E}" type="slidenum">
              <a:rPr lang="en-US" smtClean="0"/>
              <a:pPr>
                <a:defRPr/>
              </a:pPr>
              <a:t>‹#›</a:t>
            </a:fld>
            <a:endParaRPr lang="en-US"/>
          </a:p>
        </p:txBody>
      </p:sp>
    </p:spTree>
    <p:extLst>
      <p:ext uri="{BB962C8B-B14F-4D97-AF65-F5344CB8AC3E}">
        <p14:creationId xmlns:p14="http://schemas.microsoft.com/office/powerpoint/2010/main" val="2159650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0049" y="671971"/>
            <a:ext cx="6692415" cy="3331857"/>
          </a:xfrm>
        </p:spPr>
        <p:txBody>
          <a:bodyPr anchor="ctr">
            <a:normAutofit/>
          </a:bodyPr>
          <a:lstStyle>
            <a:lvl1pPr algn="l">
              <a:defRPr sz="3638"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29555" y="4003828"/>
            <a:ext cx="5973402" cy="419982"/>
          </a:xfrm>
        </p:spPr>
        <p:txBody>
          <a:bodyPr anchor="ctr">
            <a:noAutofit/>
          </a:bodyPr>
          <a:lstStyle>
            <a:lvl1pPr marL="0" indent="0">
              <a:buFontTx/>
              <a:buNone/>
              <a:defRPr sz="1323">
                <a:solidFill>
                  <a:schemeClr val="tx1">
                    <a:lumMod val="50000"/>
                    <a:lumOff val="50000"/>
                  </a:schemeClr>
                </a:solidFill>
              </a:defRPr>
            </a:lvl1pPr>
            <a:lvl2pPr marL="378013" indent="0">
              <a:buFontTx/>
              <a:buNone/>
              <a:defRPr/>
            </a:lvl2pPr>
            <a:lvl3pPr marL="756026" indent="0">
              <a:buFontTx/>
              <a:buNone/>
              <a:defRPr/>
            </a:lvl3pPr>
            <a:lvl4pPr marL="1134039" indent="0">
              <a:buFontTx/>
              <a:buNone/>
              <a:defRPr/>
            </a:lvl4pPr>
            <a:lvl5pPr marL="1512052" indent="0">
              <a:buFontTx/>
              <a:buNone/>
              <a:defRPr/>
            </a:lvl5pPr>
          </a:lstStyle>
          <a:p>
            <a:pPr lvl="0"/>
            <a:r>
              <a:rPr lang="en-US" smtClean="0"/>
              <a:t>Edit Master text styles</a:t>
            </a:r>
          </a:p>
        </p:txBody>
      </p:sp>
      <p:sp>
        <p:nvSpPr>
          <p:cNvPr id="3" name="Text Placeholder 2"/>
          <p:cNvSpPr>
            <a:spLocks noGrp="1"/>
          </p:cNvSpPr>
          <p:nvPr>
            <p:ph type="body" idx="1"/>
          </p:nvPr>
        </p:nvSpPr>
        <p:spPr>
          <a:xfrm>
            <a:off x="560036" y="4927788"/>
            <a:ext cx="7107922" cy="1731695"/>
          </a:xfrm>
        </p:spPr>
        <p:txBody>
          <a:bodyPr anchor="ctr">
            <a:normAutofit/>
          </a:bodyPr>
          <a:lstStyle>
            <a:lvl1pPr marL="0" indent="0" algn="l">
              <a:buNone/>
              <a:defRPr sz="1488">
                <a:solidFill>
                  <a:schemeClr val="tx1">
                    <a:lumMod val="75000"/>
                    <a:lumOff val="25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5EE006DC-0D79-4AFC-8F5D-BCEABA701A56}"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B182E2-A56D-470B-897F-3CF1C81D6450}" type="slidenum">
              <a:rPr lang="en-US" smtClean="0"/>
              <a:pPr>
                <a:defRPr/>
              </a:pPr>
              <a:t>‹#›</a:t>
            </a:fld>
            <a:endParaRPr lang="en-US"/>
          </a:p>
        </p:txBody>
      </p:sp>
      <p:sp>
        <p:nvSpPr>
          <p:cNvPr id="20" name="TextBox 19"/>
          <p:cNvSpPr txBox="1"/>
          <p:nvPr/>
        </p:nvSpPr>
        <p:spPr>
          <a:xfrm>
            <a:off x="448031" y="871246"/>
            <a:ext cx="504031" cy="644607"/>
          </a:xfrm>
          <a:prstGeom prst="rect">
            <a:avLst/>
          </a:prstGeom>
        </p:spPr>
        <p:txBody>
          <a:bodyPr vert="horz" lIns="75605" tIns="37802" rIns="75605" bIns="37802"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7352945" y="3181894"/>
            <a:ext cx="504031" cy="644607"/>
          </a:xfrm>
          <a:prstGeom prst="rect">
            <a:avLst/>
          </a:prstGeom>
        </p:spPr>
        <p:txBody>
          <a:bodyPr vert="horz" lIns="75605" tIns="37802" rIns="75605" bIns="37802" rtlCol="0" anchor="ctr">
            <a:noAutofit/>
          </a:bodyPr>
          <a:lstStyle/>
          <a:p>
            <a:pPr lvl="0"/>
            <a:r>
              <a:rPr lang="en-US" sz="6614"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22732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60036" y="2129659"/>
            <a:ext cx="7107922" cy="2861014"/>
          </a:xfrm>
        </p:spPr>
        <p:txBody>
          <a:bodyPr anchor="b">
            <a:normAutofit/>
          </a:bodyPr>
          <a:lstStyle>
            <a:lvl1pPr algn="l">
              <a:defRPr sz="3638"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0036" y="4990673"/>
            <a:ext cx="7107922" cy="1668810"/>
          </a:xfrm>
        </p:spPr>
        <p:txBody>
          <a:bodyPr anchor="t">
            <a:normAutofit/>
          </a:bodyPr>
          <a:lstStyle>
            <a:lvl1pPr marL="0" indent="0" algn="l">
              <a:buNone/>
              <a:defRPr sz="1488">
                <a:solidFill>
                  <a:schemeClr val="tx1">
                    <a:lumMod val="75000"/>
                    <a:lumOff val="25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083E87C-E9C3-405B-94E8-8AA414FCD145}"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75446B-2D55-4CD0-BBB4-0BD9F57EA7A8}" type="slidenum">
              <a:rPr lang="en-US" smtClean="0"/>
              <a:pPr>
                <a:defRPr/>
              </a:pPr>
              <a:t>‹#›</a:t>
            </a:fld>
            <a:endParaRPr lang="en-US"/>
          </a:p>
        </p:txBody>
      </p:sp>
    </p:spTree>
    <p:extLst>
      <p:ext uri="{BB962C8B-B14F-4D97-AF65-F5344CB8AC3E}">
        <p14:creationId xmlns:p14="http://schemas.microsoft.com/office/powerpoint/2010/main" val="1380275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0049" y="671971"/>
            <a:ext cx="6692415" cy="3331857"/>
          </a:xfrm>
        </p:spPr>
        <p:txBody>
          <a:bodyPr anchor="ctr">
            <a:normAutofit/>
          </a:bodyPr>
          <a:lstStyle>
            <a:lvl1pPr algn="l">
              <a:defRPr sz="3638"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60034" y="4423810"/>
            <a:ext cx="7107923" cy="566863"/>
          </a:xfrm>
        </p:spPr>
        <p:txBody>
          <a:bodyPr anchor="b">
            <a:noAutofit/>
          </a:bodyPr>
          <a:lstStyle>
            <a:lvl1pPr marL="0" indent="0">
              <a:buFontTx/>
              <a:buNone/>
              <a:defRPr sz="1984">
                <a:solidFill>
                  <a:schemeClr val="tx1">
                    <a:lumMod val="75000"/>
                    <a:lumOff val="25000"/>
                  </a:schemeClr>
                </a:solidFill>
              </a:defRPr>
            </a:lvl1pPr>
            <a:lvl2pPr marL="378013" indent="0">
              <a:buFontTx/>
              <a:buNone/>
              <a:defRPr/>
            </a:lvl2pPr>
            <a:lvl3pPr marL="756026" indent="0">
              <a:buFontTx/>
              <a:buNone/>
              <a:defRPr/>
            </a:lvl3pPr>
            <a:lvl4pPr marL="1134039" indent="0">
              <a:buFontTx/>
              <a:buNone/>
              <a:defRPr/>
            </a:lvl4pPr>
            <a:lvl5pPr marL="1512052" indent="0">
              <a:buFontTx/>
              <a:buNone/>
              <a:defRPr/>
            </a:lvl5pPr>
          </a:lstStyle>
          <a:p>
            <a:pPr lvl="0"/>
            <a:r>
              <a:rPr lang="en-US" smtClean="0"/>
              <a:t>Edit Master text styles</a:t>
            </a:r>
          </a:p>
        </p:txBody>
      </p:sp>
      <p:sp>
        <p:nvSpPr>
          <p:cNvPr id="3" name="Text Placeholder 2"/>
          <p:cNvSpPr>
            <a:spLocks noGrp="1"/>
          </p:cNvSpPr>
          <p:nvPr>
            <p:ph type="body" idx="1"/>
          </p:nvPr>
        </p:nvSpPr>
        <p:spPr>
          <a:xfrm>
            <a:off x="560036" y="4990673"/>
            <a:ext cx="7107922" cy="1668810"/>
          </a:xfrm>
        </p:spPr>
        <p:txBody>
          <a:bodyPr anchor="t">
            <a:normAutofit/>
          </a:bodyPr>
          <a:lstStyle>
            <a:lvl1pPr marL="0" indent="0" algn="l">
              <a:buNone/>
              <a:defRPr sz="1488">
                <a:solidFill>
                  <a:schemeClr val="tx1">
                    <a:lumMod val="50000"/>
                    <a:lumOff val="5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169C0651-C44E-4A10-AC45-B1D66F9E5259}"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346856-4F62-438A-8F10-87166E4F22AE}" type="slidenum">
              <a:rPr lang="en-US" smtClean="0"/>
              <a:pPr>
                <a:defRPr/>
              </a:pPr>
              <a:t>‹#›</a:t>
            </a:fld>
            <a:endParaRPr lang="en-US"/>
          </a:p>
        </p:txBody>
      </p:sp>
      <p:sp>
        <p:nvSpPr>
          <p:cNvPr id="24" name="TextBox 23"/>
          <p:cNvSpPr txBox="1"/>
          <p:nvPr/>
        </p:nvSpPr>
        <p:spPr>
          <a:xfrm>
            <a:off x="448031" y="871246"/>
            <a:ext cx="504031" cy="644607"/>
          </a:xfrm>
          <a:prstGeom prst="rect">
            <a:avLst/>
          </a:prstGeom>
        </p:spPr>
        <p:txBody>
          <a:bodyPr vert="horz" lIns="75605" tIns="37802" rIns="75605" bIns="37802"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52945" y="3181894"/>
            <a:ext cx="504031" cy="644607"/>
          </a:xfrm>
          <a:prstGeom prst="rect">
            <a:avLst/>
          </a:prstGeom>
        </p:spPr>
        <p:txBody>
          <a:bodyPr vert="horz" lIns="75605" tIns="37802" rIns="75605" bIns="37802" rtlCol="0" anchor="ctr">
            <a:noAutofit/>
          </a:bodyPr>
          <a:lstStyle/>
          <a:p>
            <a:pPr lvl="0"/>
            <a:r>
              <a:rPr lang="en-US" sz="6614"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550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67035" y="671971"/>
            <a:ext cx="7100923" cy="3331857"/>
          </a:xfrm>
        </p:spPr>
        <p:txBody>
          <a:bodyPr anchor="ctr">
            <a:normAutofit/>
          </a:bodyPr>
          <a:lstStyle>
            <a:lvl1pPr algn="l">
              <a:defRPr sz="3638"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60034" y="4423810"/>
            <a:ext cx="7107923" cy="566863"/>
          </a:xfrm>
        </p:spPr>
        <p:txBody>
          <a:bodyPr anchor="b">
            <a:noAutofit/>
          </a:bodyPr>
          <a:lstStyle>
            <a:lvl1pPr marL="0" indent="0">
              <a:buFontTx/>
              <a:buNone/>
              <a:defRPr sz="1984">
                <a:solidFill>
                  <a:schemeClr val="accent1"/>
                </a:solidFill>
              </a:defRPr>
            </a:lvl1pPr>
            <a:lvl2pPr marL="378013" indent="0">
              <a:buFontTx/>
              <a:buNone/>
              <a:defRPr/>
            </a:lvl2pPr>
            <a:lvl3pPr marL="756026" indent="0">
              <a:buFontTx/>
              <a:buNone/>
              <a:defRPr/>
            </a:lvl3pPr>
            <a:lvl4pPr marL="1134039" indent="0">
              <a:buFontTx/>
              <a:buNone/>
              <a:defRPr/>
            </a:lvl4pPr>
            <a:lvl5pPr marL="1512052" indent="0">
              <a:buFontTx/>
              <a:buNone/>
              <a:defRPr/>
            </a:lvl5pPr>
          </a:lstStyle>
          <a:p>
            <a:pPr lvl="0"/>
            <a:r>
              <a:rPr lang="en-US" smtClean="0"/>
              <a:t>Edit Master text styles</a:t>
            </a:r>
          </a:p>
        </p:txBody>
      </p:sp>
      <p:sp>
        <p:nvSpPr>
          <p:cNvPr id="3" name="Text Placeholder 2"/>
          <p:cNvSpPr>
            <a:spLocks noGrp="1"/>
          </p:cNvSpPr>
          <p:nvPr>
            <p:ph type="body" idx="1"/>
          </p:nvPr>
        </p:nvSpPr>
        <p:spPr>
          <a:xfrm>
            <a:off x="560036" y="4990673"/>
            <a:ext cx="7107922" cy="1668810"/>
          </a:xfrm>
        </p:spPr>
        <p:txBody>
          <a:bodyPr anchor="t">
            <a:normAutofit/>
          </a:bodyPr>
          <a:lstStyle>
            <a:lvl1pPr marL="0" indent="0" algn="l">
              <a:buNone/>
              <a:defRPr sz="1488">
                <a:solidFill>
                  <a:schemeClr val="tx1">
                    <a:lumMod val="50000"/>
                    <a:lumOff val="5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2F303AC0-87E2-487E-A50F-AB675ED30A62}"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48BB8B-9FC7-4C92-81A7-AA60109B2DF2}" type="slidenum">
              <a:rPr lang="en-US" smtClean="0"/>
              <a:pPr>
                <a:defRPr/>
              </a:pPr>
              <a:t>‹#›</a:t>
            </a:fld>
            <a:endParaRPr lang="en-US"/>
          </a:p>
        </p:txBody>
      </p:sp>
    </p:spTree>
    <p:extLst>
      <p:ext uri="{BB962C8B-B14F-4D97-AF65-F5344CB8AC3E}">
        <p14:creationId xmlns:p14="http://schemas.microsoft.com/office/powerpoint/2010/main" val="206131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2361075-1B9D-49C1-A528-E4BC7E6210C6}"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2DEFB2-4797-47D6-BEC2-057065FB3433}" type="slidenum">
              <a:rPr lang="en-US" smtClean="0"/>
              <a:pPr>
                <a:defRPr/>
              </a:pPr>
              <a:t>‹#›</a:t>
            </a:fld>
            <a:endParaRPr lang="en-US"/>
          </a:p>
        </p:txBody>
      </p:sp>
    </p:spTree>
    <p:extLst>
      <p:ext uri="{BB962C8B-B14F-4D97-AF65-F5344CB8AC3E}">
        <p14:creationId xmlns:p14="http://schemas.microsoft.com/office/powerpoint/2010/main" val="2116086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7855" y="671971"/>
            <a:ext cx="1078791" cy="5788752"/>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60036" y="671971"/>
            <a:ext cx="5837494" cy="57887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D7D9426-F9C9-4A88-94CE-F373342D1C92}"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A16421-AB78-4C94-9DF2-5EB94EC7930A}" type="slidenum">
              <a:rPr lang="en-US" smtClean="0"/>
              <a:pPr>
                <a:defRPr/>
              </a:pPr>
              <a:t>‹#›</a:t>
            </a:fld>
            <a:endParaRPr lang="en-US"/>
          </a:p>
        </p:txBody>
      </p:sp>
    </p:spTree>
    <p:extLst>
      <p:ext uri="{BB962C8B-B14F-4D97-AF65-F5344CB8AC3E}">
        <p14:creationId xmlns:p14="http://schemas.microsoft.com/office/powerpoint/2010/main" val="260147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76"/>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B94933A-A89C-49EE-8B92-423D7501ECC9}"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305DB3-D675-4797-AC99-60774486CFBE}" type="slidenum">
              <a:rPr lang="en-US" smtClean="0"/>
              <a:pPr>
                <a:defRPr/>
              </a:pPr>
              <a:t>‹#›</a:t>
            </a:fld>
            <a:endParaRPr lang="en-US"/>
          </a:p>
        </p:txBody>
      </p:sp>
    </p:spTree>
    <p:extLst>
      <p:ext uri="{BB962C8B-B14F-4D97-AF65-F5344CB8AC3E}">
        <p14:creationId xmlns:p14="http://schemas.microsoft.com/office/powerpoint/2010/main" val="212723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0036" y="2977206"/>
            <a:ext cx="7107922" cy="2013467"/>
          </a:xfrm>
        </p:spPr>
        <p:txBody>
          <a:bodyPr anchor="b"/>
          <a:lstStyle>
            <a:lvl1pPr algn="l">
              <a:defRPr sz="330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60036" y="4990673"/>
            <a:ext cx="7107922" cy="948432"/>
          </a:xfrm>
        </p:spPr>
        <p:txBody>
          <a:bodyPr anchor="t"/>
          <a:lstStyle>
            <a:lvl1pPr marL="0" indent="0" algn="l">
              <a:buNone/>
              <a:defRPr sz="1654">
                <a:solidFill>
                  <a:schemeClr val="tx1">
                    <a:lumMod val="50000"/>
                    <a:lumOff val="50000"/>
                  </a:schemeClr>
                </a:solidFill>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1049F797-5B56-4F0B-AB81-277DEB33C7EA}" type="datetimeFigureOut">
              <a:rPr lang="en-US" smtClean="0"/>
              <a:pPr>
                <a:defRPr/>
              </a:pPr>
              <a:t>6/1/2017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43EB42-F9DE-4EF5-B8D2-7125B905E5F9}" type="slidenum">
              <a:rPr lang="en-US" smtClean="0"/>
              <a:pPr>
                <a:defRPr/>
              </a:pPr>
              <a:t>‹#›</a:t>
            </a:fld>
            <a:endParaRPr lang="en-US"/>
          </a:p>
        </p:txBody>
      </p:sp>
    </p:spTree>
    <p:extLst>
      <p:ext uri="{BB962C8B-B14F-4D97-AF65-F5344CB8AC3E}">
        <p14:creationId xmlns:p14="http://schemas.microsoft.com/office/powerpoint/2010/main" val="247271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60036" y="2381649"/>
            <a:ext cx="3459456" cy="427783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08504" y="2381650"/>
            <a:ext cx="3459455" cy="42778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F73EFC50-4A0E-4041-BF82-49950EE30DBC}" type="datetimeFigureOut">
              <a:rPr lang="en-US" smtClean="0"/>
              <a:pPr>
                <a:defRPr/>
              </a:pPr>
              <a:t>6/1/2017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AFDB860-4B11-409E-BABE-3A0F4944DF0A}" type="slidenum">
              <a:rPr lang="en-US" smtClean="0"/>
              <a:pPr>
                <a:defRPr/>
              </a:pPr>
              <a:t>‹#›</a:t>
            </a:fld>
            <a:endParaRPr lang="en-US"/>
          </a:p>
        </p:txBody>
      </p:sp>
    </p:spTree>
    <p:extLst>
      <p:ext uri="{BB962C8B-B14F-4D97-AF65-F5344CB8AC3E}">
        <p14:creationId xmlns:p14="http://schemas.microsoft.com/office/powerpoint/2010/main" val="1174793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58722" y="2382084"/>
            <a:ext cx="3460769" cy="635222"/>
          </a:xfrm>
        </p:spPr>
        <p:txBody>
          <a:bodyPr anchor="b">
            <a:noAutofit/>
          </a:bodyPr>
          <a:lstStyle>
            <a:lvl1pPr marL="0" indent="0">
              <a:buNone/>
              <a:defRPr sz="1984" b="0"/>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smtClean="0"/>
              <a:t>Edit Master text styles</a:t>
            </a:r>
          </a:p>
        </p:txBody>
      </p:sp>
      <p:sp>
        <p:nvSpPr>
          <p:cNvPr id="4" name="Content Placeholder 3"/>
          <p:cNvSpPr>
            <a:spLocks noGrp="1"/>
          </p:cNvSpPr>
          <p:nvPr>
            <p:ph sz="half" idx="2"/>
          </p:nvPr>
        </p:nvSpPr>
        <p:spPr>
          <a:xfrm>
            <a:off x="558722" y="3017306"/>
            <a:ext cx="3460769" cy="364217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07192" y="2382084"/>
            <a:ext cx="3460765" cy="635222"/>
          </a:xfrm>
        </p:spPr>
        <p:txBody>
          <a:bodyPr anchor="b">
            <a:noAutofit/>
          </a:bodyPr>
          <a:lstStyle>
            <a:lvl1pPr marL="0" indent="0">
              <a:buNone/>
              <a:defRPr sz="1984" b="0"/>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smtClean="0"/>
              <a:t>Edit Master text styles</a:t>
            </a:r>
          </a:p>
        </p:txBody>
      </p:sp>
      <p:sp>
        <p:nvSpPr>
          <p:cNvPr id="6" name="Content Placeholder 5"/>
          <p:cNvSpPr>
            <a:spLocks noGrp="1"/>
          </p:cNvSpPr>
          <p:nvPr>
            <p:ph sz="quarter" idx="4"/>
          </p:nvPr>
        </p:nvSpPr>
        <p:spPr>
          <a:xfrm>
            <a:off x="4207193" y="3017306"/>
            <a:ext cx="3460764" cy="364217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47011BDC-0F76-4EA6-8286-FD40B32494D0}" type="datetimeFigureOut">
              <a:rPr lang="en-US" smtClean="0"/>
              <a:pPr>
                <a:defRPr/>
              </a:pPr>
              <a:t>6/1/2017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DC92FE-7D9C-4E02-BE8C-47A043A70BCC}" type="slidenum">
              <a:rPr lang="en-US" smtClean="0"/>
              <a:pPr>
                <a:defRPr/>
              </a:pPr>
              <a:t>‹#›</a:t>
            </a:fld>
            <a:endParaRPr lang="en-US"/>
          </a:p>
        </p:txBody>
      </p:sp>
    </p:spTree>
    <p:extLst>
      <p:ext uri="{BB962C8B-B14F-4D97-AF65-F5344CB8AC3E}">
        <p14:creationId xmlns:p14="http://schemas.microsoft.com/office/powerpoint/2010/main" val="1095259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0035" y="671971"/>
            <a:ext cx="7107922" cy="145593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C1BEA8A-FDA3-42A6-9C4F-6FFCB31C1075}" type="datetimeFigureOut">
              <a:rPr lang="en-US" smtClean="0"/>
              <a:pPr>
                <a:defRPr/>
              </a:pPr>
              <a:t>6/1/2017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EE588BA-21EE-4987-B223-459AD98FD9B6}" type="slidenum">
              <a:rPr lang="en-US" smtClean="0"/>
              <a:pPr>
                <a:defRPr/>
              </a:pPr>
              <a:t>‹#›</a:t>
            </a:fld>
            <a:endParaRPr lang="en-US"/>
          </a:p>
        </p:txBody>
      </p:sp>
    </p:spTree>
    <p:extLst>
      <p:ext uri="{BB962C8B-B14F-4D97-AF65-F5344CB8AC3E}">
        <p14:creationId xmlns:p14="http://schemas.microsoft.com/office/powerpoint/2010/main" val="228399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4E1D52-607C-4419-AB54-2626010A7676}" type="datetimeFigureOut">
              <a:rPr lang="en-US" smtClean="0"/>
              <a:pPr>
                <a:defRPr/>
              </a:pPr>
              <a:t>6/1/2017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5905409-CCE7-470E-9F5D-769F85050F77}" type="slidenum">
              <a:rPr lang="en-US" smtClean="0"/>
              <a:pPr>
                <a:defRPr/>
              </a:pPr>
              <a:t>‹#›</a:t>
            </a:fld>
            <a:endParaRPr lang="en-US"/>
          </a:p>
        </p:txBody>
      </p:sp>
    </p:spTree>
    <p:extLst>
      <p:ext uri="{BB962C8B-B14F-4D97-AF65-F5344CB8AC3E}">
        <p14:creationId xmlns:p14="http://schemas.microsoft.com/office/powerpoint/2010/main" val="378139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035" y="1651933"/>
            <a:ext cx="3187012" cy="1409272"/>
          </a:xfrm>
        </p:spPr>
        <p:txBody>
          <a:bodyPr anchor="b">
            <a:normAutofit/>
          </a:bodyPr>
          <a:lstStyle>
            <a:lvl1pPr>
              <a:defRPr sz="1654"/>
            </a:lvl1pPr>
          </a:lstStyle>
          <a:p>
            <a:r>
              <a:rPr lang="en-US" smtClean="0"/>
              <a:t>Click to edit Master title style</a:t>
            </a:r>
            <a:endParaRPr lang="en-US" dirty="0"/>
          </a:p>
        </p:txBody>
      </p:sp>
      <p:sp>
        <p:nvSpPr>
          <p:cNvPr id="3" name="Content Placeholder 2"/>
          <p:cNvSpPr>
            <a:spLocks noGrp="1"/>
          </p:cNvSpPr>
          <p:nvPr>
            <p:ph idx="1"/>
          </p:nvPr>
        </p:nvSpPr>
        <p:spPr>
          <a:xfrm>
            <a:off x="3936059" y="567609"/>
            <a:ext cx="3731899" cy="609187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60035" y="3061205"/>
            <a:ext cx="3187012" cy="2848876"/>
          </a:xfrm>
        </p:spPr>
        <p:txBody>
          <a:bodyPr>
            <a:normAutofit/>
          </a:bodyPr>
          <a:lstStyle>
            <a:lvl1pPr marL="0" indent="0">
              <a:buNone/>
              <a:defRPr sz="1158"/>
            </a:lvl1pPr>
            <a:lvl2pPr marL="377900" indent="0">
              <a:buNone/>
              <a:defRPr sz="1158"/>
            </a:lvl2pPr>
            <a:lvl3pPr marL="755799" indent="0">
              <a:buNone/>
              <a:defRPr sz="992"/>
            </a:lvl3pPr>
            <a:lvl4pPr marL="1133699" indent="0">
              <a:buNone/>
              <a:defRPr sz="827"/>
            </a:lvl4pPr>
            <a:lvl5pPr marL="1511598" indent="0">
              <a:buNone/>
              <a:defRPr sz="827"/>
            </a:lvl5pPr>
            <a:lvl6pPr marL="1889498" indent="0">
              <a:buNone/>
              <a:defRPr sz="827"/>
            </a:lvl6pPr>
            <a:lvl7pPr marL="2267397" indent="0">
              <a:buNone/>
              <a:defRPr sz="827"/>
            </a:lvl7pPr>
            <a:lvl8pPr marL="2645297" indent="0">
              <a:buNone/>
              <a:defRPr sz="827"/>
            </a:lvl8pPr>
            <a:lvl9pPr marL="3023197" indent="0">
              <a:buNone/>
              <a:defRPr sz="827"/>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E022ACFE-A378-4B82-853D-F936AFEC0152}" type="datetimeFigureOut">
              <a:rPr lang="en-US" smtClean="0"/>
              <a:pPr>
                <a:defRPr/>
              </a:pPr>
              <a:t>6/1/2017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03180F6-B060-4DB8-AB52-B3EF8214582F}" type="slidenum">
              <a:rPr lang="en-US" smtClean="0"/>
              <a:pPr>
                <a:defRPr/>
              </a:pPr>
              <a:t>‹#›</a:t>
            </a:fld>
            <a:endParaRPr lang="en-US"/>
          </a:p>
        </p:txBody>
      </p:sp>
    </p:spTree>
    <p:extLst>
      <p:ext uri="{BB962C8B-B14F-4D97-AF65-F5344CB8AC3E}">
        <p14:creationId xmlns:p14="http://schemas.microsoft.com/office/powerpoint/2010/main" val="243834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0036" y="5291772"/>
            <a:ext cx="7107921" cy="624724"/>
          </a:xfrm>
        </p:spPr>
        <p:txBody>
          <a:bodyPr anchor="b">
            <a:normAutofit/>
          </a:bodyPr>
          <a:lstStyle>
            <a:lvl1pPr algn="l">
              <a:defRPr sz="1984"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0035" y="671971"/>
            <a:ext cx="7107922" cy="4239192"/>
          </a:xfrm>
        </p:spPr>
        <p:txBody>
          <a:bodyPr anchor="t">
            <a:normAutofit/>
          </a:bodyPr>
          <a:lstStyle>
            <a:lvl1pPr marL="0" indent="0" algn="ctr">
              <a:buNone/>
              <a:defRPr sz="1323"/>
            </a:lvl1pPr>
            <a:lvl2pPr marL="378013" indent="0">
              <a:buNone/>
              <a:defRPr sz="1323"/>
            </a:lvl2pPr>
            <a:lvl3pPr marL="756026" indent="0">
              <a:buNone/>
              <a:defRPr sz="1323"/>
            </a:lvl3pPr>
            <a:lvl4pPr marL="1134039" indent="0">
              <a:buNone/>
              <a:defRPr sz="1323"/>
            </a:lvl4pPr>
            <a:lvl5pPr marL="1512052" indent="0">
              <a:buNone/>
              <a:defRPr sz="1323"/>
            </a:lvl5pPr>
            <a:lvl6pPr marL="1890065" indent="0">
              <a:buNone/>
              <a:defRPr sz="1323"/>
            </a:lvl6pPr>
            <a:lvl7pPr marL="2268078" indent="0">
              <a:buNone/>
              <a:defRPr sz="1323"/>
            </a:lvl7pPr>
            <a:lvl8pPr marL="2646091" indent="0">
              <a:buNone/>
              <a:defRPr sz="1323"/>
            </a:lvl8pPr>
            <a:lvl9pPr marL="3024104" indent="0">
              <a:buNone/>
              <a:defRPr sz="1323"/>
            </a:lvl9pPr>
          </a:lstStyle>
          <a:p>
            <a:r>
              <a:rPr lang="en-US" smtClean="0"/>
              <a:t>Click icon to add picture</a:t>
            </a:r>
            <a:endParaRPr lang="en-US" dirty="0"/>
          </a:p>
        </p:txBody>
      </p:sp>
      <p:sp>
        <p:nvSpPr>
          <p:cNvPr id="4" name="Text Placeholder 3"/>
          <p:cNvSpPr>
            <a:spLocks noGrp="1"/>
          </p:cNvSpPr>
          <p:nvPr>
            <p:ph type="body" sz="half" idx="2"/>
          </p:nvPr>
        </p:nvSpPr>
        <p:spPr>
          <a:xfrm>
            <a:off x="560036" y="5916496"/>
            <a:ext cx="7107921" cy="742987"/>
          </a:xfrm>
        </p:spPr>
        <p:txBody>
          <a:bodyPr>
            <a:normAutofit/>
          </a:bodyPr>
          <a:lstStyle>
            <a:lvl1pPr marL="0" indent="0">
              <a:buNone/>
              <a:defRPr sz="992"/>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C4891FE4-4F81-4FE4-9F5D-ABA176CD2CEF}" type="datetimeFigureOut">
              <a:rPr lang="en-US" smtClean="0"/>
              <a:pPr>
                <a:defRPr/>
              </a:pPr>
              <a:t>6/1/2017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FFBD42-3BB6-42A6-ACE3-8A710F56BAF8}" type="slidenum">
              <a:rPr lang="en-US" smtClean="0"/>
              <a:pPr>
                <a:defRPr/>
              </a:pPr>
              <a:t>‹#›</a:t>
            </a:fld>
            <a:endParaRPr lang="en-US"/>
          </a:p>
        </p:txBody>
      </p:sp>
    </p:spTree>
    <p:extLst>
      <p:ext uri="{BB962C8B-B14F-4D97-AF65-F5344CB8AC3E}">
        <p14:creationId xmlns:p14="http://schemas.microsoft.com/office/powerpoint/2010/main" val="287073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9333"/>
            <a:ext cx="10080625" cy="7569008"/>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60035" y="671971"/>
            <a:ext cx="7107922" cy="1455937"/>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60035" y="2381650"/>
            <a:ext cx="7107922" cy="427783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57370" y="6659483"/>
            <a:ext cx="754012" cy="402483"/>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50F860EB-BAC0-4D7A-9AA6-AB5004CDFE41}" type="datetimeFigureOut">
              <a:rPr lang="en-US" smtClean="0"/>
              <a:pPr>
                <a:defRPr/>
              </a:pPr>
              <a:t>6/1/2017</a:t>
            </a:fld>
            <a:endParaRPr lang="en-US"/>
          </a:p>
        </p:txBody>
      </p:sp>
      <p:sp>
        <p:nvSpPr>
          <p:cNvPr id="5" name="Footer Placeholder 4"/>
          <p:cNvSpPr>
            <a:spLocks noGrp="1"/>
          </p:cNvSpPr>
          <p:nvPr>
            <p:ph type="ftr" sz="quarter" idx="3"/>
          </p:nvPr>
        </p:nvSpPr>
        <p:spPr>
          <a:xfrm>
            <a:off x="560035" y="6659483"/>
            <a:ext cx="5207010" cy="402483"/>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102958" y="6659483"/>
            <a:ext cx="565000" cy="402483"/>
          </a:xfrm>
          <a:prstGeom prst="rect">
            <a:avLst/>
          </a:prstGeom>
        </p:spPr>
        <p:txBody>
          <a:bodyPr vert="horz" lIns="91440" tIns="45720" rIns="91440" bIns="45720" rtlCol="0" anchor="ctr"/>
          <a:lstStyle>
            <a:lvl1pPr algn="r">
              <a:defRPr sz="744">
                <a:solidFill>
                  <a:schemeClr val="accent1"/>
                </a:solidFill>
              </a:defRPr>
            </a:lvl1pPr>
          </a:lstStyle>
          <a:p>
            <a:pPr>
              <a:defRPr/>
            </a:pPr>
            <a:fld id="{65DA5E26-E552-4C55-B269-469F144ED5CC}" type="slidenum">
              <a:rPr lang="en-US" smtClean="0"/>
              <a:pPr>
                <a:defRPr/>
              </a:pPr>
              <a:t>‹#›</a:t>
            </a:fld>
            <a:endParaRPr lang="en-US"/>
          </a:p>
        </p:txBody>
      </p:sp>
    </p:spTree>
    <p:extLst>
      <p:ext uri="{BB962C8B-B14F-4D97-AF65-F5344CB8AC3E}">
        <p14:creationId xmlns:p14="http://schemas.microsoft.com/office/powerpoint/2010/main" val="2883771617"/>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378013" rtl="0" eaLnBrk="1" latinLnBrk="0" hangingPunct="1">
        <a:spcBef>
          <a:spcPct val="0"/>
        </a:spcBef>
        <a:buNone/>
        <a:defRPr sz="2976"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3510" indent="-283510" algn="l" defTabSz="378013" rtl="0" eaLnBrk="1" latinLnBrk="0" hangingPunct="1">
        <a:spcBef>
          <a:spcPts val="827"/>
        </a:spcBef>
        <a:spcAft>
          <a:spcPts val="0"/>
        </a:spcAft>
        <a:buClr>
          <a:schemeClr val="accent1"/>
        </a:buClr>
        <a:buSzPct val="80000"/>
        <a:buFont typeface="Wingdings 3" charset="2"/>
        <a:buChar char=""/>
        <a:defRPr sz="1488" kern="1200">
          <a:solidFill>
            <a:schemeClr val="tx1">
              <a:lumMod val="75000"/>
              <a:lumOff val="25000"/>
            </a:schemeClr>
          </a:solidFill>
          <a:latin typeface="+mn-lt"/>
          <a:ea typeface="+mn-ea"/>
          <a:cs typeface="+mn-cs"/>
        </a:defRPr>
      </a:lvl1pPr>
      <a:lvl2pPr marL="614271" indent="-236258" algn="l" defTabSz="378013" rtl="0" eaLnBrk="1" latinLnBrk="0" hangingPunct="1">
        <a:spcBef>
          <a:spcPts val="827"/>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2pPr>
      <a:lvl3pPr marL="945032" indent="-189006" algn="l" defTabSz="378013" rtl="0" eaLnBrk="1" latinLnBrk="0" hangingPunct="1">
        <a:spcBef>
          <a:spcPts val="827"/>
        </a:spcBef>
        <a:spcAft>
          <a:spcPts val="0"/>
        </a:spcAft>
        <a:buClr>
          <a:schemeClr val="accent1"/>
        </a:buClr>
        <a:buSzPct val="80000"/>
        <a:buFont typeface="Wingdings 3" charset="2"/>
        <a:buChar char=""/>
        <a:defRPr sz="1158" kern="1200">
          <a:solidFill>
            <a:schemeClr val="tx1">
              <a:lumMod val="75000"/>
              <a:lumOff val="25000"/>
            </a:schemeClr>
          </a:solidFill>
          <a:latin typeface="+mn-lt"/>
          <a:ea typeface="+mn-ea"/>
          <a:cs typeface="+mn-cs"/>
        </a:defRPr>
      </a:lvl3pPr>
      <a:lvl4pPr marL="1323045" indent="-189006" algn="l" defTabSz="378013"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4pPr>
      <a:lvl5pPr marL="1701058" indent="-189006" algn="l" defTabSz="378013"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5pPr>
      <a:lvl6pPr marL="2079071" indent="-189006" algn="l" defTabSz="378013"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6pPr>
      <a:lvl7pPr marL="2457084" indent="-189006" algn="l" defTabSz="378013"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7pPr>
      <a:lvl8pPr marL="2835097" indent="-189006" algn="l" defTabSz="378013"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8pPr>
      <a:lvl9pPr marL="3213110" indent="-189006" algn="l" defTabSz="378013" rtl="0" eaLnBrk="1" latinLnBrk="0" hangingPunct="1">
        <a:spcBef>
          <a:spcPts val="827"/>
        </a:spcBef>
        <a:spcAft>
          <a:spcPts val="0"/>
        </a:spcAft>
        <a:buClr>
          <a:schemeClr val="accent1"/>
        </a:buClr>
        <a:buSzPct val="80000"/>
        <a:buFont typeface="Wingdings 3" charset="2"/>
        <a:buChar char=""/>
        <a:defRPr sz="992" kern="1200">
          <a:solidFill>
            <a:schemeClr val="tx1">
              <a:lumMod val="75000"/>
              <a:lumOff val="25000"/>
            </a:schemeClr>
          </a:solidFill>
          <a:latin typeface="+mn-lt"/>
          <a:ea typeface="+mn-ea"/>
          <a:cs typeface="+mn-cs"/>
        </a:defRPr>
      </a:lvl9pPr>
    </p:bodyStyle>
    <p:otherStyle>
      <a:defPPr>
        <a:defRPr lang="en-US"/>
      </a:defPPr>
      <a:lvl1pPr marL="0" algn="l" defTabSz="378013" rtl="0" eaLnBrk="1" latinLnBrk="0" hangingPunct="1">
        <a:defRPr sz="1488" kern="1200">
          <a:solidFill>
            <a:schemeClr val="tx1"/>
          </a:solidFill>
          <a:latin typeface="+mn-lt"/>
          <a:ea typeface="+mn-ea"/>
          <a:cs typeface="+mn-cs"/>
        </a:defRPr>
      </a:lvl1pPr>
      <a:lvl2pPr marL="378013" algn="l" defTabSz="378013" rtl="0" eaLnBrk="1" latinLnBrk="0" hangingPunct="1">
        <a:defRPr sz="1488" kern="1200">
          <a:solidFill>
            <a:schemeClr val="tx1"/>
          </a:solidFill>
          <a:latin typeface="+mn-lt"/>
          <a:ea typeface="+mn-ea"/>
          <a:cs typeface="+mn-cs"/>
        </a:defRPr>
      </a:lvl2pPr>
      <a:lvl3pPr marL="756026" algn="l" defTabSz="378013" rtl="0" eaLnBrk="1" latinLnBrk="0" hangingPunct="1">
        <a:defRPr sz="1488" kern="1200">
          <a:solidFill>
            <a:schemeClr val="tx1"/>
          </a:solidFill>
          <a:latin typeface="+mn-lt"/>
          <a:ea typeface="+mn-ea"/>
          <a:cs typeface="+mn-cs"/>
        </a:defRPr>
      </a:lvl3pPr>
      <a:lvl4pPr marL="1134039" algn="l" defTabSz="378013" rtl="0" eaLnBrk="1" latinLnBrk="0" hangingPunct="1">
        <a:defRPr sz="1488" kern="1200">
          <a:solidFill>
            <a:schemeClr val="tx1"/>
          </a:solidFill>
          <a:latin typeface="+mn-lt"/>
          <a:ea typeface="+mn-ea"/>
          <a:cs typeface="+mn-cs"/>
        </a:defRPr>
      </a:lvl4pPr>
      <a:lvl5pPr marL="1512052" algn="l" defTabSz="378013" rtl="0" eaLnBrk="1" latinLnBrk="0" hangingPunct="1">
        <a:defRPr sz="1488" kern="1200">
          <a:solidFill>
            <a:schemeClr val="tx1"/>
          </a:solidFill>
          <a:latin typeface="+mn-lt"/>
          <a:ea typeface="+mn-ea"/>
          <a:cs typeface="+mn-cs"/>
        </a:defRPr>
      </a:lvl5pPr>
      <a:lvl6pPr marL="1890065" algn="l" defTabSz="378013" rtl="0" eaLnBrk="1" latinLnBrk="0" hangingPunct="1">
        <a:defRPr sz="1488" kern="1200">
          <a:solidFill>
            <a:schemeClr val="tx1"/>
          </a:solidFill>
          <a:latin typeface="+mn-lt"/>
          <a:ea typeface="+mn-ea"/>
          <a:cs typeface="+mn-cs"/>
        </a:defRPr>
      </a:lvl6pPr>
      <a:lvl7pPr marL="2268078" algn="l" defTabSz="378013" rtl="0" eaLnBrk="1" latinLnBrk="0" hangingPunct="1">
        <a:defRPr sz="1488" kern="1200">
          <a:solidFill>
            <a:schemeClr val="tx1"/>
          </a:solidFill>
          <a:latin typeface="+mn-lt"/>
          <a:ea typeface="+mn-ea"/>
          <a:cs typeface="+mn-cs"/>
        </a:defRPr>
      </a:lvl7pPr>
      <a:lvl8pPr marL="2646091" algn="l" defTabSz="378013" rtl="0" eaLnBrk="1" latinLnBrk="0" hangingPunct="1">
        <a:defRPr sz="1488" kern="1200">
          <a:solidFill>
            <a:schemeClr val="tx1"/>
          </a:solidFill>
          <a:latin typeface="+mn-lt"/>
          <a:ea typeface="+mn-ea"/>
          <a:cs typeface="+mn-cs"/>
        </a:defRPr>
      </a:lvl8pPr>
      <a:lvl9pPr marL="3024104" algn="l" defTabSz="378013"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28.xml"/><Relationship Id="rId3" Type="http://schemas.openxmlformats.org/officeDocument/2006/relationships/slide" Target="slide15.xml"/><Relationship Id="rId7" Type="http://schemas.openxmlformats.org/officeDocument/2006/relationships/slide" Target="slide20.xml"/><Relationship Id="rId12" Type="http://schemas.openxmlformats.org/officeDocument/2006/relationships/slide" Target="slide27.xml"/><Relationship Id="rId2"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19.xml"/><Relationship Id="rId11" Type="http://schemas.openxmlformats.org/officeDocument/2006/relationships/slide" Target="slide26.xml"/><Relationship Id="rId5" Type="http://schemas.openxmlformats.org/officeDocument/2006/relationships/slide" Target="slide18.xml"/><Relationship Id="rId10"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23.xml"/><Relationship Id="rId14" Type="http://schemas.openxmlformats.org/officeDocument/2006/relationships/slide" Target="slide2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edutopia.org/multiple-intelligences-assessmen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lonerwolf.com/true-colors-personality-test/"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FWHbRApS3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umanmetrics.com/cgi-win/jtypes2.asp"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9types.com/rheti/index.php"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QBi8D7ueP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hyperlink" Target="http://www.breakoutedu.com/"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vheMdBBUpo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p:txBody>
          <a:bodyPr wrap="square" numCol="1" anchorCtr="0" compatLnSpc="1">
            <a:prstTxWarp prst="textNoShape">
              <a:avLst/>
            </a:prstTxWarp>
          </a:bodyPr>
          <a:lstStyle/>
          <a:p>
            <a:r>
              <a:rPr lang="en-US" altLang="en-US" sz="4800" b="1" dirty="0">
                <a:ln>
                  <a:noFill/>
                </a:ln>
              </a:rPr>
              <a:t>Staff Learner Profiles</a:t>
            </a:r>
          </a:p>
        </p:txBody>
      </p:sp>
      <p:sp>
        <p:nvSpPr>
          <p:cNvPr id="4099" name="Rectangle 3"/>
          <p:cNvSpPr>
            <a:spLocks noGrp="1" noChangeArrowheads="1"/>
          </p:cNvSpPr>
          <p:nvPr>
            <p:ph type="subTitle" idx="1"/>
          </p:nvPr>
        </p:nvSpPr>
        <p:spPr/>
        <p:txBody>
          <a:bodyPr/>
          <a:lstStyle/>
          <a:p>
            <a:pPr defTabSz="503972" fontAlgn="auto">
              <a:spcAft>
                <a:spcPts val="661"/>
              </a:spcAft>
              <a:buFont typeface="Arial"/>
              <a:buNone/>
              <a:defRPr/>
            </a:pPr>
            <a:r>
              <a:rPr lang="en-US" altLang="en-US" b="1" dirty="0"/>
              <a:t>Learning Activity #1</a:t>
            </a:r>
          </a:p>
        </p:txBody>
      </p:sp>
    </p:spTree>
    <p:extLst>
      <p:ext uri="{BB962C8B-B14F-4D97-AF65-F5344CB8AC3E}">
        <p14:creationId xmlns:p14="http://schemas.microsoft.com/office/powerpoint/2010/main" val="248485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defTabSz="503972" fontAlgn="auto">
              <a:spcAft>
                <a:spcPts val="0"/>
              </a:spcAft>
              <a:defRPr/>
            </a:pPr>
            <a:r>
              <a:rPr lang="en-US" altLang="en-US" sz="4409" b="1">
                <a:solidFill>
                  <a:schemeClr val="tx1">
                    <a:lumMod val="85000"/>
                    <a:lumOff val="15000"/>
                  </a:schemeClr>
                </a:solidFill>
                <a:latin typeface="+mn-lt"/>
              </a:rPr>
              <a:t>The Who</a:t>
            </a:r>
          </a:p>
        </p:txBody>
      </p:sp>
      <p:sp>
        <p:nvSpPr>
          <p:cNvPr id="14339" name="Content Placeholder 2"/>
          <p:cNvSpPr>
            <a:spLocks noGrp="1"/>
          </p:cNvSpPr>
          <p:nvPr>
            <p:ph idx="1"/>
          </p:nvPr>
        </p:nvSpPr>
        <p:spPr>
          <a:xfrm>
            <a:off x="712788" y="2713038"/>
            <a:ext cx="8662987" cy="4038600"/>
          </a:xfrm>
        </p:spPr>
        <p:txBody>
          <a:bodyPr>
            <a:normAutofit fontScale="92500" lnSpcReduction="20000"/>
          </a:bodyPr>
          <a:lstStyle/>
          <a:p>
            <a:pPr marL="314982" indent="-314982" defTabSz="503972" fontAlgn="auto">
              <a:spcAft>
                <a:spcPts val="661"/>
              </a:spcAft>
              <a:buFont typeface="Arial"/>
              <a:buChar char="•"/>
              <a:defRPr/>
            </a:pPr>
            <a:r>
              <a:rPr lang="en-US" altLang="en-US" sz="3200" dirty="0">
                <a:solidFill>
                  <a:schemeClr val="tx1">
                    <a:lumMod val="85000"/>
                    <a:lumOff val="15000"/>
                  </a:schemeClr>
                </a:solidFill>
              </a:rPr>
              <a:t>Everyone in your school is a learner</a:t>
            </a:r>
          </a:p>
          <a:p>
            <a:pPr marL="314982" indent="-314982" defTabSz="503972" fontAlgn="auto">
              <a:spcAft>
                <a:spcPts val="661"/>
              </a:spcAft>
              <a:buFont typeface="Arial"/>
              <a:buChar char="•"/>
              <a:defRPr/>
            </a:pPr>
            <a:r>
              <a:rPr lang="en-US" altLang="en-US" sz="3200" dirty="0">
                <a:solidFill>
                  <a:schemeClr val="tx1">
                    <a:lumMod val="85000"/>
                    <a:lumOff val="15000"/>
                  </a:schemeClr>
                </a:solidFill>
              </a:rPr>
              <a:t>Everyone in your school in a mentor</a:t>
            </a:r>
          </a:p>
          <a:p>
            <a:pPr marL="314982" indent="-314982" defTabSz="503972" fontAlgn="auto">
              <a:spcAft>
                <a:spcPts val="661"/>
              </a:spcAft>
              <a:buFont typeface="Arial"/>
              <a:buChar char="•"/>
              <a:defRPr/>
            </a:pPr>
            <a:r>
              <a:rPr lang="en-US" altLang="en-US" sz="3200" dirty="0">
                <a:solidFill>
                  <a:schemeClr val="tx1">
                    <a:lumMod val="85000"/>
                    <a:lumOff val="15000"/>
                  </a:schemeClr>
                </a:solidFill>
              </a:rPr>
              <a:t>Everyone in your school is unique and can learn</a:t>
            </a:r>
          </a:p>
          <a:p>
            <a:pPr marL="314982" indent="-314982" defTabSz="503972" fontAlgn="auto">
              <a:spcAft>
                <a:spcPts val="661"/>
              </a:spcAft>
              <a:buFont typeface="Arial"/>
              <a:buChar char="•"/>
              <a:defRPr/>
            </a:pPr>
            <a:r>
              <a:rPr lang="en-US" altLang="en-US" sz="3200" dirty="0">
                <a:solidFill>
                  <a:schemeClr val="tx1">
                    <a:lumMod val="85000"/>
                    <a:lumOff val="15000"/>
                  </a:schemeClr>
                </a:solidFill>
              </a:rPr>
              <a:t>Everyone in your school has a unique learner profile</a:t>
            </a:r>
          </a:p>
          <a:p>
            <a:pPr marL="314982" indent="-314982" defTabSz="503972" fontAlgn="auto">
              <a:spcAft>
                <a:spcPts val="661"/>
              </a:spcAft>
              <a:buFont typeface="Arial"/>
              <a:buChar char="•"/>
              <a:defRPr/>
            </a:pPr>
            <a:r>
              <a:rPr lang="en-US" altLang="en-US" sz="3200" dirty="0">
                <a:solidFill>
                  <a:schemeClr val="tx1">
                    <a:lumMod val="85000"/>
                    <a:lumOff val="15000"/>
                  </a:schemeClr>
                </a:solidFill>
              </a:rPr>
              <a:t>Everyone in your school has strengths and challenges to work on</a:t>
            </a:r>
          </a:p>
          <a:p>
            <a:pPr marL="107950" indent="0" defTabSz="503972" fontAlgn="auto">
              <a:spcAft>
                <a:spcPts val="661"/>
              </a:spcAft>
              <a:buFont typeface="Zapf Dingbats" pitchFamily="1" charset="2"/>
              <a:buNone/>
              <a:defRPr/>
            </a:pPr>
            <a:r>
              <a:rPr lang="en-US" altLang="en-US" sz="3200" u="sng" dirty="0">
                <a:solidFill>
                  <a:schemeClr val="tx1">
                    <a:lumMod val="85000"/>
                    <a:lumOff val="15000"/>
                  </a:schemeClr>
                </a:solidFill>
              </a:rPr>
              <a:t>This is also true for everyone else in the world!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defTabSz="503972" fontAlgn="auto">
              <a:spcAft>
                <a:spcPts val="0"/>
              </a:spcAft>
              <a:defRPr/>
            </a:pPr>
            <a:r>
              <a:rPr lang="en-US" altLang="en-US" sz="4409" b="1">
                <a:solidFill>
                  <a:schemeClr val="tx1">
                    <a:lumMod val="85000"/>
                    <a:lumOff val="15000"/>
                  </a:schemeClr>
                </a:solidFill>
                <a:latin typeface="+mn-lt"/>
              </a:rPr>
              <a:t>The Where</a:t>
            </a:r>
          </a:p>
        </p:txBody>
      </p:sp>
      <p:sp>
        <p:nvSpPr>
          <p:cNvPr id="16387" name="Content Placeholder 2"/>
          <p:cNvSpPr>
            <a:spLocks noGrp="1"/>
          </p:cNvSpPr>
          <p:nvPr>
            <p:ph idx="1"/>
          </p:nvPr>
        </p:nvSpPr>
        <p:spPr>
          <a:xfrm>
            <a:off x="1355834" y="1907628"/>
            <a:ext cx="10037653" cy="4678909"/>
          </a:xfrm>
        </p:spPr>
        <p:txBody>
          <a:bodyPr>
            <a:normAutofit lnSpcReduction="10000"/>
          </a:bodyPr>
          <a:lstStyle/>
          <a:p>
            <a:pPr marL="107950" indent="0" defTabSz="503972" fontAlgn="auto">
              <a:spcAft>
                <a:spcPts val="661"/>
              </a:spcAft>
              <a:buFont typeface="Zapf Dingbats" pitchFamily="1" charset="2"/>
              <a:buNone/>
              <a:defRPr/>
            </a:pPr>
            <a:r>
              <a:rPr lang="en-US" altLang="en-US" sz="2646" u="sng" dirty="0">
                <a:solidFill>
                  <a:schemeClr val="tx1">
                    <a:lumMod val="85000"/>
                    <a:lumOff val="15000"/>
                  </a:schemeClr>
                </a:solidFill>
              </a:rPr>
              <a:t>EVERYWHERE</a:t>
            </a:r>
            <a:r>
              <a:rPr lang="en-US" altLang="en-US" sz="2646" dirty="0">
                <a:solidFill>
                  <a:schemeClr val="tx1">
                    <a:lumMod val="85000"/>
                    <a:lumOff val="15000"/>
                  </a:schemeClr>
                </a:solidFill>
              </a:rPr>
              <a:t>!</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At home</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At school</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With friends</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During sports</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During music lessons</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On holidays</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etc………..</a:t>
            </a:r>
          </a:p>
          <a:p>
            <a:pPr marL="314982" indent="-314982" defTabSz="503972" fontAlgn="auto">
              <a:spcAft>
                <a:spcPts val="661"/>
              </a:spcAft>
              <a:buFont typeface="Arial"/>
              <a:buChar char="•"/>
              <a:defRPr/>
            </a:pPr>
            <a:endParaRPr lang="en-US" altLang="en-US" sz="2646" dirty="0">
              <a:solidFill>
                <a:schemeClr val="tx1">
                  <a:lumMod val="85000"/>
                  <a:lumOff val="15000"/>
                </a:schemeClr>
              </a:solidFill>
              <a:latin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defTabSz="503972" fontAlgn="auto">
              <a:spcAft>
                <a:spcPts val="0"/>
              </a:spcAft>
              <a:defRPr/>
            </a:pPr>
            <a:r>
              <a:rPr lang="en-US" altLang="en-US" sz="4409" b="1">
                <a:solidFill>
                  <a:schemeClr val="tx1">
                    <a:lumMod val="85000"/>
                    <a:lumOff val="15000"/>
                  </a:schemeClr>
                </a:solidFill>
                <a:latin typeface="+mn-lt"/>
              </a:rPr>
              <a:t>The How</a:t>
            </a:r>
          </a:p>
        </p:txBody>
      </p:sp>
      <p:sp>
        <p:nvSpPr>
          <p:cNvPr id="16387" name="Content Placeholder 2"/>
          <p:cNvSpPr>
            <a:spLocks noGrp="1"/>
          </p:cNvSpPr>
          <p:nvPr>
            <p:ph idx="1"/>
          </p:nvPr>
        </p:nvSpPr>
        <p:spPr>
          <a:xfrm>
            <a:off x="268616" y="1843307"/>
            <a:ext cx="8662987" cy="4038600"/>
          </a:xfrm>
        </p:spPr>
        <p:txBody>
          <a:bodyPr/>
          <a:lstStyle/>
          <a:p>
            <a:pPr marL="314982" indent="-314982" defTabSz="503972" fontAlgn="auto">
              <a:spcAft>
                <a:spcPts val="661"/>
              </a:spcAft>
              <a:buFont typeface="Arial"/>
              <a:buChar char="•"/>
              <a:defRPr/>
            </a:pPr>
            <a:r>
              <a:rPr lang="en-US" altLang="en-US" sz="2646" dirty="0">
                <a:solidFill>
                  <a:schemeClr val="tx1">
                    <a:lumMod val="85000"/>
                    <a:lumOff val="15000"/>
                  </a:schemeClr>
                </a:solidFill>
              </a:rPr>
              <a:t>Learn what a profile is </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Develop it and reflect on it</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Integrate it into everything you do</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Tell people who you are and how you learn</a:t>
            </a:r>
          </a:p>
          <a:p>
            <a:pPr marL="314982" indent="-314982" defTabSz="503972" fontAlgn="auto">
              <a:spcAft>
                <a:spcPts val="661"/>
              </a:spcAft>
              <a:buFont typeface="Arial"/>
              <a:buChar char="•"/>
              <a:defRPr/>
            </a:pPr>
            <a:r>
              <a:rPr lang="en-US" altLang="en-US" sz="2646" dirty="0">
                <a:solidFill>
                  <a:schemeClr val="tx1">
                    <a:lumMod val="85000"/>
                    <a:lumOff val="15000"/>
                  </a:schemeClr>
                </a:solidFill>
              </a:rPr>
              <a:t>Work on all aspects of your learner profile not just what you are good at</a:t>
            </a:r>
          </a:p>
          <a:p>
            <a:pPr marL="314982" indent="-314982" defTabSz="503972" fontAlgn="auto">
              <a:spcAft>
                <a:spcPts val="661"/>
              </a:spcAft>
              <a:buFont typeface="Arial"/>
              <a:buChar char="•"/>
              <a:defRPr/>
            </a:pPr>
            <a:endParaRPr lang="en-US" altLang="en-US" sz="2646" dirty="0">
              <a:solidFill>
                <a:schemeClr val="tx1">
                  <a:lumMod val="85000"/>
                  <a:lumOff val="15000"/>
                </a:schemeClr>
              </a:solidFill>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4112" y="2273300"/>
            <a:ext cx="7620000" cy="641350"/>
          </a:xfrm>
          <a:prstGeom prst="rect">
            <a:avLst/>
          </a:prstGeom>
          <a:solidFill>
            <a:srgbClr val="F5F5F5"/>
          </a:solidFill>
          <a:ln>
            <a:solidFill>
              <a:srgbClr val="F7F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ight Arrow Callout 1"/>
          <p:cNvSpPr>
            <a:spLocks noChangeArrowheads="1"/>
          </p:cNvSpPr>
          <p:nvPr/>
        </p:nvSpPr>
        <p:spPr bwMode="auto">
          <a:xfrm>
            <a:off x="1192212" y="3246437"/>
            <a:ext cx="2286001" cy="1399382"/>
          </a:xfrm>
          <a:prstGeom prst="rightArrowCallout">
            <a:avLst>
              <a:gd name="adj1" fmla="val 25000"/>
              <a:gd name="adj2" fmla="val 25000"/>
              <a:gd name="adj3" fmla="val 25006"/>
              <a:gd name="adj4" fmla="val 64977"/>
            </a:avLst>
          </a:prstGeom>
          <a:solidFill>
            <a:srgbClr val="9FEEFD"/>
          </a:solidFill>
          <a:ln w="9525" algn="ctr">
            <a:solidFill>
              <a:schemeClr val="tx1"/>
            </a:solidFill>
            <a:round/>
            <a:headEnd/>
            <a:tailEnd/>
          </a:ln>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endParaRPr lang="en-US" altLang="en-US" sz="2400">
              <a:latin typeface="Times New Roman" panose="02020603050405020304" pitchFamily="18" charset="0"/>
              <a:cs typeface="Hiragino Mincho Pro W3" charset="0"/>
            </a:endParaRPr>
          </a:p>
        </p:txBody>
      </p:sp>
      <p:sp>
        <p:nvSpPr>
          <p:cNvPr id="4" name="Right Arrow Callout 3"/>
          <p:cNvSpPr/>
          <p:nvPr/>
        </p:nvSpPr>
        <p:spPr bwMode="auto">
          <a:xfrm>
            <a:off x="1195190" y="4645819"/>
            <a:ext cx="3276601" cy="1104106"/>
          </a:xfrm>
          <a:prstGeom prst="rightArrowCallou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a:extLst/>
        </p:spPr>
        <p:txBody>
          <a:bodyPr/>
          <a:lstStyle/>
          <a:p>
            <a:pPr eaLnBrk="1" fontAlgn="auto" hangingPunct="1">
              <a:spcBef>
                <a:spcPts val="0"/>
              </a:spcBef>
              <a:spcAft>
                <a:spcPts val="0"/>
              </a:spcAft>
              <a:defRPr/>
            </a:pPr>
            <a:endParaRPr lang="en-US">
              <a:latin typeface="Times New Roman" pitchFamily="1" charset="0"/>
            </a:endParaRPr>
          </a:p>
        </p:txBody>
      </p:sp>
      <p:sp>
        <p:nvSpPr>
          <p:cNvPr id="30724" name="Title 1"/>
          <p:cNvSpPr>
            <a:spLocks noGrp="1"/>
          </p:cNvSpPr>
          <p:nvPr>
            <p:ph type="title"/>
          </p:nvPr>
        </p:nvSpPr>
        <p:spPr bwMode="auto">
          <a:xfrm>
            <a:off x="11113" y="584200"/>
            <a:ext cx="10294937" cy="1447800"/>
          </a:xfrm>
        </p:spPr>
        <p:txBody>
          <a:bodyPr wrap="square" numCol="1" anchorCtr="0" compatLnSpc="1">
            <a:prstTxWarp prst="textNoShape">
              <a:avLst/>
            </a:prstTxWarp>
            <a:normAutofit/>
          </a:bodyPr>
          <a:lstStyle/>
          <a:p>
            <a:r>
              <a:rPr lang="en-US" altLang="en-US" b="1">
                <a:ln>
                  <a:noFill/>
                </a:ln>
                <a:latin typeface="+mn-lt"/>
              </a:rPr>
              <a:t>Staff Learner Profile Components</a:t>
            </a:r>
          </a:p>
        </p:txBody>
      </p:sp>
      <p:sp>
        <p:nvSpPr>
          <p:cNvPr id="18438" name="Content Placeholder 2"/>
          <p:cNvSpPr>
            <a:spLocks noGrp="1"/>
          </p:cNvSpPr>
          <p:nvPr>
            <p:ph idx="1"/>
          </p:nvPr>
        </p:nvSpPr>
        <p:spPr>
          <a:xfrm>
            <a:off x="972809" y="1564084"/>
            <a:ext cx="8662987" cy="3633788"/>
          </a:xfrm>
        </p:spPr>
        <p:txBody>
          <a:bodyPr>
            <a:noAutofit/>
          </a:bodyPr>
          <a:lstStyle/>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2" action="ppaction://hlinksldjump"/>
              </a:rPr>
              <a:t>Your Name</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3" action="ppaction://hlinksldjump"/>
              </a:rPr>
              <a:t>Draw a picture of yourself</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4" action="ppaction://hlinksldjump"/>
              </a:rPr>
              <a:t>Learning Styles</a:t>
            </a:r>
            <a:r>
              <a:rPr lang="en-US" altLang="en-US" sz="1600" b="1" dirty="0">
                <a:solidFill>
                  <a:schemeClr val="tx1">
                    <a:lumMod val="85000"/>
                    <a:lumOff val="15000"/>
                  </a:schemeClr>
                </a:solidFill>
              </a:rPr>
              <a:t> – </a:t>
            </a:r>
            <a:r>
              <a:rPr lang="en-US" altLang="en-US" sz="1600" b="1" dirty="0">
                <a:solidFill>
                  <a:schemeClr val="accent6">
                    <a:lumMod val="50000"/>
                  </a:schemeClr>
                </a:solidFill>
              </a:rPr>
              <a:t>Ways people approach a range of tasks</a:t>
            </a: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5" action="ppaction://hlinksldjump"/>
              </a:rPr>
              <a:t>Multiple Intelligences</a:t>
            </a:r>
            <a:r>
              <a:rPr lang="en-US" altLang="en-US" sz="1600" b="1" dirty="0">
                <a:solidFill>
                  <a:schemeClr val="tx1">
                    <a:lumMod val="85000"/>
                    <a:lumOff val="15000"/>
                  </a:schemeClr>
                </a:solidFill>
              </a:rPr>
              <a:t> – </a:t>
            </a:r>
            <a:r>
              <a:rPr lang="en-US" altLang="en-US" sz="1600" b="1" dirty="0">
                <a:solidFill>
                  <a:srgbClr val="0070C0"/>
                </a:solidFill>
              </a:rPr>
              <a:t>Intellectual abilities</a:t>
            </a: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6" action="ppaction://hlinksldjump"/>
              </a:rPr>
              <a:t>True colors</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7" action="ppaction://hlinksldjump"/>
              </a:rPr>
              <a:t>Myers Briggs</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8" action="ppaction://hlinksldjump"/>
              </a:rPr>
              <a:t>Enneagram</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9" action="ppaction://hlinksldjump"/>
              </a:rPr>
              <a:t>Spirit Animals</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10" action="ppaction://hlinksldjump"/>
              </a:rPr>
              <a:t>Strengths &amp; Challenges</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11" action="ppaction://hlinksldjump"/>
              </a:rPr>
              <a:t>Interests and Hobbies</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12" action="ppaction://hlinksldjump"/>
              </a:rPr>
              <a:t>Skills </a:t>
            </a:r>
            <a:endParaRPr lang="en-US" altLang="en-US" sz="1600" b="1" dirty="0">
              <a:solidFill>
                <a:schemeClr val="tx1">
                  <a:lumMod val="85000"/>
                  <a:lumOff val="15000"/>
                </a:schemeClr>
              </a:solidFill>
            </a:endParaRP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13" action="ppaction://hlinksldjump"/>
              </a:rPr>
              <a:t>Learning Environment </a:t>
            </a:r>
            <a:r>
              <a:rPr lang="en-US" altLang="en-US" sz="1600" b="1" dirty="0">
                <a:solidFill>
                  <a:schemeClr val="tx1">
                    <a:lumMod val="85000"/>
                    <a:lumOff val="15000"/>
                  </a:schemeClr>
                </a:solidFill>
              </a:rPr>
              <a:t>– </a:t>
            </a:r>
            <a:r>
              <a:rPr lang="en-US" altLang="en-US" sz="1600" b="1" dirty="0">
                <a:solidFill>
                  <a:srgbClr val="FF66CC"/>
                </a:solidFill>
              </a:rPr>
              <a:t>Body and mind</a:t>
            </a:r>
          </a:p>
          <a:p>
            <a:pPr marL="314982" indent="-314982" defTabSz="503972" fontAlgn="auto">
              <a:spcAft>
                <a:spcPts val="661"/>
              </a:spcAft>
              <a:buFont typeface="Arial"/>
              <a:buChar char="•"/>
              <a:defRPr/>
            </a:pPr>
            <a:r>
              <a:rPr lang="en-US" altLang="en-US" sz="1600" b="1" dirty="0">
                <a:solidFill>
                  <a:schemeClr val="tx1">
                    <a:lumMod val="85000"/>
                    <a:lumOff val="15000"/>
                  </a:schemeClr>
                </a:solidFill>
                <a:hlinkClick r:id="rId14" action="ppaction://hlinksldjump"/>
              </a:rPr>
              <a:t>I wonder about….</a:t>
            </a:r>
            <a:r>
              <a:rPr lang="en-US" altLang="en-US" sz="1600" b="1" dirty="0">
                <a:solidFill>
                  <a:schemeClr val="tx1">
                    <a:lumMod val="85000"/>
                    <a:lumOff val="15000"/>
                  </a:schemeClr>
                </a:solidFill>
              </a:rPr>
              <a:t> – </a:t>
            </a:r>
            <a:r>
              <a:rPr lang="en-US" altLang="en-US" sz="1600" b="1" dirty="0">
                <a:solidFill>
                  <a:schemeClr val="accent5">
                    <a:lumMod val="75000"/>
                  </a:schemeClr>
                </a:solidFill>
              </a:rPr>
              <a:t>Curiosity</a:t>
            </a:r>
            <a:r>
              <a:rPr lang="en-US" altLang="en-US" sz="1050" b="1" dirty="0">
                <a:solidFill>
                  <a:schemeClr val="accent5">
                    <a:lumMod val="75000"/>
                  </a:schemeClr>
                </a:solidFill>
              </a:rPr>
              <a:t>, </a:t>
            </a:r>
            <a:r>
              <a:rPr lang="en-US" altLang="en-US" sz="1600" b="1" dirty="0">
                <a:solidFill>
                  <a:schemeClr val="accent5">
                    <a:lumMod val="75000"/>
                  </a:schemeClr>
                </a:solidFill>
              </a:rPr>
              <a:t>creativity, critical thinking, enquiry</a:t>
            </a:r>
          </a:p>
        </p:txBody>
      </p:sp>
      <p:sp>
        <p:nvSpPr>
          <p:cNvPr id="30726" name="TextBox 2"/>
          <p:cNvSpPr txBox="1">
            <a:spLocks noChangeArrowheads="1"/>
          </p:cNvSpPr>
          <p:nvPr/>
        </p:nvSpPr>
        <p:spPr bwMode="auto">
          <a:xfrm>
            <a:off x="3592512" y="3838575"/>
            <a:ext cx="2743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en-US" sz="1200" b="1">
                <a:solidFill>
                  <a:srgbClr val="C00000"/>
                </a:solidFill>
                <a:latin typeface="+mn-lt"/>
                <a:cs typeface="Hiragino Mincho Pro W3" charset="0"/>
              </a:rPr>
              <a:t>Personality Types</a:t>
            </a:r>
          </a:p>
        </p:txBody>
      </p:sp>
      <p:sp>
        <p:nvSpPr>
          <p:cNvPr id="30727" name="TextBox 6"/>
          <p:cNvSpPr txBox="1">
            <a:spLocks noChangeArrowheads="1"/>
          </p:cNvSpPr>
          <p:nvPr/>
        </p:nvSpPr>
        <p:spPr bwMode="auto">
          <a:xfrm>
            <a:off x="4471791" y="5043879"/>
            <a:ext cx="3825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en-US" sz="1200" b="1">
                <a:solidFill>
                  <a:srgbClr val="7030A0"/>
                </a:solidFill>
                <a:latin typeface="+mn-lt"/>
                <a:cs typeface="Hiragino Mincho Pro W3" charset="0"/>
              </a:rPr>
              <a:t>Expanding the profile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592513" y="808038"/>
            <a:ext cx="2286000" cy="1447800"/>
          </a:xfrm>
        </p:spPr>
        <p:txBody>
          <a:bodyPr wrap="square" numCol="1" anchorCtr="0" compatLnSpc="1">
            <a:prstTxWarp prst="textNoShape">
              <a:avLst/>
            </a:prstTxWarp>
          </a:bodyPr>
          <a:lstStyle/>
          <a:p>
            <a:r>
              <a:rPr lang="en-US" altLang="en-US" sz="6000" b="1">
                <a:ln>
                  <a:noFill/>
                </a:ln>
                <a:latin typeface="+mn-lt"/>
              </a:rPr>
              <a:t>Name</a:t>
            </a:r>
          </a:p>
        </p:txBody>
      </p:sp>
      <p:sp>
        <p:nvSpPr>
          <p:cNvPr id="17411" name="Content Placeholder 2"/>
          <p:cNvSpPr>
            <a:spLocks noGrp="1"/>
          </p:cNvSpPr>
          <p:nvPr>
            <p:ph idx="1"/>
          </p:nvPr>
        </p:nvSpPr>
        <p:spPr>
          <a:xfrm>
            <a:off x="800100" y="2560638"/>
            <a:ext cx="8662988" cy="4038600"/>
          </a:xfrm>
        </p:spPr>
        <p:txBody>
          <a:bodyPr>
            <a:normAutofit lnSpcReduction="10000"/>
          </a:bodyPr>
          <a:lstStyle/>
          <a:p>
            <a:pPr marL="107950" indent="0" defTabSz="503972" fontAlgn="auto">
              <a:spcAft>
                <a:spcPts val="661"/>
              </a:spcAft>
              <a:buFont typeface="Zapf Dingbats" pitchFamily="1" charset="2"/>
              <a:buNone/>
              <a:defRPr/>
            </a:pPr>
            <a:r>
              <a:rPr lang="en-US" altLang="en-US" sz="2400" dirty="0">
                <a:solidFill>
                  <a:schemeClr val="tx1">
                    <a:lumMod val="85000"/>
                    <a:lumOff val="15000"/>
                  </a:schemeClr>
                </a:solidFill>
              </a:rPr>
              <a:t>Start with your </a:t>
            </a:r>
            <a:r>
              <a:rPr lang="en-US" altLang="en-US" sz="3600" b="1" dirty="0">
                <a:solidFill>
                  <a:schemeClr val="tx1">
                    <a:lumMod val="85000"/>
                    <a:lumOff val="15000"/>
                  </a:schemeClr>
                </a:solidFill>
              </a:rPr>
              <a:t>Name</a:t>
            </a:r>
            <a:r>
              <a:rPr lang="en-US" altLang="en-US" sz="2400" dirty="0">
                <a:solidFill>
                  <a:schemeClr val="tx1">
                    <a:lumMod val="85000"/>
                    <a:lumOff val="15000"/>
                  </a:schemeClr>
                </a:solidFill>
              </a:rPr>
              <a:t>. Write what is most comfortable for you.</a:t>
            </a:r>
          </a:p>
          <a:p>
            <a:pPr marL="107950" indent="0" defTabSz="503972" fontAlgn="auto">
              <a:spcAft>
                <a:spcPts val="661"/>
              </a:spcAft>
              <a:buFont typeface="Zapf Dingbats" pitchFamily="1" charset="2"/>
              <a:buNone/>
              <a:defRPr/>
            </a:pPr>
            <a:r>
              <a:rPr lang="en-US" altLang="en-US" sz="2400" dirty="0">
                <a:solidFill>
                  <a:schemeClr val="tx1">
                    <a:lumMod val="85000"/>
                    <a:lumOff val="15000"/>
                  </a:schemeClr>
                </a:solidFill>
              </a:rPr>
              <a:t>For Example:</a:t>
            </a:r>
          </a:p>
          <a:p>
            <a:pPr marL="818220" lvl="1" indent="-314982" defTabSz="503972" fontAlgn="auto">
              <a:spcAft>
                <a:spcPts val="661"/>
              </a:spcAft>
              <a:buFont typeface="Arial"/>
              <a:buChar char="•"/>
              <a:defRPr/>
            </a:pPr>
            <a:r>
              <a:rPr lang="en-US" altLang="en-US" sz="2000" dirty="0">
                <a:solidFill>
                  <a:schemeClr val="tx1">
                    <a:lumMod val="85000"/>
                    <a:lumOff val="15000"/>
                  </a:schemeClr>
                </a:solidFill>
              </a:rPr>
              <a:t>Kelli</a:t>
            </a:r>
          </a:p>
          <a:p>
            <a:pPr marL="818220" lvl="1" indent="-314982" defTabSz="503972" fontAlgn="auto">
              <a:spcAft>
                <a:spcPts val="661"/>
              </a:spcAft>
              <a:buFont typeface="Arial"/>
              <a:buChar char="•"/>
              <a:defRPr/>
            </a:pPr>
            <a:r>
              <a:rPr lang="en-US" altLang="en-US" sz="2000" dirty="0">
                <a:solidFill>
                  <a:schemeClr val="tx1">
                    <a:lumMod val="85000"/>
                    <a:lumOff val="15000"/>
                  </a:schemeClr>
                </a:solidFill>
              </a:rPr>
              <a:t>Ms. B</a:t>
            </a:r>
          </a:p>
          <a:p>
            <a:pPr marL="818220" lvl="1" indent="-314982" defTabSz="503972" fontAlgn="auto">
              <a:spcAft>
                <a:spcPts val="661"/>
              </a:spcAft>
              <a:buFont typeface="Arial"/>
              <a:buChar char="•"/>
              <a:defRPr/>
            </a:pPr>
            <a:r>
              <a:rPr lang="en-US" altLang="en-US" sz="2000" dirty="0">
                <a:solidFill>
                  <a:schemeClr val="tx1">
                    <a:lumMod val="85000"/>
                    <a:lumOff val="15000"/>
                  </a:schemeClr>
                </a:solidFill>
              </a:rPr>
              <a:t>Ms. Boklaschuk</a:t>
            </a:r>
          </a:p>
          <a:p>
            <a:pPr marL="314982" indent="-314982" defTabSz="503972" fontAlgn="auto">
              <a:spcAft>
                <a:spcPts val="661"/>
              </a:spcAft>
              <a:buFont typeface="Arial"/>
              <a:buChar char="•"/>
              <a:defRPr/>
            </a:pPr>
            <a:r>
              <a:rPr lang="en-US" altLang="en-US" sz="2400" dirty="0">
                <a:solidFill>
                  <a:schemeClr val="tx1">
                    <a:lumMod val="85000"/>
                    <a:lumOff val="15000"/>
                  </a:schemeClr>
                </a:solidFill>
              </a:rPr>
              <a:t>Select your favorite </a:t>
            </a:r>
            <a:r>
              <a:rPr lang="en-US" altLang="en-US" sz="2400" dirty="0" err="1">
                <a:solidFill>
                  <a:schemeClr val="tx1">
                    <a:lumMod val="85000"/>
                    <a:lumOff val="15000"/>
                  </a:schemeClr>
                </a:solidFill>
              </a:rPr>
              <a:t>colour</a:t>
            </a:r>
            <a:r>
              <a:rPr lang="en-US" altLang="en-US" sz="2400" dirty="0">
                <a:solidFill>
                  <a:schemeClr val="tx1">
                    <a:lumMod val="85000"/>
                    <a:lumOff val="15000"/>
                  </a:schemeClr>
                </a:solidFill>
              </a:rPr>
              <a:t> to write you name is. </a:t>
            </a:r>
          </a:p>
          <a:p>
            <a:pPr marL="314982" indent="-314982" defTabSz="503972" fontAlgn="auto">
              <a:spcAft>
                <a:spcPts val="661"/>
              </a:spcAft>
              <a:buFont typeface="Arial"/>
              <a:buChar char="•"/>
              <a:defRPr/>
            </a:pPr>
            <a:r>
              <a:rPr lang="en-US" altLang="en-US" sz="2400" dirty="0">
                <a:solidFill>
                  <a:schemeClr val="tx1">
                    <a:lumMod val="85000"/>
                    <a:lumOff val="15000"/>
                  </a:schemeClr>
                </a:solidFill>
              </a:rPr>
              <a:t>Decorate your name or style it in any way you would like.</a:t>
            </a:r>
          </a:p>
        </p:txBody>
      </p:sp>
      <p:pic>
        <p:nvPicPr>
          <p:cNvPr id="31748" name="Picture 1" descr="File:Back Arrow.svg - Wikimedia Commons">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5513" y="719138"/>
            <a:ext cx="8080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2284413" y="884238"/>
            <a:ext cx="5486400" cy="1447800"/>
          </a:xfrm>
        </p:spPr>
        <p:txBody>
          <a:bodyPr wrap="square" numCol="1" anchorCtr="0" compatLnSpc="1">
            <a:prstTxWarp prst="textNoShape">
              <a:avLst/>
            </a:prstTxWarp>
          </a:bodyPr>
          <a:lstStyle/>
          <a:p>
            <a:r>
              <a:rPr lang="en-US" altLang="en-US" sz="6000" b="1">
                <a:ln>
                  <a:noFill/>
                </a:ln>
                <a:latin typeface="+mn-lt"/>
              </a:rPr>
              <a:t>Draw Yourself</a:t>
            </a:r>
          </a:p>
        </p:txBody>
      </p:sp>
      <p:sp>
        <p:nvSpPr>
          <p:cNvPr id="17411" name="Content Placeholder 2"/>
          <p:cNvSpPr>
            <a:spLocks noGrp="1"/>
          </p:cNvSpPr>
          <p:nvPr>
            <p:ph idx="1"/>
          </p:nvPr>
        </p:nvSpPr>
        <p:spPr>
          <a:xfrm>
            <a:off x="696913" y="2541588"/>
            <a:ext cx="8662987" cy="4038600"/>
          </a:xfrm>
        </p:spPr>
        <p:txBody>
          <a:bodyPr>
            <a:normAutofit lnSpcReduction="10000"/>
          </a:bodyPr>
          <a:lstStyle/>
          <a:p>
            <a:pPr marL="107950" indent="0" defTabSz="503972" fontAlgn="auto">
              <a:spcAft>
                <a:spcPts val="661"/>
              </a:spcAft>
              <a:buFont typeface="Zapf Dingbats" pitchFamily="1" charset="2"/>
              <a:buNone/>
              <a:defRPr/>
            </a:pPr>
            <a:r>
              <a:rPr lang="en-US" altLang="en-US" sz="3600" b="1">
                <a:solidFill>
                  <a:schemeClr val="tx1">
                    <a:lumMod val="85000"/>
                    <a:lumOff val="15000"/>
                  </a:schemeClr>
                </a:solidFill>
              </a:rPr>
              <a:t>Draw a picture of yourself</a:t>
            </a:r>
          </a:p>
          <a:p>
            <a:pPr marL="314982" indent="-314982" defTabSz="503972" fontAlgn="auto">
              <a:spcAft>
                <a:spcPts val="661"/>
              </a:spcAft>
              <a:buFont typeface="Arial"/>
              <a:buChar char="•"/>
              <a:defRPr/>
            </a:pPr>
            <a:r>
              <a:rPr lang="en-US" altLang="en-US" sz="2400" b="1">
                <a:solidFill>
                  <a:schemeClr val="tx1">
                    <a:lumMod val="85000"/>
                    <a:lumOff val="15000"/>
                  </a:schemeClr>
                </a:solidFill>
              </a:rPr>
              <a:t>This can be hard for some who do not feel artistically inclined.</a:t>
            </a:r>
          </a:p>
          <a:p>
            <a:pPr marL="314982" indent="-314982" defTabSz="503972" fontAlgn="auto">
              <a:spcAft>
                <a:spcPts val="661"/>
              </a:spcAft>
              <a:buFont typeface="Arial"/>
              <a:buChar char="•"/>
              <a:defRPr/>
            </a:pPr>
            <a:r>
              <a:rPr lang="en-US" altLang="en-US" sz="2400" b="1">
                <a:solidFill>
                  <a:schemeClr val="tx1">
                    <a:lumMod val="85000"/>
                    <a:lumOff val="15000"/>
                  </a:schemeClr>
                </a:solidFill>
              </a:rPr>
              <a:t>This component shows how you see yourself. </a:t>
            </a:r>
          </a:p>
          <a:p>
            <a:pPr marL="314982" indent="-314982" defTabSz="503972" fontAlgn="auto">
              <a:spcAft>
                <a:spcPts val="661"/>
              </a:spcAft>
              <a:buFont typeface="Arial"/>
              <a:buChar char="•"/>
              <a:defRPr/>
            </a:pPr>
            <a:r>
              <a:rPr lang="en-US" altLang="en-US" sz="2400" b="1">
                <a:solidFill>
                  <a:schemeClr val="tx1">
                    <a:lumMod val="85000"/>
                    <a:lumOff val="15000"/>
                  </a:schemeClr>
                </a:solidFill>
              </a:rPr>
              <a:t>Do not be concerned over your artistic ability. Take a risk and share and draw what you see</a:t>
            </a:r>
          </a:p>
          <a:p>
            <a:pPr marL="314982" indent="-314982" defTabSz="503972" fontAlgn="auto">
              <a:spcAft>
                <a:spcPts val="661"/>
              </a:spcAft>
              <a:buFont typeface="Arial"/>
              <a:buChar char="•"/>
              <a:defRPr/>
            </a:pPr>
            <a:r>
              <a:rPr lang="en-US" altLang="en-US" sz="2400" b="1">
                <a:solidFill>
                  <a:schemeClr val="tx1">
                    <a:lumMod val="85000"/>
                    <a:lumOff val="15000"/>
                  </a:schemeClr>
                </a:solidFill>
              </a:rPr>
              <a:t>It could be a picture of your head, arm  or  full body.</a:t>
            </a:r>
          </a:p>
          <a:p>
            <a:pPr marL="314982" indent="-314982" defTabSz="503972" fontAlgn="auto">
              <a:spcAft>
                <a:spcPts val="661"/>
              </a:spcAft>
              <a:buFont typeface="Arial"/>
              <a:buChar char="•"/>
              <a:defRPr/>
            </a:pPr>
            <a:r>
              <a:rPr lang="en-US" altLang="en-US" sz="2400" b="1">
                <a:solidFill>
                  <a:schemeClr val="tx1">
                    <a:lumMod val="85000"/>
                    <a:lumOff val="15000"/>
                  </a:schemeClr>
                </a:solidFill>
              </a:rPr>
              <a:t> Anything goes!</a:t>
            </a:r>
          </a:p>
        </p:txBody>
      </p:sp>
      <p:pic>
        <p:nvPicPr>
          <p:cNvPr id="4" name="Picture 3"/>
          <p:cNvPicPr>
            <a:picLocks noChangeAspect="1"/>
          </p:cNvPicPr>
          <p:nvPr/>
        </p:nvPicPr>
        <p:blipFill>
          <a:blip r:embed="rId2">
            <a:grayscl/>
            <a:biLevel thresh="50000"/>
          </a:blip>
          <a:stretch>
            <a:fillRect/>
          </a:stretch>
        </p:blipFill>
        <p:spPr>
          <a:xfrm>
            <a:off x="7770813" y="4819650"/>
            <a:ext cx="1374775" cy="1550988"/>
          </a:xfrm>
          <a:prstGeom prst="rect">
            <a:avLst/>
          </a:prstGeom>
          <a:ln>
            <a:noFill/>
          </a:ln>
          <a:effectLst>
            <a:outerShdw blurRad="292100" dist="139700" dir="2700000" algn="tl" rotWithShape="0">
              <a:srgbClr val="333333">
                <a:alpha val="65000"/>
              </a:srgbClr>
            </a:outerShdw>
          </a:effectLst>
        </p:spPr>
      </p:pic>
      <p:pic>
        <p:nvPicPr>
          <p:cNvPr id="32773" name="Picture 1" descr="File:Back Arrow.svg - Wikimedia Commons">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91538" y="655638"/>
            <a:ext cx="8080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2259013" y="638175"/>
            <a:ext cx="5562600" cy="1447800"/>
          </a:xfrm>
        </p:spPr>
        <p:txBody>
          <a:bodyPr wrap="square" numCol="1" anchorCtr="0" compatLnSpc="1">
            <a:prstTxWarp prst="textNoShape">
              <a:avLst/>
            </a:prstTxWarp>
            <a:normAutofit fontScale="90000"/>
          </a:bodyPr>
          <a:lstStyle/>
          <a:p>
            <a:r>
              <a:rPr lang="en-US" altLang="en-US" sz="6000" b="1">
                <a:ln>
                  <a:noFill/>
                </a:ln>
                <a:latin typeface="+mn-lt"/>
              </a:rPr>
              <a:t>Learning Styles</a:t>
            </a:r>
          </a:p>
        </p:txBody>
      </p:sp>
      <p:pic>
        <p:nvPicPr>
          <p:cNvPr id="33795" name="Picture 1" descr="File:Back Arrow.svg - Wikimedia Commons">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1713" y="617538"/>
            <a:ext cx="8080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8" descr="http://morevietnamese.com/wp-content/uploads/3typ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513" y="1951038"/>
            <a:ext cx="746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355850" y="1058863"/>
            <a:ext cx="5562600" cy="1447800"/>
          </a:xfrm>
        </p:spPr>
        <p:txBody>
          <a:bodyPr wrap="square" numCol="1" anchorCtr="0" compatLnSpc="1">
            <a:prstTxWarp prst="textNoShape">
              <a:avLst/>
            </a:prstTxWarp>
            <a:normAutofit fontScale="90000"/>
          </a:bodyPr>
          <a:lstStyle/>
          <a:p>
            <a:r>
              <a:rPr lang="en-US" altLang="en-US" sz="6000" b="1">
                <a:ln>
                  <a:noFill/>
                </a:ln>
                <a:latin typeface="+mn-lt"/>
              </a:rPr>
              <a:t>Learning Styles</a:t>
            </a:r>
          </a:p>
        </p:txBody>
      </p:sp>
      <p:sp>
        <p:nvSpPr>
          <p:cNvPr id="22531" name="Content Placeholder 2"/>
          <p:cNvSpPr>
            <a:spLocks noGrp="1"/>
          </p:cNvSpPr>
          <p:nvPr>
            <p:ph idx="1"/>
          </p:nvPr>
        </p:nvSpPr>
        <p:spPr>
          <a:xfrm>
            <a:off x="806450" y="2713038"/>
            <a:ext cx="8662988" cy="4038600"/>
          </a:xfrm>
        </p:spPr>
        <p:txBody>
          <a:bodyPr>
            <a:normAutofit fontScale="85000" lnSpcReduction="10000"/>
          </a:bodyPr>
          <a:lstStyle/>
          <a:p>
            <a:pPr marL="679450" indent="-571500" defTabSz="503972" fontAlgn="auto">
              <a:spcAft>
                <a:spcPts val="661"/>
              </a:spcAft>
              <a:defRPr/>
            </a:pPr>
            <a:r>
              <a:rPr lang="en-US" altLang="en-US" sz="3600" dirty="0">
                <a:solidFill>
                  <a:schemeClr val="tx1">
                    <a:lumMod val="85000"/>
                    <a:lumOff val="15000"/>
                  </a:schemeClr>
                </a:solidFill>
              </a:rPr>
              <a:t>Kinesthetic, tactile, visual, auditory.</a:t>
            </a:r>
          </a:p>
          <a:p>
            <a:pPr marL="679450" indent="-571500" defTabSz="503972" fontAlgn="auto">
              <a:spcAft>
                <a:spcPts val="661"/>
              </a:spcAft>
              <a:defRPr/>
            </a:pPr>
            <a:r>
              <a:rPr lang="en-US" altLang="en-US" sz="3600" dirty="0">
                <a:solidFill>
                  <a:schemeClr val="tx1">
                    <a:lumMod val="85000"/>
                    <a:lumOff val="15000"/>
                  </a:schemeClr>
                </a:solidFill>
              </a:rPr>
              <a:t>Seeing, hearing, doing. </a:t>
            </a:r>
          </a:p>
          <a:p>
            <a:pPr marL="679450" indent="-571500" defTabSz="503972" fontAlgn="auto">
              <a:spcAft>
                <a:spcPts val="661"/>
              </a:spcAft>
              <a:defRPr/>
            </a:pPr>
            <a:r>
              <a:rPr lang="en-US" altLang="en-US" sz="3600" dirty="0">
                <a:solidFill>
                  <a:schemeClr val="tx1">
                    <a:lumMod val="85000"/>
                    <a:lumOff val="15000"/>
                  </a:schemeClr>
                </a:solidFill>
              </a:rPr>
              <a:t>What learning style(s) is (are) most dominant for you?</a:t>
            </a:r>
          </a:p>
          <a:p>
            <a:pPr marL="679450" indent="-571500" defTabSz="503972" fontAlgn="auto">
              <a:spcAft>
                <a:spcPts val="661"/>
              </a:spcAft>
              <a:defRPr/>
            </a:pPr>
            <a:r>
              <a:rPr lang="en-US" altLang="en-US" sz="3600" dirty="0">
                <a:solidFill>
                  <a:schemeClr val="tx1">
                    <a:lumMod val="85000"/>
                    <a:lumOff val="15000"/>
                  </a:schemeClr>
                </a:solidFill>
              </a:rPr>
              <a:t>Post the characteristics under your profile.</a:t>
            </a:r>
          </a:p>
          <a:p>
            <a:pPr marL="679450" indent="-571500" defTabSz="503972" fontAlgn="auto">
              <a:spcAft>
                <a:spcPts val="661"/>
              </a:spcAft>
              <a:defRPr/>
            </a:pPr>
            <a:endParaRPr lang="en-US" altLang="en-US" sz="3600" dirty="0">
              <a:solidFill>
                <a:schemeClr val="tx1">
                  <a:lumMod val="85000"/>
                  <a:lumOff val="15000"/>
                </a:schemeClr>
              </a:solidFill>
            </a:endParaRPr>
          </a:p>
          <a:p>
            <a:pPr marL="107950" indent="0" algn="ctr" defTabSz="503972" fontAlgn="auto">
              <a:spcAft>
                <a:spcPts val="661"/>
              </a:spcAft>
              <a:buNone/>
              <a:defRPr/>
            </a:pPr>
            <a:r>
              <a:rPr lang="en-US" altLang="en-US" sz="3600" dirty="0">
                <a:solidFill>
                  <a:schemeClr val="tx1">
                    <a:lumMod val="85000"/>
                    <a:lumOff val="15000"/>
                  </a:schemeClr>
                </a:solidFill>
              </a:rPr>
              <a:t>*Work on non-dominant learning styles*</a:t>
            </a:r>
          </a:p>
        </p:txBody>
      </p:sp>
      <p:pic>
        <p:nvPicPr>
          <p:cNvPr id="34820" name="Picture 1" descr="File:Back Arrow.svg - Wikimedia Commons">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28063" y="655638"/>
            <a:ext cx="8080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840817" y="373754"/>
            <a:ext cx="8607425" cy="1447800"/>
          </a:xfrm>
        </p:spPr>
        <p:txBody>
          <a:bodyPr wrap="square" numCol="1" anchorCtr="0" compatLnSpc="1">
            <a:prstTxWarp prst="textNoShape">
              <a:avLst/>
            </a:prstTxWarp>
          </a:bodyPr>
          <a:lstStyle/>
          <a:p>
            <a:r>
              <a:rPr lang="en-US" altLang="en-US" sz="5500" b="1">
                <a:ln>
                  <a:noFill/>
                </a:ln>
                <a:latin typeface="+mn-lt"/>
              </a:rPr>
              <a:t>Multiple Intelligences</a:t>
            </a:r>
          </a:p>
        </p:txBody>
      </p:sp>
      <p:sp>
        <p:nvSpPr>
          <p:cNvPr id="35843" name="Content Placeholder 2"/>
          <p:cNvSpPr>
            <a:spLocks noGrp="1"/>
          </p:cNvSpPr>
          <p:nvPr>
            <p:ph idx="1"/>
          </p:nvPr>
        </p:nvSpPr>
        <p:spPr bwMode="auto">
          <a:xfrm>
            <a:off x="4583112" y="6585245"/>
            <a:ext cx="8662987" cy="4038600"/>
          </a:xfrm>
        </p:spPr>
        <p:txBody>
          <a:bodyPr wrap="square" numCol="1" anchorCtr="0" compatLnSpc="1">
            <a:prstTxWarp prst="textNoShape">
              <a:avLst/>
            </a:prstTxWarp>
          </a:bodyPr>
          <a:lstStyle/>
          <a:p>
            <a:pPr marL="107950" indent="0">
              <a:buFont typeface="Zapf Dingbats" pitchFamily="1" charset="2"/>
              <a:buNone/>
            </a:pPr>
            <a:r>
              <a:rPr lang="en-US" altLang="en-US" sz="1400">
                <a:latin typeface="Calibri" panose="020F0502020204030204" pitchFamily="34" charset="0"/>
                <a:hlinkClick r:id="rId2"/>
              </a:rPr>
              <a:t>https://www.edutopia.org/multiple-intelligences-assessment</a:t>
            </a:r>
            <a:r>
              <a:rPr lang="en-US" altLang="en-US" sz="1400">
                <a:latin typeface="Calibri" panose="020F0502020204030204" pitchFamily="34"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12" y="1570037"/>
            <a:ext cx="8610600" cy="5295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845" name="Picture 1" descr="File:Back Arrow.svg - Wikimedia Commons">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55050" y="6599238"/>
            <a:ext cx="80803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2971800" y="285750"/>
            <a:ext cx="3808413" cy="1447800"/>
          </a:xfrm>
        </p:spPr>
        <p:txBody>
          <a:bodyPr wrap="square" numCol="1" anchorCtr="0" compatLnSpc="1">
            <a:prstTxWarp prst="textNoShape">
              <a:avLst/>
            </a:prstTxWarp>
            <a:normAutofit fontScale="90000"/>
          </a:bodyPr>
          <a:lstStyle/>
          <a:p>
            <a:r>
              <a:rPr lang="en-US" altLang="en-US" sz="6000" b="1">
                <a:ln>
                  <a:noFill/>
                </a:ln>
                <a:latin typeface="+mn-lt"/>
              </a:rPr>
              <a:t>True Colors</a:t>
            </a:r>
          </a:p>
        </p:txBody>
      </p:sp>
      <p:sp>
        <p:nvSpPr>
          <p:cNvPr id="36867" name="Content Placeholder 2"/>
          <p:cNvSpPr>
            <a:spLocks noGrp="1"/>
          </p:cNvSpPr>
          <p:nvPr>
            <p:ph idx="1"/>
          </p:nvPr>
        </p:nvSpPr>
        <p:spPr bwMode="auto">
          <a:xfrm>
            <a:off x="4125912" y="6294437"/>
            <a:ext cx="8662987" cy="4038600"/>
          </a:xfrm>
        </p:spPr>
        <p:txBody>
          <a:bodyPr wrap="square" numCol="1" anchorCtr="0" compatLnSpc="1">
            <a:prstTxWarp prst="textNoShape">
              <a:avLst/>
            </a:prstTxWarp>
            <a:normAutofit/>
          </a:bodyPr>
          <a:lstStyle/>
          <a:p>
            <a:pPr marL="107950" indent="0">
              <a:buFont typeface="Zapf Dingbats" pitchFamily="1" charset="2"/>
              <a:buNone/>
            </a:pPr>
            <a:r>
              <a:rPr lang="en-US" altLang="en-US" sz="1800">
                <a:hlinkClick r:id="rId2"/>
              </a:rPr>
              <a:t>https://lonerwolf.com/true-colors-personality-test</a:t>
            </a:r>
            <a:r>
              <a:rPr lang="en-US" altLang="en-US" sz="1600">
                <a:hlinkClick r:id="rId2"/>
              </a:rPr>
              <a:t>/</a:t>
            </a:r>
            <a:r>
              <a:rPr lang="en-US" altLang="en-US" sz="1600"/>
              <a:t> </a:t>
            </a:r>
            <a:endParaRPr lang="en-US" altLang="en-US" sz="280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74" y="1368425"/>
            <a:ext cx="8543313" cy="52043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869" name="Picture 1" descr="File:Back Arrow.svg - Wikimedia Commons">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6463" y="560388"/>
            <a:ext cx="8096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30313" y="731838"/>
            <a:ext cx="7494587" cy="1436687"/>
          </a:xfrm>
        </p:spPr>
        <p:txBody>
          <a:bodyPr>
            <a:normAutofit fontScale="90000"/>
          </a:bodyPr>
          <a:lstStyle/>
          <a:p>
            <a:pPr defTabSz="503972" fontAlgn="auto">
              <a:spcAft>
                <a:spcPts val="0"/>
              </a:spcAft>
              <a:defRPr/>
            </a:pPr>
            <a:r>
              <a:rPr lang="en-CA" sz="4409" b="1">
                <a:solidFill>
                  <a:srgbClr val="AD830D"/>
                </a:solidFill>
                <a:latin typeface="+mn-lt"/>
              </a:rPr>
              <a:t>Rube Goldberg Inspired Machine</a:t>
            </a:r>
            <a:r>
              <a:rPr lang="en-CA" sz="4409">
                <a:solidFill>
                  <a:schemeClr val="tx2">
                    <a:lumMod val="60000"/>
                    <a:lumOff val="40000"/>
                  </a:schemeClr>
                </a:solidFill>
              </a:rPr>
              <a:t/>
            </a:r>
            <a:br>
              <a:rPr lang="en-CA" sz="4409">
                <a:solidFill>
                  <a:schemeClr val="tx2">
                    <a:lumMod val="60000"/>
                    <a:lumOff val="40000"/>
                  </a:schemeClr>
                </a:solidFill>
              </a:rPr>
            </a:br>
            <a:endParaRPr lang="en-US" altLang="en-US" sz="4409">
              <a:solidFill>
                <a:schemeClr val="tx1">
                  <a:lumMod val="85000"/>
                  <a:lumOff val="15000"/>
                </a:schemeClr>
              </a:solidFill>
              <a:latin typeface="Copperplate Gothic Bold" panose="020E0705020206020404" pitchFamily="34" charset="0"/>
            </a:endParaRPr>
          </a:p>
        </p:txBody>
      </p:sp>
      <p:sp>
        <p:nvSpPr>
          <p:cNvPr id="3" name="Rectangle 2"/>
          <p:cNvSpPr/>
          <p:nvPr/>
        </p:nvSpPr>
        <p:spPr>
          <a:xfrm>
            <a:off x="1839913" y="5913438"/>
            <a:ext cx="6640512" cy="400050"/>
          </a:xfrm>
          <a:prstGeom prst="rect">
            <a:avLst/>
          </a:prstGeom>
        </p:spPr>
        <p:txBody>
          <a:bodyPr>
            <a:spAutoFit/>
          </a:bodyPr>
          <a:lstStyle/>
          <a:p>
            <a:pPr algn="ctr" eaLnBrk="1" fontAlgn="auto" hangingPunct="1">
              <a:spcBef>
                <a:spcPts val="0"/>
              </a:spcBef>
              <a:spcAft>
                <a:spcPts val="0"/>
              </a:spcAft>
              <a:defRPr/>
            </a:pPr>
            <a:r>
              <a:rPr lang="en-CA" sz="2000">
                <a:solidFill>
                  <a:schemeClr val="tx2">
                    <a:lumMod val="60000"/>
                    <a:lumOff val="40000"/>
                  </a:schemeClr>
                </a:solidFill>
                <a:latin typeface="Calibri" panose="020F0502020204030204" pitchFamily="34" charset="0"/>
                <a:hlinkClick r:id="rId3"/>
              </a:rPr>
              <a:t>https://www.youtube.com/watch?v=dFWHbRApS3c</a:t>
            </a:r>
            <a:r>
              <a:rPr lang="en-CA" sz="2000">
                <a:solidFill>
                  <a:schemeClr val="tx2">
                    <a:lumMod val="60000"/>
                    <a:lumOff val="40000"/>
                  </a:schemeClr>
                </a:solidFill>
                <a:latin typeface="Calibri" panose="020F0502020204030204" pitchFamily="34" charset="0"/>
              </a:rPr>
              <a:t> </a:t>
            </a:r>
          </a:p>
        </p:txBody>
      </p:sp>
      <p:pic>
        <p:nvPicPr>
          <p:cNvPr id="5125" name="Picture 5" descr="https://i.kinja-img.com/gawker-media/image/upload/s--l8ggUuVh--/tj6hb8iagkhvz7awwbp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906" y="2168525"/>
            <a:ext cx="6629400" cy="3731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2717800" y="350838"/>
            <a:ext cx="4495800" cy="1447800"/>
          </a:xfrm>
        </p:spPr>
        <p:txBody>
          <a:bodyPr wrap="square" numCol="1" anchorCtr="0" compatLnSpc="1">
            <a:prstTxWarp prst="textNoShape">
              <a:avLst/>
            </a:prstTxWarp>
            <a:normAutofit fontScale="90000"/>
          </a:bodyPr>
          <a:lstStyle/>
          <a:p>
            <a:r>
              <a:rPr lang="en-US" altLang="en-US" sz="6000" b="1">
                <a:ln>
                  <a:noFill/>
                </a:ln>
                <a:latin typeface="+mn-lt"/>
              </a:rPr>
              <a:t>Myers Briggs</a:t>
            </a:r>
          </a:p>
        </p:txBody>
      </p:sp>
      <p:sp>
        <p:nvSpPr>
          <p:cNvPr id="37891" name="Content Placeholder 2"/>
          <p:cNvSpPr>
            <a:spLocks noGrp="1"/>
          </p:cNvSpPr>
          <p:nvPr>
            <p:ph idx="1"/>
          </p:nvPr>
        </p:nvSpPr>
        <p:spPr bwMode="auto">
          <a:xfrm>
            <a:off x="4278312" y="6675437"/>
            <a:ext cx="9307513" cy="4038600"/>
          </a:xfrm>
        </p:spPr>
        <p:txBody>
          <a:bodyPr wrap="square" numCol="1" anchorCtr="0" compatLnSpc="1">
            <a:prstTxWarp prst="textNoShape">
              <a:avLst/>
            </a:prstTxWarp>
          </a:bodyPr>
          <a:lstStyle/>
          <a:p>
            <a:pPr marL="107950" indent="0">
              <a:buFont typeface="Zapf Dingbats" pitchFamily="1" charset="2"/>
              <a:buNone/>
            </a:pPr>
            <a:r>
              <a:rPr lang="en-US" altLang="en-US" sz="1800">
                <a:latin typeface="Calibri" panose="020F0502020204030204" pitchFamily="34" charset="0"/>
                <a:hlinkClick r:id="rId2"/>
              </a:rPr>
              <a:t>http://www.humanmetrics.com/cgi-win/jtypes2.asp</a:t>
            </a:r>
            <a:r>
              <a:rPr lang="en-US" altLang="en-US" sz="1800">
                <a:latin typeface="Calibri" panose="020F0502020204030204" pitchFamily="34" charset="0"/>
              </a:rPr>
              <a:t> </a:t>
            </a:r>
          </a:p>
        </p:txBody>
      </p:sp>
      <p:pic>
        <p:nvPicPr>
          <p:cNvPr id="37892" name="Picture 6" descr="Image result for myers bri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512" y="1570037"/>
            <a:ext cx="84582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1" descr="File:Back Arrow.svg - Wikimedia Commons">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39188" y="565150"/>
            <a:ext cx="8080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849313" y="427038"/>
            <a:ext cx="8607425" cy="1447800"/>
          </a:xfrm>
        </p:spPr>
        <p:txBody>
          <a:bodyPr wrap="square" numCol="1" anchorCtr="0" compatLnSpc="1">
            <a:prstTxWarp prst="textNoShape">
              <a:avLst/>
            </a:prstTxWarp>
          </a:bodyPr>
          <a:lstStyle/>
          <a:p>
            <a:r>
              <a:rPr lang="en-US" altLang="en-US" sz="6000" b="1">
                <a:ln>
                  <a:noFill/>
                </a:ln>
                <a:latin typeface="+mn-lt"/>
              </a:rPr>
              <a:t>Enneagram</a:t>
            </a:r>
          </a:p>
        </p:txBody>
      </p:sp>
      <p:sp>
        <p:nvSpPr>
          <p:cNvPr id="38915" name="Content Placeholder 2"/>
          <p:cNvSpPr>
            <a:spLocks noGrp="1"/>
          </p:cNvSpPr>
          <p:nvPr>
            <p:ph idx="1"/>
          </p:nvPr>
        </p:nvSpPr>
        <p:spPr bwMode="auto">
          <a:xfrm>
            <a:off x="3668713" y="7104063"/>
            <a:ext cx="8661400" cy="4038600"/>
          </a:xfrm>
        </p:spPr>
        <p:txBody>
          <a:bodyPr wrap="square" numCol="1" anchorCtr="0" compatLnSpc="1">
            <a:prstTxWarp prst="textNoShape">
              <a:avLst/>
            </a:prstTxWarp>
          </a:bodyPr>
          <a:lstStyle/>
          <a:p>
            <a:pPr marL="107950" indent="0">
              <a:buFont typeface="Zapf Dingbats" pitchFamily="1" charset="2"/>
              <a:buNone/>
            </a:pPr>
            <a:r>
              <a:rPr lang="en-US" altLang="en-US" sz="1800">
                <a:latin typeface="Calibri" panose="020F0502020204030204" pitchFamily="34" charset="0"/>
                <a:hlinkClick r:id="rId2"/>
              </a:rPr>
              <a:t>http://www.9types.com/rheti/index.php</a:t>
            </a:r>
            <a:r>
              <a:rPr lang="en-US" altLang="en-US" sz="1800">
                <a:latin typeface="Calibri" panose="020F0502020204030204" pitchFamily="34" charset="0"/>
              </a:rPr>
              <a:t> </a:t>
            </a:r>
          </a:p>
        </p:txBody>
      </p:sp>
      <p:pic>
        <p:nvPicPr>
          <p:cNvPr id="26630" name="Picture 8" descr="Image result for enneagram"/>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7512" y="1620261"/>
            <a:ext cx="642511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 descr="File:Back Arrow.svg - Wikimedia Commons">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45513" y="746125"/>
            <a:ext cx="8080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698500" y="350838"/>
            <a:ext cx="8607425" cy="1447800"/>
          </a:xfrm>
        </p:spPr>
        <p:txBody>
          <a:bodyPr wrap="square" numCol="1" anchorCtr="0" compatLnSpc="1">
            <a:prstTxWarp prst="textNoShape">
              <a:avLst/>
            </a:prstTxWarp>
          </a:bodyPr>
          <a:lstStyle/>
          <a:p>
            <a:r>
              <a:rPr lang="en-US" altLang="en-US" sz="6000" b="1">
                <a:ln>
                  <a:noFill/>
                </a:ln>
                <a:latin typeface="+mn-lt"/>
              </a:rPr>
              <a:t>Enneagram</a:t>
            </a:r>
          </a:p>
        </p:txBody>
      </p:sp>
      <p:pic>
        <p:nvPicPr>
          <p:cNvPr id="2" name="Picture 1"/>
          <p:cNvPicPr>
            <a:picLocks noChangeAspect="1"/>
          </p:cNvPicPr>
          <p:nvPr/>
        </p:nvPicPr>
        <p:blipFill>
          <a:blip r:embed="rId2"/>
          <a:stretch>
            <a:fillRect/>
          </a:stretch>
        </p:blipFill>
        <p:spPr>
          <a:xfrm>
            <a:off x="925511" y="1593939"/>
            <a:ext cx="8153401" cy="5207214"/>
          </a:xfrm>
          <a:prstGeom prst="rect">
            <a:avLst/>
          </a:prstGeom>
          <a:ln>
            <a:noFill/>
          </a:ln>
          <a:effectLst>
            <a:outerShdw blurRad="292100" dist="139700" dir="2700000" algn="tl" rotWithShape="0">
              <a:srgbClr val="333333">
                <a:alpha val="65000"/>
              </a:srgbClr>
            </a:outerShdw>
          </a:effectLst>
        </p:spPr>
      </p:pic>
      <p:pic>
        <p:nvPicPr>
          <p:cNvPr id="39940" name="Picture 1" descr="File:Back Arrow.svg - Wikimedia Commons">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23288" y="555625"/>
            <a:ext cx="8080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620712" y="1039767"/>
            <a:ext cx="8607425" cy="1447800"/>
          </a:xfrm>
        </p:spPr>
        <p:txBody>
          <a:bodyPr wrap="square" numCol="1" anchorCtr="0" compatLnSpc="1">
            <a:prstTxWarp prst="textNoShape">
              <a:avLst/>
            </a:prstTxWarp>
          </a:bodyPr>
          <a:lstStyle/>
          <a:p>
            <a:r>
              <a:rPr lang="en-US" altLang="en-US" sz="6000" b="1">
                <a:ln>
                  <a:noFill/>
                </a:ln>
                <a:latin typeface="+mn-lt"/>
              </a:rPr>
              <a:t>Spirit Animal</a:t>
            </a:r>
          </a:p>
        </p:txBody>
      </p:sp>
      <p:pic>
        <p:nvPicPr>
          <p:cNvPr id="40963" name="Picture 1" descr="File:Back Arrow.svg - Wikimedia Commons">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1875" y="655638"/>
            <a:ext cx="80803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82712" y="2789237"/>
            <a:ext cx="678180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Connect </a:t>
            </a:r>
            <a:r>
              <a:rPr lang="en-US" sz="3200" dirty="0" smtClean="0"/>
              <a:t>to FNMI </a:t>
            </a:r>
            <a:r>
              <a:rPr lang="en-US" sz="3200" dirty="0"/>
              <a:t>education</a:t>
            </a:r>
          </a:p>
          <a:p>
            <a:pPr marL="457200" indent="-457200">
              <a:buFont typeface="Arial" panose="020B0604020202020204" pitchFamily="34" charset="0"/>
              <a:buChar char="•"/>
            </a:pPr>
            <a:r>
              <a:rPr lang="en-US" sz="3200" dirty="0"/>
              <a:t>Find an Elder to visit and develop this part of learner </a:t>
            </a:r>
            <a:r>
              <a:rPr lang="en-US" sz="3200" dirty="0" smtClean="0"/>
              <a:t>profiles</a:t>
            </a:r>
          </a:p>
          <a:p>
            <a:pPr marL="457200" indent="-457200">
              <a:buFont typeface="Arial" panose="020B0604020202020204" pitchFamily="34" charset="0"/>
              <a:buChar char="•"/>
            </a:pPr>
            <a:r>
              <a:rPr lang="en-US" sz="3200" dirty="0" smtClean="0"/>
              <a:t>Connect with Amber Thompson from OES for information about inviting guests to come in and lead this</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773113" y="1036638"/>
            <a:ext cx="8607425" cy="1447800"/>
          </a:xfrm>
        </p:spPr>
        <p:txBody>
          <a:bodyPr wrap="square" numCol="1" anchorCtr="0" compatLnSpc="1">
            <a:prstTxWarp prst="textNoShape">
              <a:avLst/>
            </a:prstTxWarp>
            <a:normAutofit fontScale="90000"/>
          </a:bodyPr>
          <a:lstStyle/>
          <a:p>
            <a:r>
              <a:rPr lang="en-US" altLang="en-US" sz="6000" b="1">
                <a:ln>
                  <a:noFill/>
                </a:ln>
                <a:latin typeface="+mn-lt"/>
              </a:rPr>
              <a:t>Strengths and Challenges</a:t>
            </a:r>
          </a:p>
        </p:txBody>
      </p:sp>
      <p:sp>
        <p:nvSpPr>
          <p:cNvPr id="41987" name="Content Placeholder 2"/>
          <p:cNvSpPr>
            <a:spLocks noGrp="1"/>
          </p:cNvSpPr>
          <p:nvPr>
            <p:ph idx="1"/>
          </p:nvPr>
        </p:nvSpPr>
        <p:spPr bwMode="auto">
          <a:xfrm>
            <a:off x="555625" y="2713038"/>
            <a:ext cx="8824913" cy="4038600"/>
          </a:xfrm>
        </p:spPr>
        <p:txBody>
          <a:bodyPr wrap="square" numCol="1" anchorCtr="0" compatLnSpc="1">
            <a:prstTxWarp prst="textNoShape">
              <a:avLst/>
            </a:prstTxWarp>
          </a:bodyPr>
          <a:lstStyle/>
          <a:p>
            <a:r>
              <a:rPr lang="en-US" altLang="en-US" sz="2400" dirty="0"/>
              <a:t>These are the areas where you can be a mentor for others as well as things you can learn more about.</a:t>
            </a:r>
          </a:p>
          <a:p>
            <a:r>
              <a:rPr lang="en-US" altLang="en-US" sz="2400" dirty="0"/>
              <a:t> This list can grow and shift continuously!</a:t>
            </a:r>
          </a:p>
        </p:txBody>
      </p:sp>
      <p:pic>
        <p:nvPicPr>
          <p:cNvPr id="27654" name="Picture 4" descr="Image result for strengths and weaknesses"/>
          <p:cNvPicPr>
            <a:picLocks noChangeAspect="1" noChangeArrowheads="1"/>
          </p:cNvPicPr>
          <p:nvPr/>
        </p:nvPicPr>
        <p:blipFill>
          <a:blip r:embed="rId2"/>
          <a:srcRect/>
          <a:stretch>
            <a:fillRect/>
          </a:stretch>
        </p:blipFill>
        <p:spPr bwMode="auto">
          <a:xfrm>
            <a:off x="2830512" y="4133669"/>
            <a:ext cx="4197351" cy="26229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 descr="File:Back Arrow.svg - Wikimedia Commons">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7413" y="631825"/>
            <a:ext cx="8080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773113" y="198438"/>
            <a:ext cx="8607425" cy="1447800"/>
          </a:xfrm>
        </p:spPr>
        <p:txBody>
          <a:bodyPr wrap="square" numCol="1" anchorCtr="0" compatLnSpc="1">
            <a:prstTxWarp prst="textNoShape">
              <a:avLst/>
            </a:prstTxWarp>
            <a:normAutofit fontScale="90000"/>
          </a:bodyPr>
          <a:lstStyle/>
          <a:p>
            <a:r>
              <a:rPr lang="en-US" altLang="en-US" sz="6000" b="1">
                <a:ln>
                  <a:noFill/>
                </a:ln>
                <a:latin typeface="+mn-lt"/>
              </a:rPr>
              <a:t>Strengths and Challenges</a:t>
            </a:r>
          </a:p>
        </p:txBody>
      </p:sp>
      <p:pic>
        <p:nvPicPr>
          <p:cNvPr id="430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7512" y="1417637"/>
            <a:ext cx="6816726" cy="532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 descr="File:Back Arrow.svg - Wikimedia Commons">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0988" y="6599238"/>
            <a:ext cx="8080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696913" y="434975"/>
            <a:ext cx="8607425" cy="1447800"/>
          </a:xfrm>
        </p:spPr>
        <p:txBody>
          <a:bodyPr wrap="square" numCol="1" anchorCtr="0" compatLnSpc="1">
            <a:prstTxWarp prst="textNoShape">
              <a:avLst/>
            </a:prstTxWarp>
          </a:bodyPr>
          <a:lstStyle/>
          <a:p>
            <a:r>
              <a:rPr lang="en-US" altLang="en-US" sz="6000" b="1">
                <a:ln>
                  <a:noFill/>
                </a:ln>
                <a:latin typeface="+mn-lt"/>
              </a:rPr>
              <a:t>Hobbies and Interests</a:t>
            </a:r>
          </a:p>
        </p:txBody>
      </p:sp>
      <p:sp>
        <p:nvSpPr>
          <p:cNvPr id="44035" name="Content Placeholder 2"/>
          <p:cNvSpPr>
            <a:spLocks noGrp="1"/>
          </p:cNvSpPr>
          <p:nvPr>
            <p:ph idx="1"/>
          </p:nvPr>
        </p:nvSpPr>
        <p:spPr bwMode="auto">
          <a:xfrm>
            <a:off x="676205" y="3856037"/>
            <a:ext cx="8662987" cy="4038600"/>
          </a:xfrm>
        </p:spPr>
        <p:txBody>
          <a:bodyPr wrap="square" numCol="1" anchorCtr="0" compatLnSpc="1">
            <a:prstTxWarp prst="textNoShape">
              <a:avLst/>
            </a:prstTxWarp>
          </a:bodyPr>
          <a:lstStyle/>
          <a:p>
            <a:r>
              <a:rPr lang="en-US" altLang="en-US" sz="2400" dirty="0"/>
              <a:t>Finding common interests/hobbies</a:t>
            </a:r>
          </a:p>
          <a:p>
            <a:r>
              <a:rPr lang="en-US" altLang="en-US" sz="2400" dirty="0"/>
              <a:t>Finding mentors</a:t>
            </a:r>
          </a:p>
          <a:p>
            <a:r>
              <a:rPr lang="en-US" altLang="en-US" sz="2400" dirty="0"/>
              <a:t>Finding collaborators</a:t>
            </a:r>
          </a:p>
          <a:p>
            <a:r>
              <a:rPr lang="en-US" altLang="en-US" sz="2400" dirty="0"/>
              <a:t>Expanding your knowledge and curiosity</a:t>
            </a:r>
          </a:p>
        </p:txBody>
      </p:sp>
      <p:pic>
        <p:nvPicPr>
          <p:cNvPr id="32770" name="Picture 2" descr="Image result for hobbies and interes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8112" y="2628432"/>
            <a:ext cx="3007326" cy="42756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32772" name="Picture 4" descr="Image result for hobbies and interests"/>
          <p:cNvPicPr>
            <a:picLocks noChangeAspect="1" noChangeArrowheads="1"/>
          </p:cNvPicPr>
          <p:nvPr/>
        </p:nvPicPr>
        <p:blipFill>
          <a:blip r:embed="rId3"/>
          <a:srcRect/>
          <a:stretch>
            <a:fillRect/>
          </a:stretch>
        </p:blipFill>
        <p:spPr bwMode="auto">
          <a:xfrm>
            <a:off x="849313" y="1666875"/>
            <a:ext cx="1922462" cy="1922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4038" name="Picture 1" descr="File:Back Arrow.svg - Wikimedia Commons">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74113" y="447675"/>
            <a:ext cx="808037"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706438" y="754063"/>
            <a:ext cx="8607425" cy="1447800"/>
          </a:xfrm>
        </p:spPr>
        <p:txBody>
          <a:bodyPr wrap="square" numCol="1" anchorCtr="0" compatLnSpc="1">
            <a:prstTxWarp prst="textNoShape">
              <a:avLst/>
            </a:prstTxWarp>
          </a:bodyPr>
          <a:lstStyle/>
          <a:p>
            <a:r>
              <a:rPr lang="en-US" altLang="en-US" sz="6000" b="1">
                <a:ln>
                  <a:noFill/>
                </a:ln>
                <a:latin typeface="+mn-lt"/>
              </a:rPr>
              <a:t>Skills</a:t>
            </a:r>
          </a:p>
        </p:txBody>
      </p:sp>
      <p:sp>
        <p:nvSpPr>
          <p:cNvPr id="45059" name="Content Placeholder 2"/>
          <p:cNvSpPr>
            <a:spLocks noGrp="1"/>
          </p:cNvSpPr>
          <p:nvPr>
            <p:ph idx="1"/>
          </p:nvPr>
        </p:nvSpPr>
        <p:spPr bwMode="auto">
          <a:xfrm>
            <a:off x="773113" y="2636838"/>
            <a:ext cx="8662987" cy="4038600"/>
          </a:xfrm>
        </p:spPr>
        <p:txBody>
          <a:bodyPr wrap="square" numCol="1" anchorCtr="0" compatLnSpc="1">
            <a:prstTxWarp prst="textNoShape">
              <a:avLst/>
            </a:prstTxWarp>
          </a:bodyPr>
          <a:lstStyle/>
          <a:p>
            <a:r>
              <a:rPr lang="en-US" altLang="en-US" sz="2800" b="1"/>
              <a:t>What skills do you have that you can use to help mentor others?</a:t>
            </a:r>
          </a:p>
          <a:p>
            <a:r>
              <a:rPr lang="en-US" altLang="en-US" sz="2800" b="1"/>
              <a:t>Build this list of skills as you progress</a:t>
            </a:r>
          </a:p>
          <a:p>
            <a:r>
              <a:rPr lang="en-US" altLang="en-US" sz="2800" b="1"/>
              <a:t>Use skills to build your network of experts</a:t>
            </a:r>
          </a:p>
        </p:txBody>
      </p:sp>
      <p:pic>
        <p:nvPicPr>
          <p:cNvPr id="45060" name="Picture 1" descr="File:Back Arrow.svg - Wikimedia Commons">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5825" y="669925"/>
            <a:ext cx="808038"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39492" y="4846637"/>
            <a:ext cx="3683444" cy="2123658"/>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eaLnBrk="1" fontAlgn="auto" hangingPunct="1">
              <a:spcBef>
                <a:spcPts val="0"/>
              </a:spcBef>
              <a:spcAft>
                <a:spcPts val="0"/>
              </a:spcAft>
              <a:defRPr/>
            </a:pPr>
            <a:r>
              <a:rPr lang="en-US" sz="3600">
                <a:ln w="0"/>
                <a:solidFill>
                  <a:schemeClr val="accent1"/>
                </a:solidFill>
                <a:effectLst>
                  <a:outerShdw blurRad="38100" dist="25400" dir="5400000" algn="ctr" rotWithShape="0">
                    <a:srgbClr val="6E747A">
                      <a:alpha val="43000"/>
                    </a:srgbClr>
                  </a:outerShdw>
                </a:effectLst>
                <a:cs typeface="Arial" panose="020B0604020202020204" pitchFamily="34" charset="0"/>
              </a:rPr>
              <a:t>Technology</a:t>
            </a:r>
            <a:endParaRPr lang="en-US" sz="4000">
              <a:ln w="0"/>
              <a:solidFill>
                <a:schemeClr val="accent1"/>
              </a:solidFill>
              <a:effectLst>
                <a:outerShdw blurRad="38100" dist="25400" dir="5400000" algn="ctr" rotWithShape="0">
                  <a:srgbClr val="6E747A">
                    <a:alpha val="43000"/>
                  </a:srgbClr>
                </a:outerShdw>
              </a:effectLst>
              <a:cs typeface="Arial" panose="020B0604020202020204" pitchFamily="34" charset="0"/>
            </a:endParaRPr>
          </a:p>
          <a:p>
            <a:pPr marL="571500" indent="-571500" eaLnBrk="1" fontAlgn="auto" hangingPunct="1">
              <a:spcBef>
                <a:spcPts val="0"/>
              </a:spcBef>
              <a:spcAft>
                <a:spcPts val="0"/>
              </a:spcAft>
              <a:buFont typeface="Arial" panose="020B0604020202020204" pitchFamily="34" charset="0"/>
              <a:buChar char="•"/>
              <a:defRPr/>
            </a:pPr>
            <a:r>
              <a:rPr lang="en-US" sz="3200">
                <a:ln w="0"/>
                <a:solidFill>
                  <a:schemeClr val="accent1"/>
                </a:solidFill>
                <a:effectLst>
                  <a:outerShdw blurRad="38100" dist="25400" dir="5400000" algn="ctr" rotWithShape="0">
                    <a:srgbClr val="6E747A">
                      <a:alpha val="43000"/>
                    </a:srgbClr>
                  </a:outerShdw>
                </a:effectLst>
                <a:cs typeface="Arial" panose="020B0604020202020204" pitchFamily="34" charset="0"/>
              </a:rPr>
              <a:t>Coding</a:t>
            </a:r>
          </a:p>
          <a:p>
            <a:pPr marL="571500" indent="-571500" eaLnBrk="1" fontAlgn="auto" hangingPunct="1">
              <a:spcBef>
                <a:spcPts val="0"/>
              </a:spcBef>
              <a:spcAft>
                <a:spcPts val="0"/>
              </a:spcAft>
              <a:buFont typeface="Arial" panose="020B0604020202020204" pitchFamily="34" charset="0"/>
              <a:buChar char="•"/>
              <a:defRPr/>
            </a:pPr>
            <a:r>
              <a:rPr lang="en-US" sz="3200">
                <a:ln w="0"/>
                <a:solidFill>
                  <a:schemeClr val="accent1"/>
                </a:solidFill>
                <a:effectLst>
                  <a:outerShdw blurRad="38100" dist="25400" dir="5400000" algn="ctr" rotWithShape="0">
                    <a:srgbClr val="6E747A">
                      <a:alpha val="43000"/>
                    </a:srgbClr>
                  </a:outerShdw>
                </a:effectLst>
                <a:cs typeface="Arial" panose="020B0604020202020204" pitchFamily="34" charset="0"/>
              </a:rPr>
              <a:t>Robotics</a:t>
            </a:r>
          </a:p>
          <a:p>
            <a:pPr marL="571500" indent="-571500" eaLnBrk="1" fontAlgn="auto" hangingPunct="1">
              <a:spcBef>
                <a:spcPts val="0"/>
              </a:spcBef>
              <a:spcAft>
                <a:spcPts val="0"/>
              </a:spcAft>
              <a:buFont typeface="Arial" panose="020B0604020202020204" pitchFamily="34" charset="0"/>
              <a:buChar char="•"/>
              <a:defRPr/>
            </a:pPr>
            <a:r>
              <a:rPr lang="en-US" sz="3200">
                <a:ln w="0"/>
                <a:solidFill>
                  <a:schemeClr val="accent1"/>
                </a:solidFill>
                <a:effectLst>
                  <a:outerShdw blurRad="38100" dist="25400" dir="5400000" algn="ctr" rotWithShape="0">
                    <a:srgbClr val="6E747A">
                      <a:alpha val="43000"/>
                    </a:srgbClr>
                  </a:outerShdw>
                </a:effectLst>
                <a:cs typeface="Arial" panose="020B0604020202020204" pitchFamily="34" charset="0"/>
              </a:rPr>
              <a:t>Graphing in Excel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736600" y="522288"/>
            <a:ext cx="8607425" cy="1447800"/>
          </a:xfrm>
        </p:spPr>
        <p:txBody>
          <a:bodyPr wrap="square" numCol="1" anchorCtr="0" compatLnSpc="1">
            <a:prstTxWarp prst="textNoShape">
              <a:avLst/>
            </a:prstTxWarp>
          </a:bodyPr>
          <a:lstStyle/>
          <a:p>
            <a:r>
              <a:rPr lang="en-US" altLang="en-US" sz="6000" b="1">
                <a:ln>
                  <a:noFill/>
                </a:ln>
                <a:latin typeface="+mn-lt"/>
              </a:rPr>
              <a:t>Learning Environment</a:t>
            </a:r>
          </a:p>
        </p:txBody>
      </p:sp>
      <p:sp>
        <p:nvSpPr>
          <p:cNvPr id="46083" name="Content Placeholder 2"/>
          <p:cNvSpPr>
            <a:spLocks noGrp="1"/>
          </p:cNvSpPr>
          <p:nvPr>
            <p:ph idx="1"/>
          </p:nvPr>
        </p:nvSpPr>
        <p:spPr bwMode="auto">
          <a:xfrm>
            <a:off x="849313" y="2865438"/>
            <a:ext cx="8662987" cy="4038600"/>
          </a:xfrm>
        </p:spPr>
        <p:txBody>
          <a:bodyPr wrap="square" numCol="1" anchorCtr="0" compatLnSpc="1">
            <a:prstTxWarp prst="textNoShape">
              <a:avLst/>
            </a:prstTxWarp>
          </a:bodyPr>
          <a:lstStyle/>
          <a:p>
            <a:r>
              <a:rPr lang="en-US" altLang="en-US" sz="2400" dirty="0"/>
              <a:t>What does your body and mind need in the environment to do your best learning/work/living?</a:t>
            </a:r>
          </a:p>
          <a:p>
            <a:r>
              <a:rPr lang="en-US" altLang="en-US" sz="2400" dirty="0"/>
              <a:t>Consider physical space (furniture, lighting, decor)</a:t>
            </a:r>
          </a:p>
          <a:p>
            <a:r>
              <a:rPr lang="en-US" altLang="en-US" sz="2400" dirty="0"/>
              <a:t>Consider sound</a:t>
            </a:r>
          </a:p>
          <a:p>
            <a:r>
              <a:rPr lang="en-US" altLang="en-US" sz="2400" dirty="0"/>
              <a:t>Consider organization</a:t>
            </a:r>
          </a:p>
          <a:p>
            <a:r>
              <a:rPr lang="en-US" altLang="en-US" sz="2400" dirty="0"/>
              <a:t>Other elements?</a:t>
            </a:r>
          </a:p>
          <a:p>
            <a:endParaRPr lang="en-US" altLang="en-US" sz="2400" dirty="0">
              <a:latin typeface="Calibri" panose="020F0502020204030204" pitchFamily="34" charset="0"/>
            </a:endParaRPr>
          </a:p>
        </p:txBody>
      </p:sp>
      <p:pic>
        <p:nvPicPr>
          <p:cNvPr id="46084" name="Picture 1" descr="File:Back Arrow.svg - Wikimedia Commons">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1413" y="493713"/>
            <a:ext cx="8080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 descr="Music notes png by DoloresMinette on DeviantAr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17663"/>
            <a:ext cx="2076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 Digital Leadership Series: Rethinking Learning Spaces and Environment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3607" y="5042825"/>
            <a:ext cx="2791818" cy="1861212"/>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le 1"/>
          <p:cNvSpPr>
            <a:spLocks noGrp="1"/>
          </p:cNvSpPr>
          <p:nvPr>
            <p:ph type="title"/>
          </p:nvPr>
        </p:nvSpPr>
        <p:spPr bwMode="auto">
          <a:xfrm>
            <a:off x="0" y="1112837"/>
            <a:ext cx="8607425" cy="1447800"/>
          </a:xfrm>
        </p:spPr>
        <p:txBody>
          <a:bodyPr wrap="square" numCol="1" anchorCtr="0" compatLnSpc="1">
            <a:prstTxWarp prst="textNoShape">
              <a:avLst/>
            </a:prstTxWarp>
          </a:bodyPr>
          <a:lstStyle/>
          <a:p>
            <a:r>
              <a:rPr lang="en-US" altLang="en-US" sz="6000" b="1">
                <a:ln>
                  <a:noFill/>
                </a:ln>
                <a:latin typeface="+mn-lt"/>
              </a:rPr>
              <a:t>I wonder about….</a:t>
            </a:r>
          </a:p>
        </p:txBody>
      </p:sp>
      <p:sp>
        <p:nvSpPr>
          <p:cNvPr id="33796" name="Content Placeholder 2"/>
          <p:cNvSpPr>
            <a:spLocks noGrp="1"/>
          </p:cNvSpPr>
          <p:nvPr>
            <p:ph idx="1"/>
          </p:nvPr>
        </p:nvSpPr>
        <p:spPr>
          <a:xfrm>
            <a:off x="800100" y="2703513"/>
            <a:ext cx="8662988" cy="4038600"/>
          </a:xfrm>
        </p:spPr>
        <p:txBody>
          <a:bodyPr>
            <a:normAutofit fontScale="92500" lnSpcReduction="20000"/>
          </a:bodyPr>
          <a:lstStyle/>
          <a:p>
            <a:pPr marL="314982" indent="-314982" defTabSz="503972" fontAlgn="auto">
              <a:spcAft>
                <a:spcPts val="661"/>
              </a:spcAft>
              <a:buFont typeface="Arial"/>
              <a:buChar char="•"/>
              <a:defRPr/>
            </a:pPr>
            <a:r>
              <a:rPr lang="en-US" altLang="en-US" sz="2400" dirty="0">
                <a:solidFill>
                  <a:schemeClr val="tx1">
                    <a:lumMod val="85000"/>
                    <a:lumOff val="15000"/>
                  </a:schemeClr>
                </a:solidFill>
              </a:rPr>
              <a:t>Write something you wonder about, that you may not have had time to investigate, may need helping finding the answer to or are just curious if anyone has an opinion about</a:t>
            </a:r>
          </a:p>
          <a:p>
            <a:pPr marL="314982" indent="-314982" defTabSz="503972" fontAlgn="auto">
              <a:spcAft>
                <a:spcPts val="661"/>
              </a:spcAft>
              <a:buFont typeface="Arial"/>
              <a:buChar char="•"/>
              <a:defRPr/>
            </a:pPr>
            <a:r>
              <a:rPr lang="en-US" altLang="en-US" sz="2400" dirty="0">
                <a:solidFill>
                  <a:schemeClr val="tx1">
                    <a:lumMod val="85000"/>
                    <a:lumOff val="15000"/>
                  </a:schemeClr>
                </a:solidFill>
              </a:rPr>
              <a:t>Posting these with your profile allows others to learn more about you, as well as identifying others who could work with you to find the answer </a:t>
            </a:r>
            <a:r>
              <a:rPr lang="en-US" altLang="en-US" sz="3000" u="sng" dirty="0">
                <a:solidFill>
                  <a:schemeClr val="tx1">
                    <a:lumMod val="85000"/>
                    <a:lumOff val="15000"/>
                  </a:schemeClr>
                </a:solidFill>
              </a:rPr>
              <a:t>or</a:t>
            </a:r>
            <a:r>
              <a:rPr lang="en-US" altLang="en-US" sz="2400" dirty="0">
                <a:solidFill>
                  <a:schemeClr val="tx1">
                    <a:lumMod val="85000"/>
                    <a:lumOff val="15000"/>
                  </a:schemeClr>
                </a:solidFill>
              </a:rPr>
              <a:t> someone else might already have the answer to what you are wondering </a:t>
            </a:r>
          </a:p>
          <a:p>
            <a:pPr marL="314982" indent="-314982" defTabSz="503972" fontAlgn="auto">
              <a:spcAft>
                <a:spcPts val="661"/>
              </a:spcAft>
              <a:buFont typeface="Arial"/>
              <a:buChar char="•"/>
              <a:defRPr/>
            </a:pPr>
            <a:r>
              <a:rPr lang="en-US" altLang="en-US" sz="2400" dirty="0">
                <a:solidFill>
                  <a:schemeClr val="tx1">
                    <a:lumMod val="85000"/>
                    <a:lumOff val="15000"/>
                  </a:schemeClr>
                </a:solidFill>
              </a:rPr>
              <a:t>This supports the development of school wide mentorship. </a:t>
            </a:r>
            <a:br>
              <a:rPr lang="en-US" altLang="en-US" sz="2400" dirty="0">
                <a:solidFill>
                  <a:schemeClr val="tx1">
                    <a:lumMod val="85000"/>
                    <a:lumOff val="15000"/>
                  </a:schemeClr>
                </a:solidFill>
              </a:rPr>
            </a:br>
            <a:r>
              <a:rPr lang="en-US" altLang="en-US" sz="2400" dirty="0">
                <a:solidFill>
                  <a:schemeClr val="tx1">
                    <a:lumMod val="85000"/>
                    <a:lumOff val="15000"/>
                  </a:schemeClr>
                </a:solidFill>
              </a:rPr>
              <a:t>Learning who knows what!</a:t>
            </a:r>
          </a:p>
          <a:p>
            <a:pPr marL="314982" indent="-314982" defTabSz="503972" fontAlgn="auto">
              <a:spcAft>
                <a:spcPts val="661"/>
              </a:spcAft>
              <a:buFont typeface="Arial"/>
              <a:buChar char="•"/>
              <a:defRPr/>
            </a:pPr>
            <a:r>
              <a:rPr lang="en-US" altLang="en-US" sz="2400" dirty="0">
                <a:solidFill>
                  <a:schemeClr val="tx1">
                    <a:lumMod val="85000"/>
                    <a:lumOff val="15000"/>
                  </a:schemeClr>
                </a:solidFill>
              </a:rPr>
              <a:t>When you have your answer, post it beside the “I wonder” and add a new one.</a:t>
            </a:r>
          </a:p>
        </p:txBody>
      </p:sp>
      <p:pic>
        <p:nvPicPr>
          <p:cNvPr id="47109" name="Picture 1" descr="File:Back Arrow.svg - Wikimedia Commons">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55050" y="582613"/>
            <a:ext cx="80803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06513" y="731838"/>
            <a:ext cx="7494587" cy="1436687"/>
          </a:xfrm>
        </p:spPr>
        <p:txBody>
          <a:bodyPr/>
          <a:lstStyle/>
          <a:p>
            <a:pPr defTabSz="503972" fontAlgn="auto">
              <a:spcAft>
                <a:spcPts val="0"/>
              </a:spcAft>
              <a:defRPr/>
            </a:pPr>
            <a:r>
              <a:rPr lang="en-CA" sz="4409" b="1">
                <a:solidFill>
                  <a:srgbClr val="AD830D"/>
                </a:solidFill>
                <a:latin typeface="+mn-lt"/>
              </a:rPr>
              <a:t>Rube Goldberg Machine</a:t>
            </a:r>
            <a:r>
              <a:rPr lang="en-CA" sz="4409">
                <a:solidFill>
                  <a:schemeClr val="tx2">
                    <a:lumMod val="60000"/>
                    <a:lumOff val="40000"/>
                  </a:schemeClr>
                </a:solidFill>
              </a:rPr>
              <a:t/>
            </a:r>
            <a:br>
              <a:rPr lang="en-CA" sz="4409">
                <a:solidFill>
                  <a:schemeClr val="tx2">
                    <a:lumMod val="60000"/>
                    <a:lumOff val="40000"/>
                  </a:schemeClr>
                </a:solidFill>
              </a:rPr>
            </a:br>
            <a:endParaRPr lang="en-US" altLang="en-US" sz="4409">
              <a:solidFill>
                <a:schemeClr val="tx1">
                  <a:lumMod val="85000"/>
                  <a:lumOff val="15000"/>
                </a:schemeClr>
              </a:solidFill>
              <a:latin typeface="Copperplate Gothic Bold" panose="020E0705020206020404" pitchFamily="34" charset="0"/>
            </a:endParaRPr>
          </a:p>
        </p:txBody>
      </p:sp>
      <p:sp>
        <p:nvSpPr>
          <p:cNvPr id="4099" name="Rectangle 3"/>
          <p:cNvSpPr>
            <a:spLocks noGrp="1" noChangeArrowheads="1"/>
          </p:cNvSpPr>
          <p:nvPr>
            <p:ph idx="1"/>
          </p:nvPr>
        </p:nvSpPr>
        <p:spPr>
          <a:xfrm>
            <a:off x="722312" y="2027237"/>
            <a:ext cx="8662987" cy="4038600"/>
          </a:xfrm>
        </p:spPr>
        <p:txBody>
          <a:bodyPr>
            <a:normAutofit fontScale="92500" lnSpcReduction="20000"/>
          </a:bodyPr>
          <a:lstStyle/>
          <a:p>
            <a:pPr marL="0" indent="0" defTabSz="503972" fontAlgn="auto">
              <a:spcAft>
                <a:spcPts val="661"/>
              </a:spcAft>
              <a:buFont typeface="Arial"/>
              <a:buNone/>
              <a:defRPr/>
            </a:pPr>
            <a:r>
              <a:rPr lang="en-CA" sz="3200" b="1">
                <a:solidFill>
                  <a:schemeClr val="tx2">
                    <a:lumMod val="75000"/>
                    <a:lumOff val="25000"/>
                  </a:schemeClr>
                </a:solidFill>
              </a:rPr>
              <a:t>Create a Rube Goldberg inspired machine</a:t>
            </a:r>
          </a:p>
          <a:p>
            <a:pPr marL="889000" lvl="1" indent="-457200" defTabSz="503972" fontAlgn="auto">
              <a:spcAft>
                <a:spcPts val="661"/>
              </a:spcAft>
              <a:defRPr/>
            </a:pPr>
            <a:r>
              <a:rPr lang="en-CA" sz="2800" b="1">
                <a:solidFill>
                  <a:schemeClr val="tx2">
                    <a:lumMod val="75000"/>
                    <a:lumOff val="25000"/>
                  </a:schemeClr>
                </a:solidFill>
              </a:rPr>
              <a:t>You have 10 minutes to prepare and present your working machine</a:t>
            </a:r>
          </a:p>
          <a:p>
            <a:pPr marL="889000" lvl="1" indent="-457200" defTabSz="503972" fontAlgn="auto">
              <a:spcAft>
                <a:spcPts val="661"/>
              </a:spcAft>
              <a:defRPr/>
            </a:pPr>
            <a:r>
              <a:rPr lang="en-CA" sz="2800" b="1">
                <a:solidFill>
                  <a:schemeClr val="tx2">
                    <a:lumMod val="75000"/>
                    <a:lumOff val="25000"/>
                  </a:schemeClr>
                </a:solidFill>
              </a:rPr>
              <a:t>You must use at least 10 </a:t>
            </a:r>
            <a:r>
              <a:rPr lang="en-CA" sz="2800" b="1">
                <a:solidFill>
                  <a:srgbClr val="616161"/>
                </a:solidFill>
              </a:rPr>
              <a:t>items</a:t>
            </a:r>
            <a:r>
              <a:rPr lang="en-CA" sz="2800" b="1">
                <a:solidFill>
                  <a:schemeClr val="tx2">
                    <a:lumMod val="75000"/>
                    <a:lumOff val="25000"/>
                  </a:schemeClr>
                </a:solidFill>
              </a:rPr>
              <a:t> or more in your machine</a:t>
            </a:r>
          </a:p>
          <a:p>
            <a:pPr marL="889000" lvl="1" indent="-457200" defTabSz="503972" fontAlgn="auto">
              <a:spcAft>
                <a:spcPts val="661"/>
              </a:spcAft>
              <a:defRPr/>
            </a:pPr>
            <a:r>
              <a:rPr lang="en-CA" sz="2800" b="1">
                <a:solidFill>
                  <a:schemeClr val="tx2">
                    <a:lumMod val="75000"/>
                    <a:lumOff val="25000"/>
                  </a:schemeClr>
                </a:solidFill>
              </a:rPr>
              <a:t>You must have a goal for your machine</a:t>
            </a:r>
          </a:p>
          <a:p>
            <a:pPr marL="431800" lvl="1" indent="0" defTabSz="503972" fontAlgn="auto">
              <a:spcAft>
                <a:spcPts val="661"/>
              </a:spcAft>
              <a:buFont typeface="Arial"/>
              <a:buNone/>
              <a:defRPr/>
            </a:pPr>
            <a:r>
              <a:rPr lang="en-CA" sz="3200" b="1">
                <a:solidFill>
                  <a:schemeClr val="tx2">
                    <a:lumMod val="75000"/>
                    <a:lumOff val="25000"/>
                  </a:schemeClr>
                </a:solidFill>
              </a:rPr>
              <a:t>This is a team task and </a:t>
            </a:r>
            <a:r>
              <a:rPr lang="en-CA" sz="3200" b="1" u="sng">
                <a:solidFill>
                  <a:schemeClr val="tx2">
                    <a:lumMod val="75000"/>
                    <a:lumOff val="25000"/>
                  </a:schemeClr>
                </a:solidFill>
              </a:rPr>
              <a:t>you do not have access </a:t>
            </a:r>
            <a:r>
              <a:rPr lang="en-CA" sz="3200" b="1">
                <a:solidFill>
                  <a:schemeClr val="tx2">
                    <a:lumMod val="75000"/>
                    <a:lumOff val="25000"/>
                  </a:schemeClr>
                </a:solidFill>
              </a:rPr>
              <a:t>to  help from anyone other than your team members.</a:t>
            </a:r>
          </a:p>
          <a:p>
            <a:pPr marL="314982" indent="-314982" defTabSz="503972" fontAlgn="auto">
              <a:spcAft>
                <a:spcPts val="661"/>
              </a:spcAft>
              <a:buFont typeface="Arial"/>
              <a:buChar char="•"/>
              <a:defRPr/>
            </a:pPr>
            <a:endParaRPr lang="en-US" altLang="en-US" sz="2646">
              <a:solidFill>
                <a:schemeClr val="tx1">
                  <a:lumMod val="85000"/>
                  <a:lumOff val="15000"/>
                </a:schemeClr>
              </a:solidFill>
              <a:latin typeface="Century Schoolbook" panose="02040604050505020304" pitchFamily="18" charset="0"/>
            </a:endParaRPr>
          </a:p>
        </p:txBody>
      </p:sp>
      <p:sp>
        <p:nvSpPr>
          <p:cNvPr id="18436" name="Rectangle 3"/>
          <p:cNvSpPr>
            <a:spLocks noChangeArrowheads="1"/>
          </p:cNvSpPr>
          <p:nvPr/>
        </p:nvSpPr>
        <p:spPr bwMode="auto">
          <a:xfrm>
            <a:off x="1898650" y="6218238"/>
            <a:ext cx="67167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en-US" sz="2000">
                <a:latin typeface="Calibri" panose="020F0502020204030204" pitchFamily="34" charset="0"/>
                <a:cs typeface="Hiragino Mincho Pro W3" charset="0"/>
                <a:hlinkClick r:id="rId3"/>
              </a:rPr>
              <a:t>Timer: https://www.youtube.com/watch?v=iQBi8D7uePY</a:t>
            </a:r>
            <a:endParaRPr lang="en-US" altLang="en-US" sz="2000">
              <a:latin typeface="Calibri" panose="020F0502020204030204" pitchFamily="34" charset="0"/>
              <a:cs typeface="Hiragino Mincho Pro W3" charset="0"/>
            </a:endParaRPr>
          </a:p>
          <a:p>
            <a:pPr eaLnBrk="1" hangingPunct="1"/>
            <a:endParaRPr lang="en-US" altLang="en-US" sz="2400">
              <a:latin typeface="Times New Roman" panose="02020603050405020304" pitchFamily="18" charset="0"/>
              <a:cs typeface="Hiragino Mincho Pro W3"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Image result for i wonder"/>
          <p:cNvPicPr>
            <a:picLocks noChangeAspect="1" noChangeArrowheads="1"/>
          </p:cNvPicPr>
          <p:nvPr/>
        </p:nvPicPr>
        <p:blipFill>
          <a:blip r:embed="rId2"/>
          <a:srcRect/>
          <a:stretch>
            <a:fillRect/>
          </a:stretch>
        </p:blipFill>
        <p:spPr bwMode="auto">
          <a:xfrm>
            <a:off x="1394002" y="986631"/>
            <a:ext cx="7223593" cy="55775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 descr="File:Back Arrow.svg - Wikimedia Commons">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55050" y="582613"/>
            <a:ext cx="808038"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76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bwMode="auto">
          <a:xfrm>
            <a:off x="1684421" y="1997075"/>
            <a:ext cx="6564430" cy="1670050"/>
          </a:xfrm>
        </p:spPr>
        <p:txBody>
          <a:bodyPr wrap="square" numCol="1" anchorCtr="0" compatLnSpc="1">
            <a:prstTxWarp prst="textNoShape">
              <a:avLst/>
            </a:prstTxWarp>
          </a:bodyPr>
          <a:lstStyle/>
          <a:p>
            <a:pPr defTabSz="503972" fontAlgn="auto">
              <a:spcAft>
                <a:spcPts val="661"/>
              </a:spcAft>
              <a:buFont typeface="Arial"/>
              <a:buNone/>
              <a:defRPr/>
            </a:pPr>
            <a:r>
              <a:rPr lang="en-US" altLang="en-US" sz="5400" b="1" dirty="0">
                <a:latin typeface="+mn-lt"/>
              </a:rPr>
              <a:t>Learning Activity #3</a:t>
            </a:r>
          </a:p>
        </p:txBody>
      </p:sp>
      <p:sp>
        <p:nvSpPr>
          <p:cNvPr id="4" name="Rectangle 3"/>
          <p:cNvSpPr>
            <a:spLocks noGrp="1" noChangeArrowheads="1"/>
          </p:cNvSpPr>
          <p:nvPr>
            <p:ph type="subTitle" idx="1"/>
          </p:nvPr>
        </p:nvSpPr>
        <p:spPr>
          <a:xfrm>
            <a:off x="2297113" y="3932238"/>
            <a:ext cx="8545512" cy="1981200"/>
          </a:xfrm>
        </p:spPr>
        <p:txBody>
          <a:bodyPr/>
          <a:lstStyle/>
          <a:p>
            <a:pPr marL="679450" indent="-571500" algn="l" defTabSz="503972" fontAlgn="auto">
              <a:spcAft>
                <a:spcPts val="661"/>
              </a:spcAft>
              <a:buFont typeface="Arial" panose="020B0604020202020204" pitchFamily="34" charset="0"/>
              <a:buChar char="•"/>
              <a:defRPr/>
            </a:pPr>
            <a:r>
              <a:rPr lang="en-US" altLang="en-US" b="1" dirty="0">
                <a:hlinkClick r:id="rId2"/>
              </a:rPr>
              <a:t>http://www.breakoutedu.com/</a:t>
            </a:r>
            <a:endParaRPr lang="en-US" altLang="en-US" b="1" dirty="0"/>
          </a:p>
          <a:p>
            <a:pPr marL="679450" indent="-571500" algn="l" defTabSz="503972" fontAlgn="auto">
              <a:spcAft>
                <a:spcPts val="661"/>
              </a:spcAft>
              <a:buFont typeface="Arial" panose="020B0604020202020204" pitchFamily="34" charset="0"/>
              <a:buChar char="•"/>
              <a:defRPr/>
            </a:pPr>
            <a:r>
              <a:rPr lang="en-US" altLang="en-US" dirty="0"/>
              <a:t>Watch the Video </a:t>
            </a:r>
          </a:p>
          <a:p>
            <a:pPr marL="679450" indent="-571500" algn="l" defTabSz="503972" fontAlgn="auto">
              <a:spcAft>
                <a:spcPts val="661"/>
              </a:spcAft>
              <a:buFont typeface="Arial" panose="020B0604020202020204" pitchFamily="34" charset="0"/>
              <a:buChar char="•"/>
              <a:defRPr/>
            </a:pPr>
            <a:r>
              <a:rPr lang="en-US" altLang="en-US" dirty="0"/>
              <a:t>Game Password 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bwMode="auto">
          <a:xfrm>
            <a:off x="1246077" y="1688856"/>
            <a:ext cx="6421881" cy="1814743"/>
          </a:xfrm>
        </p:spPr>
        <p:txBody>
          <a:bodyPr wrap="square" numCol="1" anchorCtr="0" compatLnSpc="1">
            <a:prstTxWarp prst="textNoShape">
              <a:avLst/>
            </a:prstTxWarp>
          </a:bodyPr>
          <a:lstStyle/>
          <a:p>
            <a:r>
              <a:rPr lang="en-US" altLang="en-US" sz="5400" b="1" dirty="0" smtClean="0">
                <a:ln>
                  <a:noFill/>
                </a:ln>
                <a:latin typeface="+mn-lt"/>
              </a:rPr>
              <a:t>Breakout EDU</a:t>
            </a:r>
            <a:endParaRPr lang="en-US" altLang="en-US" sz="5400" b="1" dirty="0">
              <a:ln>
                <a:noFill/>
              </a:ln>
              <a:latin typeface="+mn-lt"/>
            </a:endParaRPr>
          </a:p>
        </p:txBody>
      </p:sp>
      <p:sp>
        <p:nvSpPr>
          <p:cNvPr id="36867" name="Rectangle 3"/>
          <p:cNvSpPr>
            <a:spLocks noGrp="1" noChangeArrowheads="1"/>
          </p:cNvSpPr>
          <p:nvPr>
            <p:ph type="subTitle" idx="1"/>
          </p:nvPr>
        </p:nvSpPr>
        <p:spPr>
          <a:xfrm>
            <a:off x="-2154620" y="4133193"/>
            <a:ext cx="8545513" cy="1981200"/>
          </a:xfrm>
        </p:spPr>
        <p:txBody>
          <a:bodyPr/>
          <a:lstStyle/>
          <a:p>
            <a:pPr defTabSz="503972" fontAlgn="auto">
              <a:spcAft>
                <a:spcPts val="661"/>
              </a:spcAft>
              <a:buFont typeface="Arial"/>
              <a:buNone/>
              <a:defRPr/>
            </a:pPr>
            <a:r>
              <a:rPr lang="en-US" altLang="en-US" b="1" dirty="0"/>
              <a:t>What is </a:t>
            </a:r>
            <a:r>
              <a:rPr lang="en-US" altLang="en-US" b="1" dirty="0" err="1"/>
              <a:t>BreakOut</a:t>
            </a:r>
            <a:r>
              <a:rPr lang="en-US" altLang="en-US" b="1" dirty="0"/>
              <a:t> EDU?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bwMode="auto"/>
        <p:txBody>
          <a:bodyPr wrap="square" numCol="1" anchorCtr="0" compatLnSpc="1">
            <a:prstTxWarp prst="textNoShape">
              <a:avLst/>
            </a:prstTxWarp>
          </a:bodyPr>
          <a:lstStyle/>
          <a:p>
            <a:r>
              <a:rPr lang="en-US" altLang="en-US" sz="5400" b="1" dirty="0" smtClean="0">
                <a:ln>
                  <a:noFill/>
                </a:ln>
                <a:latin typeface="+mn-lt"/>
              </a:rPr>
              <a:t>Breakout EDU</a:t>
            </a:r>
            <a:endParaRPr lang="en-US" altLang="en-US" sz="5400" b="1" dirty="0">
              <a:ln>
                <a:noFill/>
              </a:ln>
              <a:latin typeface="+mn-lt"/>
            </a:endParaRPr>
          </a:p>
        </p:txBody>
      </p:sp>
      <p:sp>
        <p:nvSpPr>
          <p:cNvPr id="37891" name="Rectangle 3"/>
          <p:cNvSpPr>
            <a:spLocks noGrp="1" noChangeArrowheads="1"/>
          </p:cNvSpPr>
          <p:nvPr>
            <p:ph type="subTitle" idx="1"/>
          </p:nvPr>
        </p:nvSpPr>
        <p:spPr>
          <a:xfrm>
            <a:off x="1687512" y="3856037"/>
            <a:ext cx="6781800" cy="1752600"/>
          </a:xfrm>
        </p:spPr>
        <p:txBody>
          <a:bodyPr>
            <a:normAutofit fontScale="62500" lnSpcReduction="20000"/>
          </a:bodyPr>
          <a:lstStyle/>
          <a:p>
            <a:pPr marL="457200" indent="-457200" algn="l" defTabSz="503972" fontAlgn="auto">
              <a:spcAft>
                <a:spcPts val="661"/>
              </a:spcAft>
              <a:buFont typeface="Arial" panose="020B0604020202020204" pitchFamily="34" charset="0"/>
              <a:buChar char="•"/>
              <a:defRPr/>
            </a:pPr>
            <a:r>
              <a:rPr lang="en-US" altLang="en-US" sz="3200" dirty="0"/>
              <a:t>Pick your group members based on the information you have been provided (about the game) and based your learner profiles. </a:t>
            </a:r>
          </a:p>
          <a:p>
            <a:pPr marL="457200" indent="-457200" algn="l" defTabSz="503972" fontAlgn="auto">
              <a:spcAft>
                <a:spcPts val="661"/>
              </a:spcAft>
              <a:buFont typeface="Arial" panose="020B0604020202020204" pitchFamily="34" charset="0"/>
              <a:buChar char="•"/>
              <a:defRPr/>
            </a:pPr>
            <a:r>
              <a:rPr lang="en-US" altLang="en-US" sz="3200" dirty="0"/>
              <a:t>What type of group might you need to succeed in the </a:t>
            </a:r>
            <a:br>
              <a:rPr lang="en-US" altLang="en-US" sz="3200" dirty="0"/>
            </a:br>
            <a:r>
              <a:rPr lang="en-US" altLang="en-US" sz="3200" dirty="0"/>
              <a:t>Break Out game?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1214547" y="1575293"/>
            <a:ext cx="5853112" cy="1670050"/>
          </a:xfrm>
        </p:spPr>
        <p:txBody>
          <a:bodyPr>
            <a:normAutofit fontScale="90000"/>
          </a:bodyPr>
          <a:lstStyle/>
          <a:p>
            <a:pPr defTabSz="503972" fontAlgn="auto">
              <a:spcAft>
                <a:spcPts val="0"/>
              </a:spcAft>
              <a:defRPr/>
            </a:pPr>
            <a:r>
              <a:rPr lang="en-US" altLang="en-US" sz="5400" b="1" dirty="0">
                <a:solidFill>
                  <a:schemeClr val="tx1">
                    <a:lumMod val="85000"/>
                    <a:lumOff val="15000"/>
                  </a:schemeClr>
                </a:solidFill>
                <a:latin typeface="+mn-lt"/>
              </a:rPr>
              <a:t>Learner Profiles</a:t>
            </a:r>
            <a:br>
              <a:rPr lang="en-US" altLang="en-US" sz="5400" b="1" dirty="0">
                <a:solidFill>
                  <a:schemeClr val="tx1">
                    <a:lumMod val="85000"/>
                    <a:lumOff val="15000"/>
                  </a:schemeClr>
                </a:solidFill>
                <a:latin typeface="+mn-lt"/>
              </a:rPr>
            </a:br>
            <a:endParaRPr lang="en-US" altLang="en-US" sz="5400" b="1" dirty="0">
              <a:solidFill>
                <a:schemeClr val="tx1">
                  <a:lumMod val="85000"/>
                  <a:lumOff val="15000"/>
                </a:schemeClr>
              </a:solidFill>
              <a:latin typeface="+mn-lt"/>
            </a:endParaRPr>
          </a:p>
        </p:txBody>
      </p:sp>
      <p:sp>
        <p:nvSpPr>
          <p:cNvPr id="53251" name="Rectangle 3"/>
          <p:cNvSpPr>
            <a:spLocks noGrp="1" noChangeArrowheads="1"/>
          </p:cNvSpPr>
          <p:nvPr>
            <p:ph type="subTitle" idx="1"/>
          </p:nvPr>
        </p:nvSpPr>
        <p:spPr bwMode="auto">
          <a:xfrm>
            <a:off x="750202" y="3560653"/>
            <a:ext cx="7621287" cy="1981200"/>
          </a:xfrm>
        </p:spPr>
        <p:txBody>
          <a:bodyPr wrap="square" numCol="1" anchorCtr="0" compatLnSpc="1">
            <a:prstTxWarp prst="textNoShape">
              <a:avLst/>
            </a:prstTxWarp>
          </a:bodyPr>
          <a:lstStyle/>
          <a:p>
            <a:r>
              <a:rPr lang="en-US" altLang="en-US" sz="2400" b="1" dirty="0"/>
              <a:t>Staff Profiles + Student Profiles = School Profile = </a:t>
            </a:r>
            <a:br>
              <a:rPr lang="en-US" altLang="en-US" sz="2400" b="1" dirty="0"/>
            </a:br>
            <a:r>
              <a:rPr lang="en-US" altLang="en-US" sz="2400" b="1" dirty="0"/>
              <a:t>A Community of Leaners and Mentors</a:t>
            </a:r>
            <a:r>
              <a:rPr lang="en-US" altLang="en-US" sz="3200" b="1"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bwMode="auto"/>
        <p:txBody>
          <a:bodyPr wrap="square" numCol="1" anchorCtr="0" compatLnSpc="1">
            <a:prstTxWarp prst="textNoShape">
              <a:avLst/>
            </a:prstTxWarp>
          </a:bodyPr>
          <a:lstStyle/>
          <a:p>
            <a:r>
              <a:rPr lang="en-US" altLang="en-US" sz="4800" b="1" dirty="0">
                <a:ln>
                  <a:noFill/>
                </a:ln>
              </a:rPr>
              <a:t>Learning Activity #2</a:t>
            </a:r>
          </a:p>
        </p:txBody>
      </p:sp>
      <p:sp>
        <p:nvSpPr>
          <p:cNvPr id="7171" name="Rectangle 3"/>
          <p:cNvSpPr>
            <a:spLocks noGrp="1" noChangeArrowheads="1"/>
          </p:cNvSpPr>
          <p:nvPr>
            <p:ph type="subTitle" idx="1"/>
          </p:nvPr>
        </p:nvSpPr>
        <p:spPr/>
        <p:txBody>
          <a:bodyPr/>
          <a:lstStyle/>
          <a:p>
            <a:pPr defTabSz="503972" fontAlgn="auto">
              <a:spcAft>
                <a:spcPts val="661"/>
              </a:spcAft>
              <a:buFont typeface="Arial"/>
              <a:buNone/>
              <a:defRPr/>
            </a:pPr>
            <a:r>
              <a:rPr lang="en-US" altLang="en-US" b="1" dirty="0"/>
              <a:t>*New Groups*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0691" y="144462"/>
            <a:ext cx="8810458" cy="1436688"/>
          </a:xfrm>
        </p:spPr>
        <p:txBody>
          <a:bodyPr>
            <a:normAutofit fontScale="90000"/>
          </a:bodyPr>
          <a:lstStyle/>
          <a:p>
            <a:pPr defTabSz="503972" fontAlgn="auto">
              <a:spcAft>
                <a:spcPts val="0"/>
              </a:spcAft>
              <a:defRPr/>
            </a:pPr>
            <a:r>
              <a:rPr lang="en-CA" sz="4900" b="1" dirty="0">
                <a:solidFill>
                  <a:srgbClr val="AD830D"/>
                </a:solidFill>
                <a:latin typeface="+mn-lt"/>
              </a:rPr>
              <a:t>Rube Goldberg </a:t>
            </a:r>
            <a:r>
              <a:rPr lang="en-CA" sz="4900" b="1" dirty="0" smtClean="0">
                <a:solidFill>
                  <a:srgbClr val="AD830D"/>
                </a:solidFill>
                <a:latin typeface="+mn-lt"/>
              </a:rPr>
              <a:t/>
            </a:r>
            <a:br>
              <a:rPr lang="en-CA" sz="4900" b="1" dirty="0" smtClean="0">
                <a:solidFill>
                  <a:srgbClr val="AD830D"/>
                </a:solidFill>
                <a:latin typeface="+mn-lt"/>
              </a:rPr>
            </a:br>
            <a:r>
              <a:rPr lang="en-CA" sz="4900" b="1" dirty="0" smtClean="0">
                <a:solidFill>
                  <a:srgbClr val="AD830D"/>
                </a:solidFill>
                <a:latin typeface="+mn-lt"/>
              </a:rPr>
              <a:t>Inspired </a:t>
            </a:r>
            <a:r>
              <a:rPr lang="en-CA" sz="4900" b="1" dirty="0">
                <a:solidFill>
                  <a:srgbClr val="AD830D"/>
                </a:solidFill>
                <a:latin typeface="+mn-lt"/>
              </a:rPr>
              <a:t>Machine</a:t>
            </a:r>
            <a:r>
              <a:rPr lang="en-CA" sz="4409" dirty="0">
                <a:solidFill>
                  <a:schemeClr val="tx2">
                    <a:lumMod val="60000"/>
                    <a:lumOff val="40000"/>
                  </a:schemeClr>
                </a:solidFill>
              </a:rPr>
              <a:t/>
            </a:r>
            <a:br>
              <a:rPr lang="en-CA" sz="4409" dirty="0">
                <a:solidFill>
                  <a:schemeClr val="tx2">
                    <a:lumMod val="60000"/>
                    <a:lumOff val="40000"/>
                  </a:schemeClr>
                </a:solidFill>
              </a:rPr>
            </a:br>
            <a:endParaRPr lang="en-US" altLang="en-US" sz="4409" dirty="0">
              <a:solidFill>
                <a:schemeClr val="tx1">
                  <a:lumMod val="85000"/>
                  <a:lumOff val="15000"/>
                </a:schemeClr>
              </a:solidFill>
              <a:latin typeface="Copperplate Gothic Bold" panose="020E0705020206020404" pitchFamily="34" charset="0"/>
            </a:endParaRPr>
          </a:p>
        </p:txBody>
      </p:sp>
      <p:sp>
        <p:nvSpPr>
          <p:cNvPr id="4099" name="Rectangle 3"/>
          <p:cNvSpPr>
            <a:spLocks noGrp="1" noChangeArrowheads="1"/>
          </p:cNvSpPr>
          <p:nvPr>
            <p:ph idx="1"/>
          </p:nvPr>
        </p:nvSpPr>
        <p:spPr>
          <a:xfrm>
            <a:off x="155576" y="1727994"/>
            <a:ext cx="8662987" cy="4038600"/>
          </a:xfrm>
        </p:spPr>
        <p:txBody>
          <a:bodyPr>
            <a:normAutofit fontScale="92500" lnSpcReduction="20000"/>
          </a:bodyPr>
          <a:lstStyle/>
          <a:p>
            <a:pPr marL="457200" indent="-457200" defTabSz="503972" fontAlgn="auto">
              <a:spcAft>
                <a:spcPts val="661"/>
              </a:spcAft>
              <a:defRPr/>
            </a:pPr>
            <a:r>
              <a:rPr lang="en-CA" sz="2800" b="1" dirty="0">
                <a:solidFill>
                  <a:srgbClr val="616161"/>
                </a:solidFill>
              </a:rPr>
              <a:t>Review your character card and role with your group &amp; discuss ways you might work well together</a:t>
            </a:r>
          </a:p>
          <a:p>
            <a:pPr marL="457200" indent="-457200" defTabSz="503972" fontAlgn="auto">
              <a:spcAft>
                <a:spcPts val="661"/>
              </a:spcAft>
              <a:defRPr/>
            </a:pPr>
            <a:r>
              <a:rPr lang="en-CA" sz="2800" b="1" dirty="0">
                <a:solidFill>
                  <a:srgbClr val="616161"/>
                </a:solidFill>
              </a:rPr>
              <a:t>Create another  Rube Goldberg inspired machine</a:t>
            </a:r>
          </a:p>
          <a:p>
            <a:pPr marL="889000" lvl="1" indent="-457200" defTabSz="503972" fontAlgn="auto">
              <a:spcAft>
                <a:spcPts val="661"/>
              </a:spcAft>
              <a:defRPr/>
            </a:pPr>
            <a:r>
              <a:rPr lang="en-CA" sz="2400" b="1" dirty="0">
                <a:solidFill>
                  <a:srgbClr val="616161"/>
                </a:solidFill>
              </a:rPr>
              <a:t>You have 10 minutes to prepare and present your working machine</a:t>
            </a:r>
          </a:p>
          <a:p>
            <a:pPr marL="889000" lvl="1" indent="-457200" defTabSz="503972" fontAlgn="auto">
              <a:spcAft>
                <a:spcPts val="661"/>
              </a:spcAft>
              <a:defRPr/>
            </a:pPr>
            <a:r>
              <a:rPr lang="en-CA" sz="2400" b="1" dirty="0">
                <a:solidFill>
                  <a:srgbClr val="616161"/>
                </a:solidFill>
              </a:rPr>
              <a:t>You must use at least 10 items or more in your machine</a:t>
            </a:r>
          </a:p>
          <a:p>
            <a:pPr marL="889000" lvl="1" indent="-457200" defTabSz="503972" fontAlgn="auto">
              <a:spcAft>
                <a:spcPts val="661"/>
              </a:spcAft>
              <a:defRPr/>
            </a:pPr>
            <a:r>
              <a:rPr lang="en-CA" sz="2400" b="1" dirty="0">
                <a:solidFill>
                  <a:srgbClr val="616161"/>
                </a:solidFill>
              </a:rPr>
              <a:t>You must have a goal for your machine</a:t>
            </a:r>
          </a:p>
          <a:p>
            <a:pPr marL="457200" indent="-457200" defTabSz="503972" fontAlgn="auto">
              <a:spcAft>
                <a:spcPts val="661"/>
              </a:spcAft>
              <a:defRPr/>
            </a:pPr>
            <a:r>
              <a:rPr lang="en-CA" sz="2800" b="1" dirty="0">
                <a:solidFill>
                  <a:srgbClr val="616161"/>
                </a:solidFill>
              </a:rPr>
              <a:t>This is a team task and </a:t>
            </a:r>
            <a:r>
              <a:rPr lang="en-CA" sz="2800" b="1" u="sng" dirty="0">
                <a:solidFill>
                  <a:srgbClr val="616161"/>
                </a:solidFill>
              </a:rPr>
              <a:t>you have access </a:t>
            </a:r>
            <a:r>
              <a:rPr lang="en-CA" sz="2800" b="1" dirty="0">
                <a:solidFill>
                  <a:srgbClr val="616161"/>
                </a:solidFill>
              </a:rPr>
              <a:t>to anyone else in the room</a:t>
            </a:r>
          </a:p>
          <a:p>
            <a:pPr marL="314982" indent="-314982" defTabSz="503972" fontAlgn="auto">
              <a:spcAft>
                <a:spcPts val="661"/>
              </a:spcAft>
              <a:buFont typeface="Arial"/>
              <a:buChar char="•"/>
              <a:defRPr/>
            </a:pPr>
            <a:endParaRPr lang="en-US" altLang="en-US" sz="3600" dirty="0">
              <a:solidFill>
                <a:schemeClr val="tx1">
                  <a:lumMod val="85000"/>
                  <a:lumOff val="15000"/>
                </a:schemeClr>
              </a:solidFill>
              <a:latin typeface="Century Schoolbook" panose="02040604050505020304" pitchFamily="18" charset="0"/>
            </a:endParaRPr>
          </a:p>
        </p:txBody>
      </p:sp>
      <p:sp>
        <p:nvSpPr>
          <p:cNvPr id="20484" name="Rectangle 1"/>
          <p:cNvSpPr>
            <a:spLocks noChangeArrowheads="1"/>
          </p:cNvSpPr>
          <p:nvPr/>
        </p:nvSpPr>
        <p:spPr bwMode="auto">
          <a:xfrm>
            <a:off x="583708" y="5752198"/>
            <a:ext cx="6705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r>
              <a:rPr lang="en-US" altLang="en-US" sz="2000" dirty="0">
                <a:latin typeface="Calibri" panose="020F0502020204030204" pitchFamily="34" charset="0"/>
                <a:cs typeface="Hiragino Mincho Pro W3" charset="0"/>
                <a:hlinkClick r:id="rId2"/>
              </a:rPr>
              <a:t>Timer: https://www.youtube.com/watch?v=vheMdBBUpoo</a:t>
            </a:r>
            <a:endParaRPr lang="en-US" altLang="en-US" sz="2000" dirty="0">
              <a:latin typeface="Calibri" panose="020F0502020204030204" pitchFamily="34" charset="0"/>
              <a:cs typeface="Hiragino Mincho Pro W3" charset="0"/>
            </a:endParaRPr>
          </a:p>
          <a:p>
            <a:pPr eaLnBrk="1" hangingPunct="1"/>
            <a:endParaRPr lang="en-US" altLang="en-US" sz="2400" dirty="0">
              <a:latin typeface="Times New Roman" panose="02020603050405020304" pitchFamily="18" charset="0"/>
              <a:cs typeface="Hiragino Mincho Pro W3"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p:txBody>
          <a:bodyPr wrap="square" numCol="1" anchorCtr="0" compatLnSpc="1">
            <a:prstTxWarp prst="textNoShape">
              <a:avLst/>
            </a:prstTxWarp>
          </a:bodyPr>
          <a:lstStyle/>
          <a:p>
            <a:r>
              <a:rPr lang="en-US" altLang="en-US" sz="6000" b="1" dirty="0">
                <a:ln>
                  <a:noFill/>
                </a:ln>
                <a:latin typeface="+mn-lt"/>
              </a:rPr>
              <a:t>Learner </a:t>
            </a:r>
            <a:r>
              <a:rPr lang="en-US" altLang="en-US" sz="6000" b="1" dirty="0" smtClean="0">
                <a:ln>
                  <a:noFill/>
                </a:ln>
                <a:latin typeface="+mn-lt"/>
              </a:rPr>
              <a:t>Profiles</a:t>
            </a:r>
            <a:br>
              <a:rPr lang="en-US" altLang="en-US" sz="6000" b="1" dirty="0" smtClean="0">
                <a:ln>
                  <a:noFill/>
                </a:ln>
                <a:latin typeface="+mn-lt"/>
              </a:rPr>
            </a:br>
            <a:endParaRPr lang="en-US" altLang="en-US" sz="6000" b="1" dirty="0">
              <a:ln>
                <a:noFill/>
              </a:ln>
              <a:latin typeface="+mn-lt"/>
            </a:endParaRPr>
          </a:p>
        </p:txBody>
      </p:sp>
      <p:sp>
        <p:nvSpPr>
          <p:cNvPr id="9219" name="Rectangle 3"/>
          <p:cNvSpPr>
            <a:spLocks noGrp="1" noChangeArrowheads="1"/>
          </p:cNvSpPr>
          <p:nvPr>
            <p:ph type="subTitle" idx="1"/>
          </p:nvPr>
        </p:nvSpPr>
        <p:spPr>
          <a:xfrm>
            <a:off x="1958975" y="4160838"/>
            <a:ext cx="6172200" cy="1981200"/>
          </a:xfrm>
        </p:spPr>
        <p:txBody>
          <a:bodyPr/>
          <a:lstStyle/>
          <a:p>
            <a:pPr defTabSz="503972" fontAlgn="auto">
              <a:spcAft>
                <a:spcPts val="661"/>
              </a:spcAft>
              <a:buFont typeface="Arial"/>
              <a:buNone/>
              <a:defRPr/>
            </a:pPr>
            <a:r>
              <a:rPr lang="en-US" altLang="en-US">
                <a:solidFill>
                  <a:srgbClr val="AD830D"/>
                </a:solidFill>
              </a:rPr>
              <a:t>The Why, The What, The When, The Who, The How…and THEN WHAT????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defTabSz="503972" fontAlgn="auto">
              <a:spcAft>
                <a:spcPts val="0"/>
              </a:spcAft>
              <a:defRPr/>
            </a:pPr>
            <a:r>
              <a:rPr lang="en-US" altLang="en-US" sz="4409" b="1">
                <a:solidFill>
                  <a:schemeClr val="tx1">
                    <a:lumMod val="85000"/>
                    <a:lumOff val="15000"/>
                  </a:schemeClr>
                </a:solidFill>
                <a:latin typeface="+mn-lt"/>
              </a:rPr>
              <a:t>The Why – Your Observations</a:t>
            </a:r>
          </a:p>
        </p:txBody>
      </p:sp>
      <p:sp>
        <p:nvSpPr>
          <p:cNvPr id="22531" name="Content Placeholder 2"/>
          <p:cNvSpPr>
            <a:spLocks noGrp="1"/>
          </p:cNvSpPr>
          <p:nvPr>
            <p:ph idx="1"/>
          </p:nvPr>
        </p:nvSpPr>
        <p:spPr bwMode="auto"/>
        <p:txBody>
          <a:bodyPr wrap="square" numCol="1" anchorCtr="0" compatLnSpc="1">
            <a:prstTxWarp prst="textNoShape">
              <a:avLst/>
            </a:prstTxWarp>
          </a:bodyPr>
          <a:lstStyle/>
          <a:p>
            <a:r>
              <a:rPr lang="en-US" altLang="en-US" sz="2400" dirty="0"/>
              <a:t>School Culture – Equity, Understanding</a:t>
            </a:r>
          </a:p>
          <a:p>
            <a:r>
              <a:rPr lang="en-US" altLang="en-US" sz="2400" dirty="0"/>
              <a:t>Knowing who you are as a learner</a:t>
            </a:r>
          </a:p>
          <a:p>
            <a:r>
              <a:rPr lang="en-US" altLang="en-US" sz="2400" dirty="0"/>
              <a:t>Mentorship</a:t>
            </a:r>
          </a:p>
          <a:p>
            <a:r>
              <a:rPr lang="en-US" altLang="en-US" sz="2400" dirty="0"/>
              <a:t>Knowing who to collaborate with</a:t>
            </a:r>
          </a:p>
          <a:p>
            <a:r>
              <a:rPr lang="en-US" altLang="en-US" sz="2400" dirty="0"/>
              <a:t>Strengths and challenges</a:t>
            </a:r>
          </a:p>
          <a:p>
            <a:r>
              <a:rPr lang="en-US" altLang="en-US" sz="2400" dirty="0"/>
              <a:t>Skills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54113" y="1123950"/>
            <a:ext cx="7494587" cy="1436688"/>
          </a:xfrm>
        </p:spPr>
        <p:txBody>
          <a:bodyPr/>
          <a:lstStyle/>
          <a:p>
            <a:pPr defTabSz="503972" fontAlgn="auto">
              <a:spcAft>
                <a:spcPts val="0"/>
              </a:spcAft>
              <a:defRPr/>
            </a:pPr>
            <a:r>
              <a:rPr lang="en-US" altLang="en-US" sz="4409" b="1">
                <a:solidFill>
                  <a:schemeClr val="tx1">
                    <a:lumMod val="85000"/>
                    <a:lumOff val="15000"/>
                  </a:schemeClr>
                </a:solidFill>
                <a:latin typeface="+mn-lt"/>
              </a:rPr>
              <a:t>The What</a:t>
            </a:r>
          </a:p>
        </p:txBody>
      </p:sp>
      <p:sp>
        <p:nvSpPr>
          <p:cNvPr id="11267" name="Content Placeholder 2"/>
          <p:cNvSpPr>
            <a:spLocks noGrp="1"/>
          </p:cNvSpPr>
          <p:nvPr>
            <p:ph idx="1"/>
          </p:nvPr>
        </p:nvSpPr>
        <p:spPr>
          <a:xfrm>
            <a:off x="712788" y="2560638"/>
            <a:ext cx="8662987" cy="4038600"/>
          </a:xfrm>
        </p:spPr>
        <p:txBody>
          <a:bodyPr>
            <a:normAutofit fontScale="92500" lnSpcReduction="10000"/>
          </a:bodyPr>
          <a:lstStyle/>
          <a:p>
            <a:pPr marL="314982" indent="-314982" defTabSz="503972" fontAlgn="auto">
              <a:spcAft>
                <a:spcPts val="661"/>
              </a:spcAft>
              <a:buFont typeface="Arial"/>
              <a:buChar char="•"/>
              <a:defRPr/>
            </a:pPr>
            <a:r>
              <a:rPr lang="en-US" altLang="en-US" sz="3200" dirty="0">
                <a:solidFill>
                  <a:schemeClr val="tx1">
                    <a:lumMod val="85000"/>
                    <a:lumOff val="15000"/>
                  </a:schemeClr>
                </a:solidFill>
              </a:rPr>
              <a:t>A learner profile allows each person to look at all of their strengths and </a:t>
            </a:r>
            <a:r>
              <a:rPr lang="en-US" altLang="en-US" sz="3200" u="sng" dirty="0">
                <a:solidFill>
                  <a:schemeClr val="tx1">
                    <a:lumMod val="85000"/>
                    <a:lumOff val="15000"/>
                  </a:schemeClr>
                </a:solidFill>
              </a:rPr>
              <a:t>growth opportunities</a:t>
            </a:r>
            <a:r>
              <a:rPr lang="en-US" altLang="en-US" sz="3200" dirty="0">
                <a:solidFill>
                  <a:schemeClr val="tx1">
                    <a:lumMod val="85000"/>
                    <a:lumOff val="15000"/>
                  </a:schemeClr>
                </a:solidFill>
              </a:rPr>
              <a:t>, interests and hobbies, preferences, how they learn best and how they contribute to the world they live in. </a:t>
            </a:r>
          </a:p>
          <a:p>
            <a:pPr marL="314982" indent="-314982" defTabSz="503972" fontAlgn="auto">
              <a:spcAft>
                <a:spcPts val="661"/>
              </a:spcAft>
              <a:buFont typeface="Arial"/>
              <a:buChar char="•"/>
              <a:defRPr/>
            </a:pPr>
            <a:r>
              <a:rPr lang="en-US" altLang="en-US" sz="3200" dirty="0">
                <a:solidFill>
                  <a:schemeClr val="tx1">
                    <a:lumMod val="85000"/>
                    <a:lumOff val="15000"/>
                  </a:schemeClr>
                </a:solidFill>
              </a:rPr>
              <a:t>Learner profiles outline some of the unique needs of each person by providing the knowledge needed to make good decisions regarding how to do their best learning.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defTabSz="503972" fontAlgn="auto">
              <a:spcAft>
                <a:spcPts val="0"/>
              </a:spcAft>
              <a:defRPr/>
            </a:pPr>
            <a:r>
              <a:rPr lang="en-US" altLang="en-US" sz="4409" b="1">
                <a:solidFill>
                  <a:schemeClr val="tx1">
                    <a:lumMod val="85000"/>
                    <a:lumOff val="15000"/>
                  </a:schemeClr>
                </a:solidFill>
                <a:latin typeface="+mn-lt"/>
              </a:rPr>
              <a:t>The When</a:t>
            </a:r>
          </a:p>
        </p:txBody>
      </p:sp>
      <p:sp>
        <p:nvSpPr>
          <p:cNvPr id="12291" name="Content Placeholder 2"/>
          <p:cNvSpPr>
            <a:spLocks noGrp="1"/>
          </p:cNvSpPr>
          <p:nvPr>
            <p:ph idx="1"/>
          </p:nvPr>
        </p:nvSpPr>
        <p:spPr/>
        <p:txBody>
          <a:bodyPr/>
          <a:lstStyle/>
          <a:p>
            <a:pPr marL="314982" indent="-314982" defTabSz="503972" fontAlgn="auto">
              <a:spcAft>
                <a:spcPts val="661"/>
              </a:spcAft>
              <a:buFont typeface="Arial"/>
              <a:buChar char="•"/>
              <a:defRPr/>
            </a:pPr>
            <a:r>
              <a:rPr lang="en-US" altLang="en-US" sz="2646" b="1">
                <a:solidFill>
                  <a:schemeClr val="tx1">
                    <a:lumMod val="85000"/>
                    <a:lumOff val="15000"/>
                  </a:schemeClr>
                </a:solidFill>
              </a:rPr>
              <a:t>Develop learner profiles as early in the school year as possible (or in life )</a:t>
            </a:r>
          </a:p>
          <a:p>
            <a:pPr marL="314982" indent="-314982" defTabSz="503972" fontAlgn="auto">
              <a:spcAft>
                <a:spcPts val="661"/>
              </a:spcAft>
              <a:buFont typeface="Arial"/>
              <a:buChar char="•"/>
              <a:defRPr/>
            </a:pPr>
            <a:r>
              <a:rPr lang="en-US" altLang="en-US" sz="2646" b="1">
                <a:solidFill>
                  <a:schemeClr val="tx1">
                    <a:lumMod val="85000"/>
                    <a:lumOff val="15000"/>
                  </a:schemeClr>
                </a:solidFill>
              </a:rPr>
              <a:t>Integrate the language into everything you do in your school community</a:t>
            </a:r>
          </a:p>
          <a:p>
            <a:pPr marL="314982" indent="-314982" defTabSz="503972" fontAlgn="auto">
              <a:spcAft>
                <a:spcPts val="661"/>
              </a:spcAft>
              <a:buFont typeface="Arial"/>
              <a:buChar char="•"/>
              <a:defRPr/>
            </a:pPr>
            <a:r>
              <a:rPr lang="en-US" altLang="en-US" sz="2646" b="1">
                <a:solidFill>
                  <a:schemeClr val="tx1">
                    <a:lumMod val="85000"/>
                    <a:lumOff val="15000"/>
                  </a:schemeClr>
                </a:solidFill>
              </a:rPr>
              <a:t>Learner profile components can be revisited often to examine changes and growth that take place</a:t>
            </a:r>
          </a:p>
          <a:p>
            <a:pPr marL="314982" indent="-314982" defTabSz="503972" fontAlgn="auto">
              <a:spcAft>
                <a:spcPts val="661"/>
              </a:spcAft>
              <a:buFont typeface="Arial"/>
              <a:buChar char="•"/>
              <a:defRPr/>
            </a:pPr>
            <a:endParaRPr lang="en-US" altLang="en-US" sz="2646">
              <a:solidFill>
                <a:schemeClr val="tx1">
                  <a:lumMod val="85000"/>
                  <a:lumOff val="15000"/>
                </a:schemeClr>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pebl">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ebl" id="{27003887-9E1C-4507-9C3A-4971ED0C1F77}" vid="{6BC09C5F-DA78-4D48-9F69-8FF33D68EA8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pebl</Template>
  <TotalTime>94</TotalTime>
  <Words>1048</Words>
  <Application>Microsoft Office PowerPoint</Application>
  <PresentationFormat>Custom</PresentationFormat>
  <Paragraphs>158</Paragraphs>
  <Slides>34</Slides>
  <Notes>5</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Century Schoolbook</vt:lpstr>
      <vt:lpstr>Copperplate Gothic Bold</vt:lpstr>
      <vt:lpstr>Hiragino Mincho Pro W3</vt:lpstr>
      <vt:lpstr>Times</vt:lpstr>
      <vt:lpstr>Times New Roman</vt:lpstr>
      <vt:lpstr>Trebuchet MS</vt:lpstr>
      <vt:lpstr>Wingdings 3</vt:lpstr>
      <vt:lpstr>Zapf Dingbats</vt:lpstr>
      <vt:lpstr>pebl</vt:lpstr>
      <vt:lpstr>Staff Learner Profiles</vt:lpstr>
      <vt:lpstr>Rube Goldberg Inspired Machine </vt:lpstr>
      <vt:lpstr>Rube Goldberg Machine </vt:lpstr>
      <vt:lpstr>Learning Activity #2</vt:lpstr>
      <vt:lpstr>Rube Goldberg  Inspired Machine </vt:lpstr>
      <vt:lpstr>Learner Profiles </vt:lpstr>
      <vt:lpstr>The Why – Your Observations</vt:lpstr>
      <vt:lpstr>The What</vt:lpstr>
      <vt:lpstr>The When</vt:lpstr>
      <vt:lpstr>The Who</vt:lpstr>
      <vt:lpstr>The Where</vt:lpstr>
      <vt:lpstr>The How</vt:lpstr>
      <vt:lpstr>Staff Learner Profile Components</vt:lpstr>
      <vt:lpstr>Name</vt:lpstr>
      <vt:lpstr>Draw Yourself</vt:lpstr>
      <vt:lpstr>Learning Styles</vt:lpstr>
      <vt:lpstr>Learning Styles</vt:lpstr>
      <vt:lpstr>Multiple Intelligences</vt:lpstr>
      <vt:lpstr>True Colors</vt:lpstr>
      <vt:lpstr>Myers Briggs</vt:lpstr>
      <vt:lpstr>Enneagram</vt:lpstr>
      <vt:lpstr>Enneagram</vt:lpstr>
      <vt:lpstr>Spirit Animal</vt:lpstr>
      <vt:lpstr>Strengths and Challenges</vt:lpstr>
      <vt:lpstr>Strengths and Challenges</vt:lpstr>
      <vt:lpstr>Hobbies and Interests</vt:lpstr>
      <vt:lpstr>Skills</vt:lpstr>
      <vt:lpstr>Learning Environment</vt:lpstr>
      <vt:lpstr>I wonder about….</vt:lpstr>
      <vt:lpstr>PowerPoint Presentation</vt:lpstr>
      <vt:lpstr>Learning Activity #3</vt:lpstr>
      <vt:lpstr>Breakout EDU</vt:lpstr>
      <vt:lpstr>Breakout EDU</vt:lpstr>
      <vt:lpstr>Learner Profiles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Feb 15 Admin Meeting</dc:title>
  <dc:creator>Kelli Boklaschuk</dc:creator>
  <cp:lastModifiedBy>Kelli Boklaschuk</cp:lastModifiedBy>
  <cp:revision>16</cp:revision>
  <dcterms:modified xsi:type="dcterms:W3CDTF">2017-06-01T16:21:37Z</dcterms:modified>
</cp:coreProperties>
</file>