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256" r:id="rId2"/>
    <p:sldId id="261" r:id="rId3"/>
    <p:sldId id="269" r:id="rId4"/>
    <p:sldId id="270" r:id="rId5"/>
    <p:sldId id="271" r:id="rId6"/>
    <p:sldId id="272" r:id="rId7"/>
    <p:sldId id="262" r:id="rId8"/>
    <p:sldId id="273" r:id="rId9"/>
    <p:sldId id="274" r:id="rId10"/>
    <p:sldId id="263" r:id="rId11"/>
    <p:sldId id="275" r:id="rId12"/>
    <p:sldId id="265" r:id="rId13"/>
    <p:sldId id="276" r:id="rId14"/>
    <p:sldId id="266" r:id="rId15"/>
    <p:sldId id="277" r:id="rId16"/>
    <p:sldId id="278" r:id="rId17"/>
    <p:sldId id="279" r:id="rId18"/>
    <p:sldId id="280" r:id="rId19"/>
    <p:sldId id="267" r:id="rId20"/>
    <p:sldId id="281" r:id="rId21"/>
    <p:sldId id="282" r:id="rId22"/>
    <p:sldId id="283" r:id="rId23"/>
    <p:sldId id="268" r:id="rId24"/>
    <p:sldId id="284" r:id="rId25"/>
    <p:sldId id="285" r:id="rId2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596B"/>
    <a:srgbClr val="395D6E"/>
    <a:srgbClr val="47BEDC"/>
    <a:srgbClr val="B3C93C"/>
    <a:srgbClr val="F9C734"/>
    <a:srgbClr val="F9C735"/>
    <a:srgbClr val="46BE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34" autoAdjust="0"/>
    <p:restoredTop sz="96395" autoAdjust="0"/>
  </p:normalViewPr>
  <p:slideViewPr>
    <p:cSldViewPr snapToGrid="0">
      <p:cViewPr varScale="1">
        <p:scale>
          <a:sx n="88" d="100"/>
          <a:sy n="88" d="100"/>
        </p:scale>
        <p:origin x="509" y="62"/>
      </p:cViewPr>
      <p:guideLst/>
    </p:cSldViewPr>
  </p:slideViewPr>
  <p:notesTextViewPr>
    <p:cViewPr>
      <p:scale>
        <a:sx n="1" d="1"/>
        <a:sy n="1" d="1"/>
      </p:scale>
      <p:origin x="0" y="0"/>
    </p:cViewPr>
  </p:notesTextViewPr>
  <p:notesViewPr>
    <p:cSldViewPr snapToGrid="0">
      <p:cViewPr>
        <p:scale>
          <a:sx n="1" d="2"/>
          <a:sy n="1" d="2"/>
        </p:scale>
        <p:origin x="4632" y="115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74" Type="http://schemas.microsoft.com/office/2015/10/relationships/revisionInfo" Target="NUL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7B607C7-3FFD-4339-8E75-D63855C05855}" type="datetimeFigureOut">
              <a:rPr lang="en-US" smtClean="0"/>
              <a:t>6/9/2017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71317DC-5225-45AD-A0CF-E801D272CCC2}" type="slidenum">
              <a:rPr lang="en-US" smtClean="0"/>
              <a:t>‹#›</a:t>
            </a:fld>
            <a:endParaRPr lang="en-US"/>
          </a:p>
        </p:txBody>
      </p:sp>
    </p:spTree>
    <p:extLst>
      <p:ext uri="{BB962C8B-B14F-4D97-AF65-F5344CB8AC3E}">
        <p14:creationId xmlns:p14="http://schemas.microsoft.com/office/powerpoint/2010/main" val="41654159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6C2BBAD-85BF-472B-96B5-57770886C8FB}" type="datetimeFigureOut">
              <a:rPr lang="en-US" smtClean="0"/>
              <a:t>6/9/2017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7B9DAFC-3772-45A7-9263-C0A8A2FAFB9F}"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B26980C-9E00-4ED8-B140-06EAEABB6B3C}" type="datetimeFigureOut">
              <a:rPr lang="en-US" smtClean="0"/>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4C5A0C-D739-4BDF-9E37-843C695D636B}" type="slidenum">
              <a:rPr lang="en-US" smtClean="0"/>
              <a:t>‹#›</a:t>
            </a:fld>
            <a:endParaRPr lang="en-US"/>
          </a:p>
        </p:txBody>
      </p:sp>
    </p:spTree>
    <p:extLst>
      <p:ext uri="{BB962C8B-B14F-4D97-AF65-F5344CB8AC3E}">
        <p14:creationId xmlns:p14="http://schemas.microsoft.com/office/powerpoint/2010/main" val="1969496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B26980C-9E00-4ED8-B140-06EAEABB6B3C}" type="datetimeFigureOut">
              <a:rPr lang="en-US" smtClean="0"/>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4C5A0C-D739-4BDF-9E37-843C695D636B}" type="slidenum">
              <a:rPr lang="en-US" smtClean="0"/>
              <a:t>‹#›</a:t>
            </a:fld>
            <a:endParaRPr lang="en-US"/>
          </a:p>
        </p:txBody>
      </p:sp>
      <p:pic>
        <p:nvPicPr>
          <p:cNvPr id="7" name="Picture 6"/>
          <p:cNvPicPr>
            <a:picLocks noChangeAspect="1"/>
          </p:cNvPicPr>
          <p:nvPr userDrawn="1"/>
        </p:nvPicPr>
        <p:blipFill>
          <a:blip r:embed="rId2"/>
          <a:stretch>
            <a:fillRect/>
          </a:stretch>
        </p:blipFill>
        <p:spPr>
          <a:xfrm>
            <a:off x="608142" y="6072749"/>
            <a:ext cx="2275510" cy="773449"/>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77333" y="6183429"/>
            <a:ext cx="1865807" cy="586826"/>
          </a:xfrm>
          <a:prstGeom prst="rect">
            <a:avLst/>
          </a:prstGeom>
        </p:spPr>
      </p:pic>
    </p:spTree>
    <p:extLst>
      <p:ext uri="{BB962C8B-B14F-4D97-AF65-F5344CB8AC3E}">
        <p14:creationId xmlns:p14="http://schemas.microsoft.com/office/powerpoint/2010/main" val="2807938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B26980C-9E00-4ED8-B140-06EAEABB6B3C}" type="datetimeFigureOut">
              <a:rPr lang="en-US" smtClean="0"/>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4C5A0C-D739-4BDF-9E37-843C695D636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pic>
        <p:nvPicPr>
          <p:cNvPr id="10" name="Picture 9"/>
          <p:cNvPicPr>
            <a:picLocks noChangeAspect="1"/>
          </p:cNvPicPr>
          <p:nvPr userDrawn="1"/>
        </p:nvPicPr>
        <p:blipFill>
          <a:blip r:embed="rId2"/>
          <a:stretch>
            <a:fillRect/>
          </a:stretch>
        </p:blipFill>
        <p:spPr>
          <a:xfrm>
            <a:off x="608142" y="6072749"/>
            <a:ext cx="2275510" cy="773449"/>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77333" y="6183429"/>
            <a:ext cx="1865807" cy="586826"/>
          </a:xfrm>
          <a:prstGeom prst="rect">
            <a:avLst/>
          </a:prstGeom>
        </p:spPr>
      </p:pic>
    </p:spTree>
    <p:extLst>
      <p:ext uri="{BB962C8B-B14F-4D97-AF65-F5344CB8AC3E}">
        <p14:creationId xmlns:p14="http://schemas.microsoft.com/office/powerpoint/2010/main" val="33698477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B26980C-9E00-4ED8-B140-06EAEABB6B3C}" type="datetimeFigureOut">
              <a:rPr lang="en-US" smtClean="0"/>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4C5A0C-D739-4BDF-9E37-843C695D636B}" type="slidenum">
              <a:rPr lang="en-US" smtClean="0"/>
              <a:t>‹#›</a:t>
            </a:fld>
            <a:endParaRPr lang="en-US"/>
          </a:p>
        </p:txBody>
      </p:sp>
      <p:pic>
        <p:nvPicPr>
          <p:cNvPr id="7" name="Picture 6"/>
          <p:cNvPicPr>
            <a:picLocks noChangeAspect="1"/>
          </p:cNvPicPr>
          <p:nvPr userDrawn="1"/>
        </p:nvPicPr>
        <p:blipFill>
          <a:blip r:embed="rId2"/>
          <a:stretch>
            <a:fillRect/>
          </a:stretch>
        </p:blipFill>
        <p:spPr>
          <a:xfrm>
            <a:off x="608142" y="6072749"/>
            <a:ext cx="2275510" cy="773449"/>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77333" y="6183429"/>
            <a:ext cx="1865807" cy="586826"/>
          </a:xfrm>
          <a:prstGeom prst="rect">
            <a:avLst/>
          </a:prstGeom>
        </p:spPr>
      </p:pic>
    </p:spTree>
    <p:extLst>
      <p:ext uri="{BB962C8B-B14F-4D97-AF65-F5344CB8AC3E}">
        <p14:creationId xmlns:p14="http://schemas.microsoft.com/office/powerpoint/2010/main" val="31745557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B26980C-9E00-4ED8-B140-06EAEABB6B3C}" type="datetimeFigureOut">
              <a:rPr lang="en-US" smtClean="0"/>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4C5A0C-D739-4BDF-9E37-843C695D636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pic>
        <p:nvPicPr>
          <p:cNvPr id="10" name="Picture 9"/>
          <p:cNvPicPr>
            <a:picLocks noChangeAspect="1"/>
          </p:cNvPicPr>
          <p:nvPr userDrawn="1"/>
        </p:nvPicPr>
        <p:blipFill>
          <a:blip r:embed="rId2"/>
          <a:stretch>
            <a:fillRect/>
          </a:stretch>
        </p:blipFill>
        <p:spPr>
          <a:xfrm>
            <a:off x="608142" y="6072749"/>
            <a:ext cx="2275510" cy="773449"/>
          </a:xfrm>
          <a:prstGeom prst="rect">
            <a:avLst/>
          </a:prstGeom>
        </p:spPr>
      </p:pic>
    </p:spTree>
    <p:extLst>
      <p:ext uri="{BB962C8B-B14F-4D97-AF65-F5344CB8AC3E}">
        <p14:creationId xmlns:p14="http://schemas.microsoft.com/office/powerpoint/2010/main" val="31703592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B26980C-9E00-4ED8-B140-06EAEABB6B3C}" type="datetimeFigureOut">
              <a:rPr lang="en-US" smtClean="0"/>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4C5A0C-D739-4BDF-9E37-843C695D636B}" type="slidenum">
              <a:rPr lang="en-US" smtClean="0"/>
              <a:t>‹#›</a:t>
            </a:fld>
            <a:endParaRPr lang="en-US"/>
          </a:p>
        </p:txBody>
      </p:sp>
      <p:pic>
        <p:nvPicPr>
          <p:cNvPr id="8" name="Picture 7"/>
          <p:cNvPicPr>
            <a:picLocks noChangeAspect="1"/>
          </p:cNvPicPr>
          <p:nvPr userDrawn="1"/>
        </p:nvPicPr>
        <p:blipFill>
          <a:blip r:embed="rId2"/>
          <a:stretch>
            <a:fillRect/>
          </a:stretch>
        </p:blipFill>
        <p:spPr>
          <a:xfrm>
            <a:off x="608142" y="6072749"/>
            <a:ext cx="2275510" cy="773449"/>
          </a:xfrm>
          <a:prstGeom prst="rect">
            <a:avLst/>
          </a:prstGeom>
        </p:spPr>
      </p:pic>
    </p:spTree>
    <p:extLst>
      <p:ext uri="{BB962C8B-B14F-4D97-AF65-F5344CB8AC3E}">
        <p14:creationId xmlns:p14="http://schemas.microsoft.com/office/powerpoint/2010/main" val="8885819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26980C-9E00-4ED8-B140-06EAEABB6B3C}" type="datetimeFigureOut">
              <a:rPr lang="en-US" smtClean="0"/>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4C5A0C-D739-4BDF-9E37-843C695D636B}" type="slidenum">
              <a:rPr lang="en-US" smtClean="0"/>
              <a:t>‹#›</a:t>
            </a:fld>
            <a:endParaRPr lang="en-US"/>
          </a:p>
        </p:txBody>
      </p:sp>
      <p:pic>
        <p:nvPicPr>
          <p:cNvPr id="7" name="Picture 6"/>
          <p:cNvPicPr>
            <a:picLocks noChangeAspect="1"/>
          </p:cNvPicPr>
          <p:nvPr userDrawn="1"/>
        </p:nvPicPr>
        <p:blipFill>
          <a:blip r:embed="rId2"/>
          <a:stretch>
            <a:fillRect/>
          </a:stretch>
        </p:blipFill>
        <p:spPr>
          <a:xfrm>
            <a:off x="608142" y="6072749"/>
            <a:ext cx="2275510" cy="773449"/>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77333" y="6183429"/>
            <a:ext cx="1865807" cy="586826"/>
          </a:xfrm>
          <a:prstGeom prst="rect">
            <a:avLst/>
          </a:prstGeom>
        </p:spPr>
      </p:pic>
    </p:spTree>
    <p:extLst>
      <p:ext uri="{BB962C8B-B14F-4D97-AF65-F5344CB8AC3E}">
        <p14:creationId xmlns:p14="http://schemas.microsoft.com/office/powerpoint/2010/main" val="3760374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26980C-9E00-4ED8-B140-06EAEABB6B3C}" type="datetimeFigureOut">
              <a:rPr lang="en-US" smtClean="0"/>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4C5A0C-D739-4BDF-9E37-843C695D636B}" type="slidenum">
              <a:rPr lang="en-US" smtClean="0"/>
              <a:t>‹#›</a:t>
            </a:fld>
            <a:endParaRPr lang="en-US"/>
          </a:p>
        </p:txBody>
      </p:sp>
      <p:pic>
        <p:nvPicPr>
          <p:cNvPr id="7" name="Picture 6"/>
          <p:cNvPicPr>
            <a:picLocks noChangeAspect="1"/>
          </p:cNvPicPr>
          <p:nvPr userDrawn="1"/>
        </p:nvPicPr>
        <p:blipFill>
          <a:blip r:embed="rId2"/>
          <a:stretch>
            <a:fillRect/>
          </a:stretch>
        </p:blipFill>
        <p:spPr>
          <a:xfrm>
            <a:off x="608142" y="6072749"/>
            <a:ext cx="2275510" cy="773449"/>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77333" y="6183429"/>
            <a:ext cx="1865807" cy="586826"/>
          </a:xfrm>
          <a:prstGeom prst="rect">
            <a:avLst/>
          </a:prstGeom>
        </p:spPr>
      </p:pic>
    </p:spTree>
    <p:extLst>
      <p:ext uri="{BB962C8B-B14F-4D97-AF65-F5344CB8AC3E}">
        <p14:creationId xmlns:p14="http://schemas.microsoft.com/office/powerpoint/2010/main" val="3286590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26980C-9E00-4ED8-B140-06EAEABB6B3C}" type="datetimeFigureOut">
              <a:rPr lang="en-US" smtClean="0"/>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4C5A0C-D739-4BDF-9E37-843C695D636B}"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7333" y="6183429"/>
            <a:ext cx="1865807" cy="586826"/>
          </a:xfrm>
          <a:prstGeom prst="rect">
            <a:avLst/>
          </a:prstGeom>
        </p:spPr>
      </p:pic>
    </p:spTree>
    <p:extLst>
      <p:ext uri="{BB962C8B-B14F-4D97-AF65-F5344CB8AC3E}">
        <p14:creationId xmlns:p14="http://schemas.microsoft.com/office/powerpoint/2010/main" val="2665118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B26980C-9E00-4ED8-B140-06EAEABB6B3C}" type="datetimeFigureOut">
              <a:rPr lang="en-US" smtClean="0"/>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4C5A0C-D739-4BDF-9E37-843C695D636B}"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7333" y="6183429"/>
            <a:ext cx="1865807" cy="586826"/>
          </a:xfrm>
          <a:prstGeom prst="rect">
            <a:avLst/>
          </a:prstGeom>
        </p:spPr>
      </p:pic>
    </p:spTree>
    <p:extLst>
      <p:ext uri="{BB962C8B-B14F-4D97-AF65-F5344CB8AC3E}">
        <p14:creationId xmlns:p14="http://schemas.microsoft.com/office/powerpoint/2010/main" val="735820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B26980C-9E00-4ED8-B140-06EAEABB6B3C}" type="datetimeFigureOut">
              <a:rPr lang="en-US" smtClean="0"/>
              <a:t>6/9/2017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4C5A0C-D739-4BDF-9E37-843C695D636B}" type="slidenum">
              <a:rPr lang="en-US" smtClean="0"/>
              <a:t>‹#›</a:t>
            </a:fld>
            <a:endParaRPr lang="en-US"/>
          </a:p>
        </p:txBody>
      </p:sp>
      <p:pic>
        <p:nvPicPr>
          <p:cNvPr id="8" name="Picture 7"/>
          <p:cNvPicPr>
            <a:picLocks noChangeAspect="1"/>
          </p:cNvPicPr>
          <p:nvPr userDrawn="1"/>
        </p:nvPicPr>
        <p:blipFill>
          <a:blip r:embed="rId2"/>
          <a:stretch>
            <a:fillRect/>
          </a:stretch>
        </p:blipFill>
        <p:spPr>
          <a:xfrm>
            <a:off x="608142" y="6072749"/>
            <a:ext cx="2275510" cy="773449"/>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77333" y="6183429"/>
            <a:ext cx="1865807" cy="586826"/>
          </a:xfrm>
          <a:prstGeom prst="rect">
            <a:avLst/>
          </a:prstGeom>
        </p:spPr>
      </p:pic>
    </p:spTree>
    <p:extLst>
      <p:ext uri="{BB962C8B-B14F-4D97-AF65-F5344CB8AC3E}">
        <p14:creationId xmlns:p14="http://schemas.microsoft.com/office/powerpoint/2010/main" val="3825718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B26980C-9E00-4ED8-B140-06EAEABB6B3C}" type="datetimeFigureOut">
              <a:rPr lang="en-US" smtClean="0"/>
              <a:t>6/9/2017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4C5A0C-D739-4BDF-9E37-843C695D636B}" type="slidenum">
              <a:rPr lang="en-US" smtClean="0"/>
              <a:t>‹#›</a:t>
            </a:fld>
            <a:endParaRPr lang="en-US"/>
          </a:p>
        </p:txBody>
      </p:sp>
      <p:pic>
        <p:nvPicPr>
          <p:cNvPr id="10" name="Picture 9"/>
          <p:cNvPicPr>
            <a:picLocks noChangeAspect="1"/>
          </p:cNvPicPr>
          <p:nvPr userDrawn="1"/>
        </p:nvPicPr>
        <p:blipFill>
          <a:blip r:embed="rId2"/>
          <a:stretch>
            <a:fillRect/>
          </a:stretch>
        </p:blipFill>
        <p:spPr>
          <a:xfrm>
            <a:off x="608142" y="6072749"/>
            <a:ext cx="2275510" cy="773449"/>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77333" y="6183429"/>
            <a:ext cx="1865807" cy="586826"/>
          </a:xfrm>
          <a:prstGeom prst="rect">
            <a:avLst/>
          </a:prstGeom>
        </p:spPr>
      </p:pic>
    </p:spTree>
    <p:extLst>
      <p:ext uri="{BB962C8B-B14F-4D97-AF65-F5344CB8AC3E}">
        <p14:creationId xmlns:p14="http://schemas.microsoft.com/office/powerpoint/2010/main" val="3101089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AB26980C-9E00-4ED8-B140-06EAEABB6B3C}" type="datetimeFigureOut">
              <a:rPr lang="en-US" smtClean="0"/>
              <a:t>6/9/2017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4C5A0C-D739-4BDF-9E37-843C695D636B}" type="slidenum">
              <a:rPr lang="en-US" smtClean="0"/>
              <a:t>‹#›</a:t>
            </a:fld>
            <a:endParaRPr lang="en-US"/>
          </a:p>
        </p:txBody>
      </p:sp>
      <p:pic>
        <p:nvPicPr>
          <p:cNvPr id="6" name="Picture 5"/>
          <p:cNvPicPr>
            <a:picLocks noChangeAspect="1"/>
          </p:cNvPicPr>
          <p:nvPr userDrawn="1"/>
        </p:nvPicPr>
        <p:blipFill>
          <a:blip r:embed="rId2"/>
          <a:stretch>
            <a:fillRect/>
          </a:stretch>
        </p:blipFill>
        <p:spPr>
          <a:xfrm>
            <a:off x="608142" y="6072749"/>
            <a:ext cx="2275510" cy="773449"/>
          </a:xfrm>
          <a:prstGeom prst="rect">
            <a:avLst/>
          </a:prstGeom>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77333" y="6183429"/>
            <a:ext cx="1865807" cy="586826"/>
          </a:xfrm>
          <a:prstGeom prst="rect">
            <a:avLst/>
          </a:prstGeom>
        </p:spPr>
      </p:pic>
    </p:spTree>
    <p:extLst>
      <p:ext uri="{BB962C8B-B14F-4D97-AF65-F5344CB8AC3E}">
        <p14:creationId xmlns:p14="http://schemas.microsoft.com/office/powerpoint/2010/main" val="2701562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26980C-9E00-4ED8-B140-06EAEABB6B3C}" type="datetimeFigureOut">
              <a:rPr lang="en-US" smtClean="0"/>
              <a:t>6/9/2017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4C5A0C-D739-4BDF-9E37-843C695D636B}" type="slidenum">
              <a:rPr lang="en-US" smtClean="0"/>
              <a:t>‹#›</a:t>
            </a:fld>
            <a:endParaRPr lang="en-US"/>
          </a:p>
        </p:txBody>
      </p:sp>
      <p:pic>
        <p:nvPicPr>
          <p:cNvPr id="5" name="Picture 4"/>
          <p:cNvPicPr>
            <a:picLocks noChangeAspect="1"/>
          </p:cNvPicPr>
          <p:nvPr userDrawn="1"/>
        </p:nvPicPr>
        <p:blipFill>
          <a:blip r:embed="rId2"/>
          <a:stretch>
            <a:fillRect/>
          </a:stretch>
        </p:blipFill>
        <p:spPr>
          <a:xfrm>
            <a:off x="608142" y="6072749"/>
            <a:ext cx="2275510" cy="773449"/>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77333" y="6183429"/>
            <a:ext cx="1865807" cy="586826"/>
          </a:xfrm>
          <a:prstGeom prst="rect">
            <a:avLst/>
          </a:prstGeom>
        </p:spPr>
      </p:pic>
    </p:spTree>
    <p:extLst>
      <p:ext uri="{BB962C8B-B14F-4D97-AF65-F5344CB8AC3E}">
        <p14:creationId xmlns:p14="http://schemas.microsoft.com/office/powerpoint/2010/main" val="1792525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B26980C-9E00-4ED8-B140-06EAEABB6B3C}" type="datetimeFigureOut">
              <a:rPr lang="en-US" smtClean="0"/>
              <a:t>6/9/2017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4C5A0C-D739-4BDF-9E37-843C695D636B}"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7333" y="6183429"/>
            <a:ext cx="1865807" cy="586826"/>
          </a:xfrm>
          <a:prstGeom prst="rect">
            <a:avLst/>
          </a:prstGeom>
        </p:spPr>
      </p:pic>
    </p:spTree>
    <p:extLst>
      <p:ext uri="{BB962C8B-B14F-4D97-AF65-F5344CB8AC3E}">
        <p14:creationId xmlns:p14="http://schemas.microsoft.com/office/powerpoint/2010/main" val="2906544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B26980C-9E00-4ED8-B140-06EAEABB6B3C}" type="datetimeFigureOut">
              <a:rPr lang="en-US" smtClean="0"/>
              <a:t>6/9/2017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4C5A0C-D739-4BDF-9E37-843C695D636B}" type="slidenum">
              <a:rPr lang="en-US" smtClean="0"/>
              <a:t>‹#›</a:t>
            </a:fld>
            <a:endParaRPr lang="en-US"/>
          </a:p>
        </p:txBody>
      </p:sp>
      <p:pic>
        <p:nvPicPr>
          <p:cNvPr id="8" name="Picture 7"/>
          <p:cNvPicPr>
            <a:picLocks noChangeAspect="1"/>
          </p:cNvPicPr>
          <p:nvPr userDrawn="1"/>
        </p:nvPicPr>
        <p:blipFill>
          <a:blip r:embed="rId2"/>
          <a:stretch>
            <a:fillRect/>
          </a:stretch>
        </p:blipFill>
        <p:spPr>
          <a:xfrm>
            <a:off x="608142" y="6072749"/>
            <a:ext cx="2275510" cy="773449"/>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77333" y="6183429"/>
            <a:ext cx="1865807" cy="586826"/>
          </a:xfrm>
          <a:prstGeom prst="rect">
            <a:avLst/>
          </a:prstGeom>
        </p:spPr>
      </p:pic>
    </p:spTree>
    <p:extLst>
      <p:ext uri="{BB962C8B-B14F-4D97-AF65-F5344CB8AC3E}">
        <p14:creationId xmlns:p14="http://schemas.microsoft.com/office/powerpoint/2010/main" val="4146614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B26980C-9E00-4ED8-B140-06EAEABB6B3C}" type="datetimeFigureOut">
              <a:rPr lang="en-US" smtClean="0"/>
              <a:t>6/9/2017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54C5A0C-D739-4BDF-9E37-843C695D636B}" type="slidenum">
              <a:rPr lang="en-US" smtClean="0"/>
              <a:t>‹#›</a:t>
            </a:fld>
            <a:endParaRPr lang="en-US"/>
          </a:p>
        </p:txBody>
      </p:sp>
      <p:pic>
        <p:nvPicPr>
          <p:cNvPr id="18" name="Picture 17"/>
          <p:cNvPicPr>
            <a:picLocks noChangeAspect="1"/>
          </p:cNvPicPr>
          <p:nvPr userDrawn="1"/>
        </p:nvPicPr>
        <p:blipFill>
          <a:blip r:embed="rId18"/>
          <a:stretch>
            <a:fillRect/>
          </a:stretch>
        </p:blipFill>
        <p:spPr>
          <a:xfrm>
            <a:off x="608142" y="6072749"/>
            <a:ext cx="2275510" cy="773449"/>
          </a:xfrm>
          <a:prstGeom prst="rect">
            <a:avLst/>
          </a:prstGeom>
        </p:spPr>
      </p:pic>
    </p:spTree>
    <p:extLst>
      <p:ext uri="{BB962C8B-B14F-4D97-AF65-F5344CB8AC3E}">
        <p14:creationId xmlns:p14="http://schemas.microsoft.com/office/powerpoint/2010/main" val="19242298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REORDER Question &amp; Answer</a:t>
            </a:r>
            <a:endParaRPr lang="en-US" dirty="0"/>
          </a:p>
        </p:txBody>
      </p:sp>
      <p:sp>
        <p:nvSpPr>
          <p:cNvPr id="3" name="Text Placeholder 2"/>
          <p:cNvSpPr>
            <a:spLocks noGrp="1"/>
          </p:cNvSpPr>
          <p:nvPr>
            <p:ph type="body" idx="1"/>
          </p:nvPr>
        </p:nvSpPr>
        <p:spPr/>
        <p:txBody>
          <a:bodyPr/>
          <a:lstStyle/>
          <a:p>
            <a:r>
              <a:rPr lang="en-US" dirty="0" smtClean="0"/>
              <a:t>April 5, 2017</a:t>
            </a:r>
            <a:endParaRPr lang="en-US" dirty="0"/>
          </a:p>
        </p:txBody>
      </p:sp>
    </p:spTree>
    <p:extLst>
      <p:ext uri="{BB962C8B-B14F-4D97-AF65-F5344CB8AC3E}">
        <p14:creationId xmlns:p14="http://schemas.microsoft.com/office/powerpoint/2010/main" val="353224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953" y="1786467"/>
            <a:ext cx="8596668" cy="1826581"/>
          </a:xfrm>
        </p:spPr>
        <p:txBody>
          <a:bodyPr>
            <a:normAutofit/>
          </a:bodyPr>
          <a:lstStyle/>
          <a:p>
            <a:r>
              <a:rPr lang="en-US" sz="8800" dirty="0" smtClean="0"/>
              <a:t>Opportunities</a:t>
            </a:r>
            <a:endParaRPr lang="en-US" sz="8800" dirty="0"/>
          </a:p>
        </p:txBody>
      </p:sp>
    </p:spTree>
    <p:extLst>
      <p:ext uri="{BB962C8B-B14F-4D97-AF65-F5344CB8AC3E}">
        <p14:creationId xmlns:p14="http://schemas.microsoft.com/office/powerpoint/2010/main" val="2965344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b="1" dirty="0">
                <a:solidFill>
                  <a:srgbClr val="34596B"/>
                </a:solidFill>
              </a:rPr>
              <a:t>The school has a plan to be actively engaged in the “</a:t>
            </a:r>
            <a:r>
              <a:rPr lang="en-US" sz="2000" b="1" i="1" dirty="0">
                <a:solidFill>
                  <a:srgbClr val="34596B"/>
                </a:solidFill>
              </a:rPr>
              <a:t>I do, We do, You do” </a:t>
            </a:r>
            <a:r>
              <a:rPr lang="en-US" sz="2000" b="1" dirty="0">
                <a:solidFill>
                  <a:srgbClr val="34596B"/>
                </a:solidFill>
              </a:rPr>
              <a:t>process (the continuum of transfer of responsibility), honouring student voice and choice and intentionally creating opportunities for learners to embody the 7C’s.</a:t>
            </a:r>
            <a:endParaRPr lang="en-US" sz="2000" dirty="0">
              <a:solidFill>
                <a:srgbClr val="34596B"/>
              </a:solidFill>
            </a:endParaRPr>
          </a:p>
        </p:txBody>
      </p:sp>
      <p:sp>
        <p:nvSpPr>
          <p:cNvPr id="3" name="Content Placeholder 2"/>
          <p:cNvSpPr>
            <a:spLocks noGrp="1"/>
          </p:cNvSpPr>
          <p:nvPr>
            <p:ph idx="1"/>
          </p:nvPr>
        </p:nvSpPr>
        <p:spPr/>
        <p:txBody>
          <a:bodyPr>
            <a:normAutofit fontScale="55000" lnSpcReduction="20000"/>
          </a:bodyPr>
          <a:lstStyle/>
          <a:p>
            <a:r>
              <a:rPr lang="en-US" dirty="0"/>
              <a:t>The learning coaches were appreciated.  Is it possible that we will be seeing similar supports in our future? </a:t>
            </a:r>
            <a:endParaRPr lang="en-US" dirty="0" smtClean="0"/>
          </a:p>
          <a:p>
            <a:r>
              <a:rPr lang="en-US" dirty="0"/>
              <a:t>How do we create and implement with little to no </a:t>
            </a:r>
            <a:r>
              <a:rPr lang="en-US" dirty="0" smtClean="0"/>
              <a:t>time?</a:t>
            </a:r>
          </a:p>
          <a:p>
            <a:r>
              <a:rPr lang="en-US" dirty="0" smtClean="0"/>
              <a:t>How </a:t>
            </a:r>
            <a:r>
              <a:rPr lang="en-US" dirty="0"/>
              <a:t>do we collaborate when we are all at different levels and different outcomes?</a:t>
            </a:r>
            <a:br>
              <a:rPr lang="en-US" dirty="0"/>
            </a:br>
            <a:endParaRPr lang="en-US" dirty="0" smtClean="0"/>
          </a:p>
          <a:p>
            <a:r>
              <a:rPr lang="en-US" dirty="0" smtClean="0"/>
              <a:t>Mental </a:t>
            </a:r>
            <a:r>
              <a:rPr lang="en-US" dirty="0"/>
              <a:t>Health Supports related to needs are difficult to access in a timely </a:t>
            </a:r>
            <a:r>
              <a:rPr lang="en-US" dirty="0" smtClean="0"/>
              <a:t>manner.  </a:t>
            </a:r>
            <a:r>
              <a:rPr lang="en-US" dirty="0"/>
              <a:t>How can we address these needs in our community? </a:t>
            </a:r>
            <a:endParaRPr lang="en-US" dirty="0" smtClean="0"/>
          </a:p>
          <a:p>
            <a:r>
              <a:rPr lang="en-US" dirty="0"/>
              <a:t>How can we promote student collaboration in learning? </a:t>
            </a:r>
            <a:endParaRPr lang="en-US" dirty="0" smtClean="0"/>
          </a:p>
          <a:p>
            <a:r>
              <a:rPr lang="en-US" dirty="0"/>
              <a:t>Does each teacher have to do this the same way? </a:t>
            </a:r>
            <a:endParaRPr lang="en-US" dirty="0" smtClean="0"/>
          </a:p>
          <a:p>
            <a:r>
              <a:rPr lang="en-US" dirty="0" smtClean="0"/>
              <a:t>How </a:t>
            </a:r>
            <a:r>
              <a:rPr lang="en-US" dirty="0"/>
              <a:t>best to tackle all 7 at the same time when we are already deep into Personalizing and Blending before all of these skills have been taught</a:t>
            </a:r>
            <a:r>
              <a:rPr lang="en-US" dirty="0" smtClean="0"/>
              <a:t>?</a:t>
            </a:r>
          </a:p>
          <a:p>
            <a:r>
              <a:rPr lang="en-US" dirty="0" smtClean="0"/>
              <a:t>How do we get older students to buy into this?</a:t>
            </a:r>
          </a:p>
          <a:p>
            <a:r>
              <a:rPr lang="en-US" dirty="0"/>
              <a:t>Is the “I do” always referring to the teacher</a:t>
            </a:r>
            <a:r>
              <a:rPr lang="en-US" dirty="0" smtClean="0"/>
              <a:t>?</a:t>
            </a:r>
          </a:p>
          <a:p>
            <a:r>
              <a:rPr lang="en-US" dirty="0"/>
              <a:t>How do we know if we're doing enough? </a:t>
            </a:r>
            <a:endParaRPr lang="en-US" dirty="0" smtClean="0"/>
          </a:p>
          <a:p>
            <a:r>
              <a:rPr lang="en-US" dirty="0" smtClean="0"/>
              <a:t>How </a:t>
            </a:r>
            <a:r>
              <a:rPr lang="en-US" dirty="0"/>
              <a:t>do you do digital citizenship when parents are not exhibiting that same respect? (students at a young age hear and see online profiles that don’t always respect the others) </a:t>
            </a:r>
            <a:endParaRPr lang="en-US" dirty="0" smtClean="0"/>
          </a:p>
          <a:p>
            <a:r>
              <a:rPr lang="en-US" dirty="0"/>
              <a:t>How to build better communication throughout the school and community?</a:t>
            </a:r>
          </a:p>
          <a:p>
            <a:r>
              <a:rPr lang="en-US" dirty="0"/>
              <a:t>How can we solve our lack of bandwidth issues to make the most of our technology?</a:t>
            </a:r>
          </a:p>
        </p:txBody>
      </p:sp>
    </p:spTree>
    <p:extLst>
      <p:ext uri="{BB962C8B-B14F-4D97-AF65-F5344CB8AC3E}">
        <p14:creationId xmlns:p14="http://schemas.microsoft.com/office/powerpoint/2010/main" val="1218971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953" y="1786467"/>
            <a:ext cx="8596668" cy="1826581"/>
          </a:xfrm>
        </p:spPr>
        <p:txBody>
          <a:bodyPr>
            <a:normAutofit/>
          </a:bodyPr>
          <a:lstStyle/>
          <a:p>
            <a:r>
              <a:rPr lang="en-US" sz="8800" dirty="0" smtClean="0"/>
              <a:t>Resources</a:t>
            </a:r>
            <a:endParaRPr lang="en-US" sz="8800" dirty="0"/>
          </a:p>
        </p:txBody>
      </p:sp>
    </p:spTree>
    <p:extLst>
      <p:ext uri="{BB962C8B-B14F-4D97-AF65-F5344CB8AC3E}">
        <p14:creationId xmlns:p14="http://schemas.microsoft.com/office/powerpoint/2010/main" val="2265437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solidFill>
                  <a:srgbClr val="34596B"/>
                </a:solidFill>
              </a:rPr>
              <a:t>Schools will begin/continue to reorganize shared school spaces (</a:t>
            </a:r>
            <a:r>
              <a:rPr lang="en-US" sz="2400" b="1" dirty="0" err="1">
                <a:solidFill>
                  <a:srgbClr val="34596B"/>
                </a:solidFill>
              </a:rPr>
              <a:t>ie</a:t>
            </a:r>
            <a:r>
              <a:rPr lang="en-US" sz="2400" b="1" dirty="0">
                <a:solidFill>
                  <a:srgbClr val="34596B"/>
                </a:solidFill>
              </a:rPr>
              <a:t>: media </a:t>
            </a:r>
            <a:r>
              <a:rPr lang="en-US" sz="2400" b="1" dirty="0" err="1">
                <a:solidFill>
                  <a:srgbClr val="34596B"/>
                </a:solidFill>
              </a:rPr>
              <a:t>centres</a:t>
            </a:r>
            <a:r>
              <a:rPr lang="en-US" sz="2400" b="1" dirty="0">
                <a:solidFill>
                  <a:srgbClr val="34596B"/>
                </a:solidFill>
              </a:rPr>
              <a:t>, libraries, learning commons) to accommodate 21</a:t>
            </a:r>
            <a:r>
              <a:rPr lang="en-US" sz="2400" b="1" baseline="30000" dirty="0">
                <a:solidFill>
                  <a:srgbClr val="34596B"/>
                </a:solidFill>
              </a:rPr>
              <a:t>st</a:t>
            </a:r>
            <a:r>
              <a:rPr lang="en-US" sz="2400" b="1" dirty="0">
                <a:solidFill>
                  <a:srgbClr val="34596B"/>
                </a:solidFill>
              </a:rPr>
              <a:t> century learning.</a:t>
            </a:r>
            <a:r>
              <a:rPr lang="en-US" sz="3200" b="1" dirty="0">
                <a:solidFill>
                  <a:srgbClr val="34596B"/>
                </a:solidFill>
              </a:rPr>
              <a:t/>
            </a:r>
            <a:br>
              <a:rPr lang="en-US" sz="3200" b="1" dirty="0">
                <a:solidFill>
                  <a:srgbClr val="34596B"/>
                </a:solidFill>
              </a:rPr>
            </a:br>
            <a:endParaRPr lang="en-US" sz="2400" dirty="0">
              <a:solidFill>
                <a:srgbClr val="34596B"/>
              </a:solidFill>
            </a:endParaRPr>
          </a:p>
        </p:txBody>
      </p:sp>
      <p:sp>
        <p:nvSpPr>
          <p:cNvPr id="3" name="Content Placeholder 2"/>
          <p:cNvSpPr>
            <a:spLocks noGrp="1"/>
          </p:cNvSpPr>
          <p:nvPr>
            <p:ph idx="1"/>
          </p:nvPr>
        </p:nvSpPr>
        <p:spPr/>
        <p:txBody>
          <a:bodyPr>
            <a:normAutofit fontScale="85000" lnSpcReduction="20000"/>
          </a:bodyPr>
          <a:lstStyle/>
          <a:p>
            <a:r>
              <a:rPr lang="en-US" dirty="0" smtClean="0"/>
              <a:t>With </a:t>
            </a:r>
            <a:r>
              <a:rPr lang="en-US" dirty="0"/>
              <a:t>limited money available in coming months how will we continue to expand capacity? </a:t>
            </a:r>
            <a:endParaRPr lang="en-US" dirty="0" smtClean="0"/>
          </a:p>
          <a:p>
            <a:r>
              <a:rPr lang="en-US" dirty="0"/>
              <a:t>Can computer technicians be on board, support and be </a:t>
            </a:r>
            <a:r>
              <a:rPr lang="en-US" dirty="0" smtClean="0"/>
              <a:t>flexible? </a:t>
            </a:r>
          </a:p>
          <a:p>
            <a:r>
              <a:rPr lang="en-US" dirty="0"/>
              <a:t>c</a:t>
            </a:r>
            <a:r>
              <a:rPr lang="en-US" dirty="0" smtClean="0"/>
              <a:t>an </a:t>
            </a:r>
            <a:r>
              <a:rPr lang="en-US" dirty="0"/>
              <a:t>computer technicians be </a:t>
            </a:r>
            <a:r>
              <a:rPr lang="en-US" dirty="0" smtClean="0"/>
              <a:t>rotated?</a:t>
            </a:r>
            <a:endParaRPr lang="en-US" dirty="0"/>
          </a:p>
          <a:p>
            <a:r>
              <a:rPr lang="en-US" dirty="0" smtClean="0"/>
              <a:t>Is </a:t>
            </a:r>
            <a:r>
              <a:rPr lang="en-US" dirty="0"/>
              <a:t>this division created or created by each school?</a:t>
            </a:r>
            <a:br>
              <a:rPr lang="en-US" dirty="0"/>
            </a:br>
            <a:r>
              <a:rPr lang="en-US" dirty="0"/>
              <a:t>(Include inventories, 7C ladder, engagement, self regulation, growth </a:t>
            </a:r>
            <a:r>
              <a:rPr lang="en-US" dirty="0" smtClean="0"/>
              <a:t>mindset)</a:t>
            </a:r>
            <a:endParaRPr lang="en-US" dirty="0"/>
          </a:p>
          <a:p>
            <a:r>
              <a:rPr lang="en-US" dirty="0" smtClean="0"/>
              <a:t>What </a:t>
            </a:r>
            <a:r>
              <a:rPr lang="en-US" dirty="0"/>
              <a:t>are other schools doing in their libraries? 21 C role of the librarian</a:t>
            </a:r>
            <a:r>
              <a:rPr lang="en-US" dirty="0" smtClean="0"/>
              <a:t>?</a:t>
            </a:r>
          </a:p>
          <a:p>
            <a:r>
              <a:rPr lang="en-US" dirty="0"/>
              <a:t>Our library is shared with the community.  Would we need to look at the agreement with the Library Board if we wanted to modify the space</a:t>
            </a:r>
            <a:r>
              <a:rPr lang="en-US" dirty="0" smtClean="0"/>
              <a:t>?</a:t>
            </a:r>
          </a:p>
          <a:p>
            <a:r>
              <a:rPr lang="en-US" dirty="0"/>
              <a:t>How do you ensure teachers are tracking the progress being and assessing that progress? </a:t>
            </a:r>
            <a:r>
              <a:rPr lang="en-US" dirty="0" smtClean="0"/>
              <a:t>*</a:t>
            </a:r>
          </a:p>
          <a:p>
            <a:r>
              <a:rPr lang="en-US" dirty="0" smtClean="0"/>
              <a:t>How </a:t>
            </a:r>
            <a:r>
              <a:rPr lang="en-US" dirty="0"/>
              <a:t>do you decide which online resources are the best</a:t>
            </a:r>
            <a:r>
              <a:rPr lang="en-US" dirty="0" smtClean="0"/>
              <a:t>?</a:t>
            </a:r>
          </a:p>
          <a:p>
            <a:r>
              <a:rPr lang="en-US" dirty="0"/>
              <a:t>How can our media </a:t>
            </a:r>
            <a:r>
              <a:rPr lang="en-US" dirty="0" err="1"/>
              <a:t>centre</a:t>
            </a:r>
            <a:r>
              <a:rPr lang="en-US" dirty="0"/>
              <a:t> look different to function in the 21</a:t>
            </a:r>
            <a:r>
              <a:rPr lang="en-US" baseline="30000" dirty="0"/>
              <a:t>st</a:t>
            </a:r>
            <a:r>
              <a:rPr lang="en-US" dirty="0"/>
              <a:t> Century?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2430217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953" y="1786467"/>
            <a:ext cx="8596668" cy="1826581"/>
          </a:xfrm>
        </p:spPr>
        <p:txBody>
          <a:bodyPr>
            <a:normAutofit fontScale="90000"/>
          </a:bodyPr>
          <a:lstStyle/>
          <a:p>
            <a:r>
              <a:rPr lang="en-US" sz="8800" dirty="0" smtClean="0"/>
              <a:t>Distribution of Leadership</a:t>
            </a:r>
            <a:endParaRPr lang="en-US" sz="8800" dirty="0"/>
          </a:p>
        </p:txBody>
      </p:sp>
    </p:spTree>
    <p:extLst>
      <p:ext uri="{BB962C8B-B14F-4D97-AF65-F5344CB8AC3E}">
        <p14:creationId xmlns:p14="http://schemas.microsoft.com/office/powerpoint/2010/main" val="639410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solidFill>
                  <a:srgbClr val="34596B"/>
                </a:solidFill>
              </a:rPr>
              <a:t>Administrator works as a team with PeBL mentor and teachers to support the needs of all learners. </a:t>
            </a:r>
            <a:br>
              <a:rPr lang="en-US" sz="2400" b="1" dirty="0">
                <a:solidFill>
                  <a:srgbClr val="34596B"/>
                </a:solidFill>
              </a:rPr>
            </a:br>
            <a:endParaRPr lang="en-US" sz="2400" dirty="0">
              <a:solidFill>
                <a:srgbClr val="34596B"/>
              </a:solidFill>
            </a:endParaRPr>
          </a:p>
        </p:txBody>
      </p:sp>
      <p:sp>
        <p:nvSpPr>
          <p:cNvPr id="3" name="Content Placeholder 2"/>
          <p:cNvSpPr>
            <a:spLocks noGrp="1"/>
          </p:cNvSpPr>
          <p:nvPr>
            <p:ph idx="1"/>
          </p:nvPr>
        </p:nvSpPr>
        <p:spPr/>
        <p:txBody>
          <a:bodyPr/>
          <a:lstStyle/>
          <a:p>
            <a:r>
              <a:rPr lang="en-US" dirty="0"/>
              <a:t>Teacher </a:t>
            </a:r>
            <a:r>
              <a:rPr lang="en-US" dirty="0" smtClean="0"/>
              <a:t>Time?</a:t>
            </a:r>
          </a:p>
          <a:p>
            <a:r>
              <a:rPr lang="en-US" dirty="0" smtClean="0"/>
              <a:t>What </a:t>
            </a:r>
            <a:r>
              <a:rPr lang="en-US" dirty="0"/>
              <a:t>PeBL PD is </a:t>
            </a:r>
            <a:r>
              <a:rPr lang="en-US" dirty="0" smtClean="0"/>
              <a:t>there?</a:t>
            </a:r>
          </a:p>
          <a:p>
            <a:r>
              <a:rPr lang="en-US" dirty="0" smtClean="0"/>
              <a:t>How </a:t>
            </a:r>
            <a:r>
              <a:rPr lang="en-US" dirty="0"/>
              <a:t>to do this on a school wide basis? </a:t>
            </a:r>
            <a:endParaRPr lang="en-US" dirty="0" smtClean="0"/>
          </a:p>
          <a:p>
            <a:r>
              <a:rPr lang="en-US" dirty="0"/>
              <a:t>Who is the PEBL mentor? Training? </a:t>
            </a:r>
            <a:endParaRPr lang="en-US" dirty="0" smtClean="0"/>
          </a:p>
        </p:txBody>
      </p:sp>
    </p:spTree>
    <p:extLst>
      <p:ext uri="{BB962C8B-B14F-4D97-AF65-F5344CB8AC3E}">
        <p14:creationId xmlns:p14="http://schemas.microsoft.com/office/powerpoint/2010/main" val="9506279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1" dirty="0">
                <a:solidFill>
                  <a:srgbClr val="34596B"/>
                </a:solidFill>
              </a:rPr>
              <a:t>Administrator and staff align 2017-18 PeBL implementation/continuation plans with REORDER. (A3’s)</a:t>
            </a:r>
            <a:r>
              <a:rPr lang="en-US" sz="4000" dirty="0">
                <a:latin typeface="Calibri" panose="020F0502020204030204" pitchFamily="34" charset="0"/>
                <a:ea typeface="Calibri" panose="020F0502020204030204" pitchFamily="34" charset="0"/>
                <a:cs typeface="Times New Roman" panose="02020603050405020304" pitchFamily="18" charset="0"/>
              </a:rPr>
              <a:t/>
            </a:r>
            <a:br>
              <a:rPr lang="en-US" sz="4000"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p:txBody>
          <a:bodyPr/>
          <a:lstStyle/>
          <a:p>
            <a:r>
              <a:rPr lang="en-US" dirty="0" smtClean="0"/>
              <a:t>What </a:t>
            </a:r>
            <a:r>
              <a:rPr lang="en-US" dirty="0"/>
              <a:t>is the timeline for </a:t>
            </a:r>
            <a:r>
              <a:rPr lang="en-US" dirty="0" smtClean="0"/>
              <a:t>implementation </a:t>
            </a:r>
          </a:p>
          <a:p>
            <a:r>
              <a:rPr lang="en-US" dirty="0"/>
              <a:t>Will SCCs still have a role in developing future A3s? </a:t>
            </a:r>
          </a:p>
        </p:txBody>
      </p:sp>
    </p:spTree>
    <p:extLst>
      <p:ext uri="{BB962C8B-B14F-4D97-AF65-F5344CB8AC3E}">
        <p14:creationId xmlns:p14="http://schemas.microsoft.com/office/powerpoint/2010/main" val="26211265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solidFill>
                  <a:srgbClr val="34596B"/>
                </a:solidFill>
              </a:rPr>
              <a:t>Administrator together with staff develop a communication plan for sharing PeBL with their local stakeholders (using resources provided by PeBL Leadership Team). </a:t>
            </a:r>
            <a:endParaRPr lang="en-US" sz="2400" dirty="0">
              <a:solidFill>
                <a:srgbClr val="34596B"/>
              </a:solidFill>
            </a:endParaRPr>
          </a:p>
        </p:txBody>
      </p:sp>
      <p:sp>
        <p:nvSpPr>
          <p:cNvPr id="3" name="Content Placeholder 2"/>
          <p:cNvSpPr>
            <a:spLocks noGrp="1"/>
          </p:cNvSpPr>
          <p:nvPr>
            <p:ph idx="1"/>
          </p:nvPr>
        </p:nvSpPr>
        <p:spPr/>
        <p:txBody>
          <a:bodyPr/>
          <a:lstStyle/>
          <a:p>
            <a:r>
              <a:rPr lang="en-US" dirty="0" smtClean="0"/>
              <a:t>How do we </a:t>
            </a:r>
            <a:r>
              <a:rPr lang="en-US" dirty="0"/>
              <a:t>ensure all </a:t>
            </a:r>
            <a:r>
              <a:rPr lang="en-US" dirty="0" smtClean="0"/>
              <a:t>understand </a:t>
            </a:r>
            <a:r>
              <a:rPr lang="en-US" dirty="0"/>
              <a:t>the </a:t>
            </a:r>
            <a:r>
              <a:rPr lang="en-US" dirty="0" smtClean="0"/>
              <a:t>PeBL process?</a:t>
            </a:r>
          </a:p>
          <a:p>
            <a:r>
              <a:rPr lang="en-US" dirty="0"/>
              <a:t>What is the best way to reach the most people using common language and message throughout the division? </a:t>
            </a:r>
          </a:p>
          <a:p>
            <a:r>
              <a:rPr lang="en-US" dirty="0" smtClean="0"/>
              <a:t> </a:t>
            </a:r>
            <a:r>
              <a:rPr lang="en-US" dirty="0"/>
              <a:t>Should we consider other social media outlets to share our PeBL journey? What would this look like? </a:t>
            </a:r>
            <a:endParaRPr lang="en-US" dirty="0" smtClean="0"/>
          </a:p>
          <a:p>
            <a:r>
              <a:rPr lang="en-US" dirty="0"/>
              <a:t>What should PeBl look like at a grade 1 level? </a:t>
            </a:r>
          </a:p>
        </p:txBody>
      </p:sp>
    </p:spTree>
    <p:extLst>
      <p:ext uri="{BB962C8B-B14F-4D97-AF65-F5344CB8AC3E}">
        <p14:creationId xmlns:p14="http://schemas.microsoft.com/office/powerpoint/2010/main" val="3708198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a:solidFill>
                  <a:srgbClr val="34596B"/>
                </a:solidFill>
              </a:rPr>
              <a:t>Leadership opportunities will be created for all learners. </a:t>
            </a:r>
            <a:r>
              <a:rPr lang="en-US" sz="4000" dirty="0">
                <a:latin typeface="Calibri" panose="020F0502020204030204" pitchFamily="34" charset="0"/>
                <a:ea typeface="Calibri" panose="020F0502020204030204" pitchFamily="34" charset="0"/>
                <a:cs typeface="Times New Roman" panose="02020603050405020304" pitchFamily="18" charset="0"/>
              </a:rPr>
              <a:t/>
            </a:r>
            <a:br>
              <a:rPr lang="en-US" sz="4000"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p:txBody>
          <a:bodyPr>
            <a:normAutofit/>
          </a:bodyPr>
          <a:lstStyle/>
          <a:p>
            <a:r>
              <a:rPr lang="en-US" dirty="0"/>
              <a:t>How much responsibility can realistically be place on students to for their ownership of </a:t>
            </a:r>
            <a:r>
              <a:rPr lang="en-US" dirty="0" smtClean="0"/>
              <a:t>learning?</a:t>
            </a:r>
          </a:p>
          <a:p>
            <a:r>
              <a:rPr lang="en-US" dirty="0" smtClean="0"/>
              <a:t>What </a:t>
            </a:r>
            <a:r>
              <a:rPr lang="en-US" dirty="0"/>
              <a:t>about the students who refuse to take ownership? </a:t>
            </a:r>
            <a:endParaRPr lang="en-US" dirty="0" smtClean="0"/>
          </a:p>
          <a:p>
            <a:r>
              <a:rPr lang="en-US" dirty="0"/>
              <a:t>How to provide so many opportunities and ensure that they are meaningful for ALL </a:t>
            </a:r>
            <a:r>
              <a:rPr lang="en-US" dirty="0" smtClean="0"/>
              <a:t>students?</a:t>
            </a:r>
          </a:p>
          <a:p>
            <a:r>
              <a:rPr lang="en-US" dirty="0" smtClean="0"/>
              <a:t>How </a:t>
            </a:r>
            <a:r>
              <a:rPr lang="en-US" dirty="0"/>
              <a:t>do we ensure that we do not miss anyone? </a:t>
            </a:r>
            <a:endParaRPr lang="en-US" dirty="0" smtClean="0"/>
          </a:p>
          <a:p>
            <a:r>
              <a:rPr lang="en-US" dirty="0" smtClean="0"/>
              <a:t>How </a:t>
            </a:r>
            <a:r>
              <a:rPr lang="en-US" dirty="0"/>
              <a:t>formal does Leadership need to be? </a:t>
            </a:r>
            <a:endParaRPr lang="en-US" dirty="0" smtClean="0"/>
          </a:p>
          <a:p>
            <a:r>
              <a:rPr lang="en-US" dirty="0" smtClean="0"/>
              <a:t>Will </a:t>
            </a:r>
            <a:r>
              <a:rPr lang="en-US" dirty="0"/>
              <a:t>we have funds to keep these opportunities in </a:t>
            </a:r>
            <a:r>
              <a:rPr lang="en-US" dirty="0" smtClean="0"/>
              <a:t>place?</a:t>
            </a:r>
          </a:p>
          <a:p>
            <a:r>
              <a:rPr lang="en-US" dirty="0" smtClean="0"/>
              <a:t>How </a:t>
            </a:r>
            <a:r>
              <a:rPr lang="en-US" dirty="0"/>
              <a:t>do you create authentic leadership opportunities with elementary students? </a:t>
            </a:r>
            <a:br>
              <a:rPr lang="en-US" dirty="0"/>
            </a:br>
            <a:endParaRPr lang="en-US" dirty="0"/>
          </a:p>
        </p:txBody>
      </p:sp>
    </p:spTree>
    <p:extLst>
      <p:ext uri="{BB962C8B-B14F-4D97-AF65-F5344CB8AC3E}">
        <p14:creationId xmlns:p14="http://schemas.microsoft.com/office/powerpoint/2010/main" val="3856988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953" y="1786467"/>
            <a:ext cx="8596668" cy="1826581"/>
          </a:xfrm>
        </p:spPr>
        <p:txBody>
          <a:bodyPr>
            <a:normAutofit/>
          </a:bodyPr>
          <a:lstStyle/>
          <a:p>
            <a:r>
              <a:rPr lang="en-US" sz="8800" dirty="0" smtClean="0"/>
              <a:t>Evaluation</a:t>
            </a:r>
            <a:endParaRPr lang="en-US" sz="8800" dirty="0"/>
          </a:p>
        </p:txBody>
      </p:sp>
    </p:spTree>
    <p:extLst>
      <p:ext uri="{BB962C8B-B14F-4D97-AF65-F5344CB8AC3E}">
        <p14:creationId xmlns:p14="http://schemas.microsoft.com/office/powerpoint/2010/main" val="641632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953" y="1786467"/>
            <a:ext cx="8596668" cy="1826581"/>
          </a:xfrm>
        </p:spPr>
        <p:txBody>
          <a:bodyPr>
            <a:normAutofit/>
          </a:bodyPr>
          <a:lstStyle/>
          <a:p>
            <a:r>
              <a:rPr lang="en-US" sz="8800" dirty="0" smtClean="0"/>
              <a:t>Relationships</a:t>
            </a:r>
            <a:endParaRPr lang="en-US" sz="8800" dirty="0"/>
          </a:p>
        </p:txBody>
      </p:sp>
    </p:spTree>
    <p:extLst>
      <p:ext uri="{BB962C8B-B14F-4D97-AF65-F5344CB8AC3E}">
        <p14:creationId xmlns:p14="http://schemas.microsoft.com/office/powerpoint/2010/main" val="33508052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solidFill>
                  <a:srgbClr val="34596B"/>
                </a:solidFill>
              </a:rPr>
              <a:t>Re-evaluate progress/goals using the modified Flourishing Schools Inventory.</a:t>
            </a:r>
            <a:r>
              <a:rPr lang="en-US" sz="2800" dirty="0">
                <a:solidFill>
                  <a:srgbClr val="34596B"/>
                </a:solidFill>
                <a:latin typeface="Calibri" panose="020F0502020204030204" pitchFamily="34" charset="0"/>
                <a:ea typeface="Calibri" panose="020F0502020204030204" pitchFamily="34" charset="0"/>
                <a:cs typeface="Times New Roman" panose="02020603050405020304" pitchFamily="18" charset="0"/>
              </a:rPr>
              <a:t/>
            </a:r>
            <a:br>
              <a:rPr lang="en-US" sz="2800" dirty="0">
                <a:solidFill>
                  <a:srgbClr val="34596B"/>
                </a:solidFill>
                <a:latin typeface="Calibri" panose="020F0502020204030204" pitchFamily="34" charset="0"/>
                <a:ea typeface="Calibri" panose="020F0502020204030204" pitchFamily="34" charset="0"/>
                <a:cs typeface="Times New Roman" panose="02020603050405020304" pitchFamily="18" charset="0"/>
              </a:rPr>
            </a:br>
            <a:endParaRPr lang="en-US" sz="2400" dirty="0">
              <a:solidFill>
                <a:srgbClr val="34596B"/>
              </a:solidFill>
            </a:endParaRPr>
          </a:p>
        </p:txBody>
      </p:sp>
      <p:sp>
        <p:nvSpPr>
          <p:cNvPr id="3" name="Content Placeholder 2"/>
          <p:cNvSpPr>
            <a:spLocks noGrp="1"/>
          </p:cNvSpPr>
          <p:nvPr>
            <p:ph idx="1"/>
          </p:nvPr>
        </p:nvSpPr>
        <p:spPr/>
        <p:txBody>
          <a:bodyPr>
            <a:normAutofit fontScale="92500" lnSpcReduction="20000"/>
          </a:bodyPr>
          <a:lstStyle/>
          <a:p>
            <a:r>
              <a:rPr lang="en-US" dirty="0" smtClean="0"/>
              <a:t>Will </a:t>
            </a:r>
            <a:r>
              <a:rPr lang="en-US" dirty="0"/>
              <a:t>we be receiving a rubric? </a:t>
            </a:r>
            <a:r>
              <a:rPr lang="en-US" dirty="0" smtClean="0"/>
              <a:t>When will it be ready? Who is creating it?</a:t>
            </a:r>
          </a:p>
          <a:p>
            <a:r>
              <a:rPr lang="en-US" dirty="0"/>
              <a:t>Where do I </a:t>
            </a:r>
            <a:r>
              <a:rPr lang="en-US" dirty="0" smtClean="0"/>
              <a:t>start?</a:t>
            </a:r>
          </a:p>
          <a:p>
            <a:r>
              <a:rPr lang="en-US" dirty="0" smtClean="0"/>
              <a:t>Is </a:t>
            </a:r>
            <a:r>
              <a:rPr lang="en-US" dirty="0"/>
              <a:t>this our </a:t>
            </a:r>
            <a:r>
              <a:rPr lang="en-US" dirty="0" err="1"/>
              <a:t>behaviours</a:t>
            </a:r>
            <a:r>
              <a:rPr lang="en-US" dirty="0"/>
              <a:t> on </a:t>
            </a:r>
            <a:r>
              <a:rPr lang="en-US" dirty="0" smtClean="0"/>
              <a:t>PowerSchool?</a:t>
            </a:r>
            <a:endParaRPr lang="en-US" dirty="0"/>
          </a:p>
          <a:p>
            <a:r>
              <a:rPr lang="en-US" dirty="0" smtClean="0"/>
              <a:t>Is </a:t>
            </a:r>
            <a:r>
              <a:rPr lang="en-US" dirty="0"/>
              <a:t>it just for personal goal setting, or could it be reworded for group/school goal setting in addition to personal? </a:t>
            </a:r>
            <a:endParaRPr lang="en-US" dirty="0" smtClean="0"/>
          </a:p>
          <a:p>
            <a:r>
              <a:rPr lang="en-US" dirty="0"/>
              <a:t>Is everyone using the same evaluation consistently?</a:t>
            </a:r>
          </a:p>
          <a:p>
            <a:r>
              <a:rPr lang="en-US" dirty="0" smtClean="0"/>
              <a:t>What is modified FSI?</a:t>
            </a:r>
          </a:p>
          <a:p>
            <a:r>
              <a:rPr lang="en-US" dirty="0"/>
              <a:t>Ideas would be welcome to encourage all teaches to continue to evaluate/improve their current practice in PeBL delivery to ensure all learning needs are being met</a:t>
            </a:r>
            <a:r>
              <a:rPr lang="en-US" dirty="0" smtClean="0"/>
              <a:t>.</a:t>
            </a:r>
          </a:p>
          <a:p>
            <a:r>
              <a:rPr lang="en-US" dirty="0"/>
              <a:t> As administrators how do we evaluate the quality of the PeBL and how do we guide teachers to improve?  </a:t>
            </a:r>
            <a:endParaRPr lang="en-US" dirty="0" smtClean="0"/>
          </a:p>
          <a:p>
            <a:r>
              <a:rPr lang="en-US" dirty="0" smtClean="0"/>
              <a:t>Can </a:t>
            </a:r>
            <a:r>
              <a:rPr lang="en-US" dirty="0"/>
              <a:t>we have a division wide rubric for observing staff? </a:t>
            </a:r>
          </a:p>
          <a:p>
            <a:endParaRPr lang="en-US" dirty="0"/>
          </a:p>
        </p:txBody>
      </p:sp>
    </p:spTree>
    <p:extLst>
      <p:ext uri="{BB962C8B-B14F-4D97-AF65-F5344CB8AC3E}">
        <p14:creationId xmlns:p14="http://schemas.microsoft.com/office/powerpoint/2010/main" val="6212680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a:solidFill>
                  <a:srgbClr val="34596B"/>
                </a:solidFill>
              </a:rPr>
              <a:t>Implement REORDER Rubric to set goals/priorities.  </a:t>
            </a:r>
            <a:r>
              <a:rPr lang="en-US" dirty="0">
                <a:solidFill>
                  <a:schemeClr val="dk1"/>
                </a:solidFill>
              </a:rPr>
              <a:t/>
            </a:r>
            <a:br>
              <a:rPr lang="en-US" dirty="0">
                <a:solidFill>
                  <a:schemeClr val="dk1"/>
                </a:solidFill>
              </a:rPr>
            </a:br>
            <a:endParaRPr lang="en-US" dirty="0"/>
          </a:p>
        </p:txBody>
      </p:sp>
      <p:sp>
        <p:nvSpPr>
          <p:cNvPr id="3" name="Content Placeholder 2"/>
          <p:cNvSpPr>
            <a:spLocks noGrp="1"/>
          </p:cNvSpPr>
          <p:nvPr>
            <p:ph idx="1"/>
          </p:nvPr>
        </p:nvSpPr>
        <p:spPr/>
        <p:txBody>
          <a:bodyPr>
            <a:normAutofit/>
          </a:bodyPr>
          <a:lstStyle/>
          <a:p>
            <a:r>
              <a:rPr lang="en-US" dirty="0"/>
              <a:t>How do we know if we are seeing success with personalized learning when we have so many different learning environments (some schools are determined that success means completing within the semester, others </a:t>
            </a:r>
            <a:r>
              <a:rPr lang="en-US" dirty="0" smtClean="0"/>
              <a:t>look at the </a:t>
            </a:r>
            <a:r>
              <a:rPr lang="en-US" dirty="0"/>
              <a:t>school </a:t>
            </a:r>
            <a:r>
              <a:rPr lang="en-US" dirty="0" smtClean="0"/>
              <a:t>year). </a:t>
            </a:r>
          </a:p>
          <a:p>
            <a:r>
              <a:rPr lang="en-US" dirty="0"/>
              <a:t>When is this rubric ready? </a:t>
            </a:r>
            <a:r>
              <a:rPr lang="en-US" dirty="0" smtClean="0"/>
              <a:t>Who is making it? Can we discuss it at the Admin meeting?</a:t>
            </a:r>
          </a:p>
          <a:p>
            <a:r>
              <a:rPr lang="en-US" dirty="0"/>
              <a:t>Will the language be easy to understand instead of teacher lingo and acronyms? </a:t>
            </a:r>
            <a:endParaRPr lang="en-US" dirty="0" smtClean="0"/>
          </a:p>
          <a:p>
            <a:r>
              <a:rPr lang="en-US" dirty="0"/>
              <a:t>Will there be a Scope and Sequence for Elementary/Middle Years/High School? </a:t>
            </a:r>
            <a:endParaRPr lang="en-US" dirty="0" smtClean="0"/>
          </a:p>
        </p:txBody>
      </p:sp>
    </p:spTree>
    <p:extLst>
      <p:ext uri="{BB962C8B-B14F-4D97-AF65-F5344CB8AC3E}">
        <p14:creationId xmlns:p14="http://schemas.microsoft.com/office/powerpoint/2010/main" val="19317137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b="1" dirty="0">
                <a:solidFill>
                  <a:srgbClr val="34596B"/>
                </a:solidFill>
              </a:rPr>
              <a:t>Implement 7C Rubrics </a:t>
            </a:r>
            <a:r>
              <a:rPr lang="en-US" sz="3100" b="1" dirty="0" smtClean="0">
                <a:solidFill>
                  <a:srgbClr val="34596B"/>
                </a:solidFill>
              </a:rPr>
              <a:t>for tracking/reporting</a:t>
            </a:r>
            <a:r>
              <a:rPr lang="en-US" sz="3100" b="1" dirty="0">
                <a:solidFill>
                  <a:srgbClr val="34596B"/>
                </a:solidFill>
              </a:rPr>
              <a:t>.</a:t>
            </a:r>
            <a:r>
              <a:rPr lang="en-US" sz="4000" dirty="0">
                <a:latin typeface="Calibri" panose="020F0502020204030204" pitchFamily="34" charset="0"/>
                <a:ea typeface="Calibri" panose="020F0502020204030204" pitchFamily="34" charset="0"/>
                <a:cs typeface="Times New Roman" panose="02020603050405020304" pitchFamily="18" charset="0"/>
              </a:rPr>
              <a:t/>
            </a:r>
            <a:br>
              <a:rPr lang="en-US" sz="4000"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p:txBody>
          <a:bodyPr/>
          <a:lstStyle/>
          <a:p>
            <a:r>
              <a:rPr lang="en-US" dirty="0"/>
              <a:t>“Another New Report Card” </a:t>
            </a:r>
            <a:r>
              <a:rPr lang="en-US" dirty="0" smtClean="0"/>
              <a:t>?</a:t>
            </a:r>
          </a:p>
          <a:p>
            <a:r>
              <a:rPr lang="en-US" dirty="0"/>
              <a:t>Will there come a day when we won’t need report cards</a:t>
            </a:r>
            <a:r>
              <a:rPr lang="en-US" dirty="0" smtClean="0"/>
              <a:t>?</a:t>
            </a:r>
          </a:p>
          <a:p>
            <a:r>
              <a:rPr lang="en-US" dirty="0"/>
              <a:t>Is this a new program? Training? </a:t>
            </a:r>
            <a:endParaRPr lang="en-US" dirty="0" smtClean="0"/>
          </a:p>
          <a:p>
            <a:r>
              <a:rPr lang="en-US" dirty="0"/>
              <a:t>How will Reporting process/report cards change? </a:t>
            </a:r>
            <a:endParaRPr lang="en-US" dirty="0" smtClean="0"/>
          </a:p>
          <a:p>
            <a:r>
              <a:rPr lang="en-US" dirty="0" smtClean="0"/>
              <a:t>Do we have this rubric? Who is creating it? When will it be ready?</a:t>
            </a:r>
          </a:p>
          <a:p>
            <a:r>
              <a:rPr lang="en-US" dirty="0"/>
              <a:t>We would like to discuss using Foundations Ladder as a rubric rather than 7C</a:t>
            </a:r>
            <a:r>
              <a:rPr lang="en-US" dirty="0" smtClean="0"/>
              <a:t>?</a:t>
            </a:r>
          </a:p>
          <a:p>
            <a:r>
              <a:rPr lang="en-US" dirty="0" smtClean="0"/>
              <a:t>How </a:t>
            </a:r>
            <a:r>
              <a:rPr lang="en-US" dirty="0"/>
              <a:t>do we track?  When do we report?  </a:t>
            </a:r>
          </a:p>
        </p:txBody>
      </p:sp>
    </p:spTree>
    <p:extLst>
      <p:ext uri="{BB962C8B-B14F-4D97-AF65-F5344CB8AC3E}">
        <p14:creationId xmlns:p14="http://schemas.microsoft.com/office/powerpoint/2010/main" val="36891850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953" y="1786467"/>
            <a:ext cx="8596668" cy="1826581"/>
          </a:xfrm>
        </p:spPr>
        <p:txBody>
          <a:bodyPr>
            <a:normAutofit/>
          </a:bodyPr>
          <a:lstStyle/>
          <a:p>
            <a:r>
              <a:rPr lang="en-US" sz="8800" dirty="0" smtClean="0"/>
              <a:t>Recognition</a:t>
            </a:r>
            <a:endParaRPr lang="en-US" sz="8800" dirty="0"/>
          </a:p>
        </p:txBody>
      </p:sp>
    </p:spTree>
    <p:extLst>
      <p:ext uri="{BB962C8B-B14F-4D97-AF65-F5344CB8AC3E}">
        <p14:creationId xmlns:p14="http://schemas.microsoft.com/office/powerpoint/2010/main" val="24482876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1" dirty="0">
                <a:solidFill>
                  <a:srgbClr val="34596B"/>
                </a:solidFill>
              </a:rPr>
              <a:t>Actively recognize/celebrate – in verbal and/or written form – the PeBL related journey in your learning environment with all </a:t>
            </a:r>
            <a:r>
              <a:rPr lang="en-US" b="1" dirty="0">
                <a:solidFill>
                  <a:srgbClr val="FFFFFF"/>
                </a:solidFill>
              </a:rPr>
              <a:t>stakeholders.</a:t>
            </a:r>
            <a:br>
              <a:rPr lang="en-US" b="1" dirty="0">
                <a:solidFill>
                  <a:srgbClr val="FFFFFF"/>
                </a:solidFill>
              </a:rPr>
            </a:br>
            <a:endParaRPr lang="en-US" dirty="0"/>
          </a:p>
        </p:txBody>
      </p:sp>
      <p:sp>
        <p:nvSpPr>
          <p:cNvPr id="3" name="Content Placeholder 2"/>
          <p:cNvSpPr>
            <a:spLocks noGrp="1"/>
          </p:cNvSpPr>
          <p:nvPr>
            <p:ph idx="1"/>
          </p:nvPr>
        </p:nvSpPr>
        <p:spPr/>
        <p:txBody>
          <a:bodyPr>
            <a:normAutofit fontScale="92500" lnSpcReduction="20000"/>
          </a:bodyPr>
          <a:lstStyle/>
          <a:p>
            <a:r>
              <a:rPr lang="en-US" dirty="0"/>
              <a:t> </a:t>
            </a:r>
            <a:r>
              <a:rPr lang="en-US" dirty="0" smtClean="0"/>
              <a:t>How </a:t>
            </a:r>
            <a:r>
              <a:rPr lang="en-US" dirty="0"/>
              <a:t>is this same culture going to be celebrated with all schools and all stakeholders? Some might say that this isn't important, but it is. How will MY school be recognized for the work it does in the non-negotiable areas we are working in? The work will look different here than in another school. That is expected and OK, but, how will each school know that 'their school' is being celebrated? That's important to feel like someone in positions of importance cares</a:t>
            </a:r>
            <a:r>
              <a:rPr lang="en-US" dirty="0" smtClean="0"/>
              <a:t>.</a:t>
            </a:r>
          </a:p>
          <a:p>
            <a:r>
              <a:rPr lang="en-US" dirty="0"/>
              <a:t>What are some ways other schools share their PeBL journeys?    </a:t>
            </a:r>
            <a:endParaRPr lang="en-US" dirty="0" smtClean="0"/>
          </a:p>
          <a:p>
            <a:r>
              <a:rPr lang="en-US" dirty="0" smtClean="0"/>
              <a:t>How </a:t>
            </a:r>
            <a:r>
              <a:rPr lang="en-US" dirty="0"/>
              <a:t>much time can we dedicate to this</a:t>
            </a:r>
            <a:r>
              <a:rPr lang="en-US" dirty="0" smtClean="0"/>
              <a:t>?</a:t>
            </a:r>
          </a:p>
          <a:p>
            <a:r>
              <a:rPr lang="en-US" dirty="0"/>
              <a:t>How do find a way to ensure that we do not miss anyone/anything? </a:t>
            </a:r>
            <a:endParaRPr lang="en-US" dirty="0" smtClean="0"/>
          </a:p>
          <a:p>
            <a:r>
              <a:rPr lang="en-US" dirty="0" smtClean="0"/>
              <a:t>How </a:t>
            </a:r>
            <a:r>
              <a:rPr lang="en-US" dirty="0"/>
              <a:t>do we get people to tell us when they are trying new things and wanting to explore more often so that people can see what others are doing and learn from that? </a:t>
            </a:r>
            <a:endParaRPr lang="en-US" dirty="0" smtClean="0"/>
          </a:p>
          <a:p>
            <a:r>
              <a:rPr lang="en-US" dirty="0"/>
              <a:t>How do we change public perceptions of recognition? </a:t>
            </a:r>
            <a:br>
              <a:rPr lang="en-US" dirty="0"/>
            </a:br>
            <a:endParaRPr lang="en-US" dirty="0"/>
          </a:p>
        </p:txBody>
      </p:sp>
    </p:spTree>
    <p:extLst>
      <p:ext uri="{BB962C8B-B14F-4D97-AF65-F5344CB8AC3E}">
        <p14:creationId xmlns:p14="http://schemas.microsoft.com/office/powerpoint/2010/main" val="38616925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solidFill>
                  <a:srgbClr val="34596B"/>
                </a:solidFill>
              </a:rPr>
              <a:t>Re-envision the “recognition culture” in the school and align it with a growth mindset philosophy.</a:t>
            </a:r>
            <a:r>
              <a:rPr lang="en-US" sz="2400" dirty="0">
                <a:solidFill>
                  <a:srgbClr val="34596B"/>
                </a:solidFill>
                <a:latin typeface="Calibri" panose="020F0502020204030204" pitchFamily="34" charset="0"/>
                <a:ea typeface="Calibri" panose="020F0502020204030204" pitchFamily="34" charset="0"/>
                <a:cs typeface="Times New Roman" panose="02020603050405020304" pitchFamily="18" charset="0"/>
              </a:rPr>
              <a:t/>
            </a:r>
            <a:br>
              <a:rPr lang="en-US" sz="2400" dirty="0">
                <a:solidFill>
                  <a:srgbClr val="34596B"/>
                </a:solidFill>
                <a:latin typeface="Calibri" panose="020F0502020204030204" pitchFamily="34" charset="0"/>
                <a:ea typeface="Calibri" panose="020F0502020204030204" pitchFamily="34" charset="0"/>
                <a:cs typeface="Times New Roman" panose="02020603050405020304" pitchFamily="18" charset="0"/>
              </a:rPr>
            </a:br>
            <a:endParaRPr lang="en-US" sz="2400" dirty="0">
              <a:solidFill>
                <a:srgbClr val="34596B"/>
              </a:solidFill>
            </a:endParaRPr>
          </a:p>
        </p:txBody>
      </p:sp>
      <p:sp>
        <p:nvSpPr>
          <p:cNvPr id="3" name="Content Placeholder 2"/>
          <p:cNvSpPr>
            <a:spLocks noGrp="1"/>
          </p:cNvSpPr>
          <p:nvPr>
            <p:ph idx="1"/>
          </p:nvPr>
        </p:nvSpPr>
        <p:spPr/>
        <p:txBody>
          <a:bodyPr>
            <a:normAutofit/>
          </a:bodyPr>
          <a:lstStyle/>
          <a:p>
            <a:r>
              <a:rPr lang="en-US" dirty="0" smtClean="0"/>
              <a:t>Can we get accessible </a:t>
            </a:r>
            <a:r>
              <a:rPr lang="en-US" dirty="0"/>
              <a:t>resources from division for Growth </a:t>
            </a:r>
            <a:r>
              <a:rPr lang="en-US" dirty="0" smtClean="0"/>
              <a:t>mindset</a:t>
            </a:r>
            <a:r>
              <a:rPr lang="en-US" dirty="0"/>
              <a:t>?</a:t>
            </a:r>
            <a:endParaRPr lang="en-US" dirty="0" smtClean="0"/>
          </a:p>
          <a:p>
            <a:r>
              <a:rPr lang="en-US" dirty="0"/>
              <a:t>How do you authentically measure growth mindset?  </a:t>
            </a:r>
          </a:p>
          <a:p>
            <a:r>
              <a:rPr lang="en-US" dirty="0" smtClean="0"/>
              <a:t>How </a:t>
            </a:r>
            <a:r>
              <a:rPr lang="en-US" dirty="0"/>
              <a:t>do you recognize the ones who are not able to meet the target? </a:t>
            </a:r>
            <a:endParaRPr lang="en-US" dirty="0" smtClean="0"/>
          </a:p>
          <a:p>
            <a:r>
              <a:rPr lang="en-US" dirty="0" smtClean="0"/>
              <a:t>Will we be </a:t>
            </a:r>
            <a:r>
              <a:rPr lang="en-US" dirty="0"/>
              <a:t>continuing with the Self-Reflected Buckley's Skills Program</a:t>
            </a:r>
            <a:r>
              <a:rPr lang="en-US" dirty="0" smtClean="0"/>
              <a:t>?</a:t>
            </a:r>
          </a:p>
          <a:p>
            <a:r>
              <a:rPr lang="en-US" dirty="0" smtClean="0"/>
              <a:t>This </a:t>
            </a:r>
            <a:r>
              <a:rPr lang="en-US" dirty="0"/>
              <a:t>a difficult area as some people do not like public recognition – it makes them uncomfortable – where others are always looking for it.  How do we meet the needs of each type of individual in the building and keep it authentic</a:t>
            </a:r>
            <a:r>
              <a:rPr lang="en-US"/>
              <a:t>? </a:t>
            </a:r>
            <a:endParaRPr lang="en-US" dirty="0" smtClean="0"/>
          </a:p>
        </p:txBody>
      </p:sp>
    </p:spTree>
    <p:extLst>
      <p:ext uri="{BB962C8B-B14F-4D97-AF65-F5344CB8AC3E}">
        <p14:creationId xmlns:p14="http://schemas.microsoft.com/office/powerpoint/2010/main" val="1727923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solidFill>
                  <a:srgbClr val="34596B"/>
                </a:solidFill>
              </a:rPr>
              <a:t>All learners </a:t>
            </a:r>
            <a:r>
              <a:rPr lang="en-US" sz="3100" b="1" dirty="0">
                <a:solidFill>
                  <a:srgbClr val="34596B"/>
                </a:solidFill>
              </a:rPr>
              <a:t>(staff and students) will begin building learner profiles</a:t>
            </a:r>
            <a:r>
              <a:rPr lang="en-US" b="1" dirty="0">
                <a:solidFill>
                  <a:srgbClr val="34596B"/>
                </a:solidFill>
              </a:rPr>
              <a:t>.  (Digital and or hard copies)</a:t>
            </a:r>
            <a:br>
              <a:rPr lang="en-US" b="1" dirty="0">
                <a:solidFill>
                  <a:srgbClr val="34596B"/>
                </a:solidFill>
              </a:rPr>
            </a:br>
            <a:r>
              <a:rPr lang="en-US" b="1" dirty="0" smtClean="0">
                <a:solidFill>
                  <a:schemeClr val="lt1"/>
                </a:solidFill>
              </a:rPr>
              <a:t>copies</a:t>
            </a:r>
            <a:r>
              <a:rPr lang="en-US" b="1" dirty="0">
                <a:solidFill>
                  <a:schemeClr val="lt1"/>
                </a:solidFill>
              </a:rPr>
              <a:t>)</a:t>
            </a:r>
            <a:br>
              <a:rPr lang="en-US" b="1" dirty="0">
                <a:solidFill>
                  <a:schemeClr val="lt1"/>
                </a:solidFill>
              </a:rPr>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What are learner profile next </a:t>
            </a:r>
            <a:r>
              <a:rPr lang="en-US" dirty="0"/>
              <a:t>steps </a:t>
            </a:r>
            <a:r>
              <a:rPr lang="en-US" dirty="0" smtClean="0"/>
              <a:t>?</a:t>
            </a:r>
          </a:p>
          <a:p>
            <a:r>
              <a:rPr lang="en-US" dirty="0"/>
              <a:t>Why are we juggling multiple programs instead of focusing on one? </a:t>
            </a:r>
          </a:p>
          <a:p>
            <a:r>
              <a:rPr lang="en-US" dirty="0" smtClean="0"/>
              <a:t>Is </a:t>
            </a:r>
            <a:r>
              <a:rPr lang="en-US" dirty="0"/>
              <a:t>there a child friendly learner profile survey? * How to share digitally. </a:t>
            </a:r>
            <a:endParaRPr lang="en-US" dirty="0" smtClean="0"/>
          </a:p>
          <a:p>
            <a:r>
              <a:rPr lang="en-US" dirty="0"/>
              <a:t>Division standard inventory or do we choose</a:t>
            </a:r>
            <a:r>
              <a:rPr lang="en-US" dirty="0" smtClean="0"/>
              <a:t>?</a:t>
            </a:r>
          </a:p>
          <a:p>
            <a:r>
              <a:rPr lang="en-US" dirty="0"/>
              <a:t>EAL students won't understand the </a:t>
            </a:r>
            <a:r>
              <a:rPr lang="en-US" dirty="0" smtClean="0"/>
              <a:t>language</a:t>
            </a:r>
            <a:r>
              <a:rPr lang="en-US" dirty="0"/>
              <a:t> </a:t>
            </a:r>
            <a:r>
              <a:rPr lang="en-US" dirty="0" smtClean="0"/>
              <a:t>how do we address this?</a:t>
            </a:r>
          </a:p>
          <a:p>
            <a:r>
              <a:rPr lang="en-US" dirty="0" smtClean="0"/>
              <a:t>How </a:t>
            </a:r>
            <a:r>
              <a:rPr lang="en-US" dirty="0"/>
              <a:t>can we ensure that this is not repetitive and instead we build upon it each year and tweak and grow versus simply do the same activities. </a:t>
            </a:r>
          </a:p>
          <a:p>
            <a:r>
              <a:rPr lang="en-US" dirty="0" smtClean="0"/>
              <a:t> </a:t>
            </a:r>
            <a:r>
              <a:rPr lang="en-US" dirty="0"/>
              <a:t>How much class time are we to spend on this? </a:t>
            </a:r>
            <a:endParaRPr lang="en-US" dirty="0" smtClean="0"/>
          </a:p>
          <a:p>
            <a:r>
              <a:rPr lang="en-US" dirty="0" smtClean="0"/>
              <a:t>How </a:t>
            </a:r>
            <a:r>
              <a:rPr lang="en-US" dirty="0"/>
              <a:t>do you ensure engagement of those staff members who are not wanting to share their profiles? </a:t>
            </a:r>
            <a:endParaRPr lang="en-US" dirty="0" smtClean="0"/>
          </a:p>
          <a:p>
            <a:r>
              <a:rPr lang="en-US" dirty="0"/>
              <a:t>Will these digital platforms be continued division wide.  (Fresh Grade, Epiphany, </a:t>
            </a:r>
            <a:r>
              <a:rPr lang="en-US" dirty="0" err="1" smtClean="0"/>
              <a:t>etc</a:t>
            </a:r>
            <a:r>
              <a:rPr lang="en-US" dirty="0" smtClean="0"/>
              <a:t>)</a:t>
            </a:r>
          </a:p>
          <a:p>
            <a:r>
              <a:rPr lang="en-US" dirty="0" smtClean="0"/>
              <a:t>How </a:t>
            </a:r>
            <a:r>
              <a:rPr lang="en-US" dirty="0"/>
              <a:t>can Epiphany talk to power school? </a:t>
            </a:r>
            <a:br>
              <a:rPr lang="en-US" dirty="0"/>
            </a:br>
            <a:endParaRPr lang="en-US" dirty="0"/>
          </a:p>
        </p:txBody>
      </p:sp>
    </p:spTree>
    <p:extLst>
      <p:ext uri="{BB962C8B-B14F-4D97-AF65-F5344CB8AC3E}">
        <p14:creationId xmlns:p14="http://schemas.microsoft.com/office/powerpoint/2010/main" val="3887737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1" dirty="0">
                <a:solidFill>
                  <a:srgbClr val="34596B"/>
                </a:solidFill>
              </a:rPr>
              <a:t>Establish a staff/student mentorship plan where every student has an adult advocate in the school purposefully assigned to them.  </a:t>
            </a:r>
            <a:r>
              <a:rPr lang="en-US" dirty="0">
                <a:solidFill>
                  <a:schemeClr val="dk1"/>
                </a:solidFill>
              </a:rPr>
              <a:t/>
            </a:r>
            <a:br>
              <a:rPr lang="en-US" dirty="0">
                <a:solidFill>
                  <a:schemeClr val="dk1"/>
                </a:solidFill>
              </a:rPr>
            </a:br>
            <a:endParaRPr lang="en-US" dirty="0"/>
          </a:p>
        </p:txBody>
      </p:sp>
      <p:sp>
        <p:nvSpPr>
          <p:cNvPr id="3" name="Content Placeholder 2"/>
          <p:cNvSpPr>
            <a:spLocks noGrp="1"/>
          </p:cNvSpPr>
          <p:nvPr>
            <p:ph idx="1"/>
          </p:nvPr>
        </p:nvSpPr>
        <p:spPr/>
        <p:txBody>
          <a:bodyPr>
            <a:normAutofit fontScale="92500" lnSpcReduction="20000"/>
          </a:bodyPr>
          <a:lstStyle/>
          <a:p>
            <a:r>
              <a:rPr lang="en-US" dirty="0"/>
              <a:t>How do we </a:t>
            </a:r>
            <a:r>
              <a:rPr lang="en-US" dirty="0" smtClean="0"/>
              <a:t>manage with large </a:t>
            </a:r>
            <a:r>
              <a:rPr lang="en-US" dirty="0"/>
              <a:t>class </a:t>
            </a:r>
            <a:r>
              <a:rPr lang="en-US" dirty="0" smtClean="0"/>
              <a:t>sizes</a:t>
            </a:r>
            <a:r>
              <a:rPr lang="en-US" dirty="0"/>
              <a:t> ?  </a:t>
            </a:r>
            <a:endParaRPr lang="en-US" dirty="0" smtClean="0"/>
          </a:p>
          <a:p>
            <a:r>
              <a:rPr lang="en-US" dirty="0" smtClean="0"/>
              <a:t>How do we schedule this?</a:t>
            </a:r>
          </a:p>
          <a:p>
            <a:r>
              <a:rPr lang="en-US" dirty="0" smtClean="0"/>
              <a:t>Some </a:t>
            </a:r>
            <a:r>
              <a:rPr lang="en-US" dirty="0"/>
              <a:t>questions from staff about whether having students “assigned” as a rule would be successful for the entire school </a:t>
            </a:r>
            <a:r>
              <a:rPr lang="en-US" dirty="0" err="1"/>
              <a:t>populationIt</a:t>
            </a:r>
            <a:r>
              <a:rPr lang="en-US" dirty="0"/>
              <a:t> would be successful for our ‘at-risk’ students as we generally attempt to connect with them on a deeper level However, a forced relationship with students may be viewed as another task one would be required to do and I fear that would be conveyed to the students. </a:t>
            </a:r>
            <a:endParaRPr lang="en-US" dirty="0" smtClean="0"/>
          </a:p>
          <a:p>
            <a:r>
              <a:rPr lang="en-US" dirty="0"/>
              <a:t>What about Instructional minutes</a:t>
            </a:r>
            <a:r>
              <a:rPr lang="en-US" dirty="0" smtClean="0"/>
              <a:t>? How do we do it all? </a:t>
            </a:r>
          </a:p>
          <a:p>
            <a:r>
              <a:rPr lang="en-US" dirty="0"/>
              <a:t>W</a:t>
            </a:r>
            <a:r>
              <a:rPr lang="en-US" dirty="0" smtClean="0"/>
              <a:t>hat </a:t>
            </a:r>
            <a:r>
              <a:rPr lang="en-US" dirty="0"/>
              <a:t>is a mentor supposed to do</a:t>
            </a:r>
            <a:r>
              <a:rPr lang="en-US" dirty="0" smtClean="0"/>
              <a:t>?</a:t>
            </a:r>
          </a:p>
          <a:p>
            <a:r>
              <a:rPr lang="en-US" dirty="0"/>
              <a:t>We would like students to have choice in their mentor, but will this lead to some staff having many and some having none? </a:t>
            </a:r>
            <a:endParaRPr lang="en-US" dirty="0" smtClean="0"/>
          </a:p>
          <a:p>
            <a:r>
              <a:rPr lang="en-US" dirty="0" smtClean="0"/>
              <a:t>Will </a:t>
            </a:r>
            <a:r>
              <a:rPr lang="en-US" dirty="0"/>
              <a:t>all staff be assigned students or will it just be the teaching staff? </a:t>
            </a:r>
            <a:endParaRPr lang="en-US" dirty="0" smtClean="0"/>
          </a:p>
          <a:p>
            <a:r>
              <a:rPr lang="en-US" dirty="0"/>
              <a:t>How do we provide evidence that this is happening? </a:t>
            </a:r>
          </a:p>
        </p:txBody>
      </p:sp>
    </p:spTree>
    <p:extLst>
      <p:ext uri="{BB962C8B-B14F-4D97-AF65-F5344CB8AC3E}">
        <p14:creationId xmlns:p14="http://schemas.microsoft.com/office/powerpoint/2010/main" val="2317844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a:solidFill>
                  <a:srgbClr val="34596B"/>
                </a:solidFill>
              </a:rPr>
              <a:t>Create opportunities for student-to-student mentoring in their learning environments.</a:t>
            </a:r>
            <a:r>
              <a:rPr lang="en-US" b="1" dirty="0">
                <a:solidFill>
                  <a:schemeClr val="dk1"/>
                </a:solidFill>
              </a:rPr>
              <a:t> </a:t>
            </a:r>
            <a:r>
              <a:rPr lang="en-US" dirty="0">
                <a:solidFill>
                  <a:schemeClr val="dk1"/>
                </a:solidFill>
              </a:rPr>
              <a:t/>
            </a:r>
            <a:br>
              <a:rPr lang="en-US" dirty="0">
                <a:solidFill>
                  <a:schemeClr val="dk1"/>
                </a:solidFill>
              </a:rPr>
            </a:br>
            <a:endParaRPr lang="en-US" dirty="0"/>
          </a:p>
        </p:txBody>
      </p:sp>
      <p:sp>
        <p:nvSpPr>
          <p:cNvPr id="3" name="Content Placeholder 2"/>
          <p:cNvSpPr>
            <a:spLocks noGrp="1"/>
          </p:cNvSpPr>
          <p:nvPr>
            <p:ph idx="1"/>
          </p:nvPr>
        </p:nvSpPr>
        <p:spPr/>
        <p:txBody>
          <a:bodyPr>
            <a:normAutofit fontScale="85000" lnSpcReduction="10000"/>
          </a:bodyPr>
          <a:lstStyle/>
          <a:p>
            <a:r>
              <a:rPr lang="en-US" dirty="0"/>
              <a:t>What about an independent student?  I.e. one that prefers to work on their own. </a:t>
            </a:r>
            <a:endParaRPr lang="en-US" dirty="0" smtClean="0"/>
          </a:p>
          <a:p>
            <a:r>
              <a:rPr lang="en-US" dirty="0" smtClean="0"/>
              <a:t>How to </a:t>
            </a:r>
            <a:r>
              <a:rPr lang="en-US" dirty="0"/>
              <a:t>s</a:t>
            </a:r>
            <a:r>
              <a:rPr lang="en-US" dirty="0" smtClean="0"/>
              <a:t>chedule this? Fit into curriculum hours?</a:t>
            </a:r>
          </a:p>
          <a:p>
            <a:r>
              <a:rPr lang="en-US" dirty="0"/>
              <a:t>How to teach this?  (Explicitly teach how to be a good </a:t>
            </a:r>
            <a:r>
              <a:rPr lang="en-US" dirty="0" smtClean="0"/>
              <a:t>mentor.) </a:t>
            </a:r>
          </a:p>
          <a:p>
            <a:r>
              <a:rPr lang="en-US" dirty="0"/>
              <a:t>How might we mentor within individual subject areas? Across the content areas? Online?</a:t>
            </a:r>
            <a:br>
              <a:rPr lang="en-US" dirty="0"/>
            </a:br>
            <a:r>
              <a:rPr lang="en-US" dirty="0"/>
              <a:t>Is this to be forced or do we let it occur naturally? </a:t>
            </a:r>
            <a:endParaRPr lang="en-US" dirty="0" smtClean="0"/>
          </a:p>
          <a:p>
            <a:r>
              <a:rPr lang="en-US" dirty="0" smtClean="0"/>
              <a:t>How </a:t>
            </a:r>
            <a:r>
              <a:rPr lang="en-US" dirty="0"/>
              <a:t>formally does it need to be structured? </a:t>
            </a:r>
            <a:endParaRPr lang="en-US" dirty="0" smtClean="0"/>
          </a:p>
          <a:p>
            <a:r>
              <a:rPr lang="en-US" dirty="0" smtClean="0"/>
              <a:t>Will </a:t>
            </a:r>
            <a:r>
              <a:rPr lang="en-US" dirty="0"/>
              <a:t>the budget allow us to create the required learning space</a:t>
            </a:r>
            <a:r>
              <a:rPr lang="en-US" dirty="0" smtClean="0"/>
              <a:t>?</a:t>
            </a:r>
          </a:p>
          <a:p>
            <a:r>
              <a:rPr lang="en-US" dirty="0"/>
              <a:t>Are the student-to-student interactions in the same building or in different </a:t>
            </a:r>
            <a:r>
              <a:rPr lang="en-US" dirty="0" smtClean="0"/>
              <a:t>buildings?</a:t>
            </a:r>
          </a:p>
          <a:p>
            <a:r>
              <a:rPr lang="en-US" dirty="0" smtClean="0"/>
              <a:t>Can </a:t>
            </a:r>
            <a:r>
              <a:rPr lang="en-US" dirty="0"/>
              <a:t>this be student tutoring</a:t>
            </a:r>
            <a:r>
              <a:rPr lang="en-US" dirty="0" smtClean="0"/>
              <a:t>? </a:t>
            </a:r>
          </a:p>
          <a:p>
            <a:r>
              <a:rPr lang="en-US" dirty="0"/>
              <a:t>How can we create more collaboration outside of class time? </a:t>
            </a:r>
            <a:endParaRPr lang="en-US" dirty="0" smtClean="0"/>
          </a:p>
          <a:p>
            <a:r>
              <a:rPr lang="en-US" dirty="0"/>
              <a:t>How is achievement </a:t>
            </a:r>
            <a:r>
              <a:rPr lang="en-US" dirty="0" smtClean="0"/>
              <a:t>measured? </a:t>
            </a:r>
            <a:r>
              <a:rPr lang="en-US" dirty="0"/>
              <a:t/>
            </a:r>
            <a:br>
              <a:rPr lang="en-US" dirty="0"/>
            </a:br>
            <a:endParaRPr lang="en-US" dirty="0"/>
          </a:p>
        </p:txBody>
      </p:sp>
    </p:spTree>
    <p:extLst>
      <p:ext uri="{BB962C8B-B14F-4D97-AF65-F5344CB8AC3E}">
        <p14:creationId xmlns:p14="http://schemas.microsoft.com/office/powerpoint/2010/main" val="1087020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1" dirty="0">
                <a:solidFill>
                  <a:srgbClr val="34596B"/>
                </a:solidFill>
              </a:rPr>
              <a:t>Create opportunities for global/community members to mentor students in and out of the school.  </a:t>
            </a:r>
            <a:r>
              <a:rPr lang="en-US" dirty="0">
                <a:solidFill>
                  <a:schemeClr val="dk1"/>
                </a:solidFill>
              </a:rPr>
              <a:t/>
            </a:r>
            <a:br>
              <a:rPr lang="en-US" dirty="0">
                <a:solidFill>
                  <a:schemeClr val="dk1"/>
                </a:solidFill>
              </a:rPr>
            </a:br>
            <a:endParaRPr lang="en-US" dirty="0"/>
          </a:p>
        </p:txBody>
      </p:sp>
      <p:sp>
        <p:nvSpPr>
          <p:cNvPr id="3" name="Content Placeholder 2"/>
          <p:cNvSpPr>
            <a:spLocks noGrp="1"/>
          </p:cNvSpPr>
          <p:nvPr>
            <p:ph idx="1"/>
          </p:nvPr>
        </p:nvSpPr>
        <p:spPr/>
        <p:txBody>
          <a:bodyPr>
            <a:normAutofit fontScale="92500" lnSpcReduction="20000"/>
          </a:bodyPr>
          <a:lstStyle/>
          <a:p>
            <a:r>
              <a:rPr lang="en-US" dirty="0"/>
              <a:t>How do we get community involved?  </a:t>
            </a:r>
            <a:endParaRPr lang="en-US" dirty="0" smtClean="0"/>
          </a:p>
          <a:p>
            <a:r>
              <a:rPr lang="en-US" dirty="0" smtClean="0"/>
              <a:t>Confidentiality </a:t>
            </a:r>
            <a:r>
              <a:rPr lang="en-US" dirty="0"/>
              <a:t>issues? </a:t>
            </a:r>
            <a:endParaRPr lang="en-US" dirty="0" smtClean="0"/>
          </a:p>
          <a:p>
            <a:r>
              <a:rPr lang="en-US" dirty="0" smtClean="0"/>
              <a:t>Would </a:t>
            </a:r>
            <a:r>
              <a:rPr lang="en-US" dirty="0"/>
              <a:t>they need to take the same respect in coaching courses that we require of teachers and community </a:t>
            </a:r>
            <a:r>
              <a:rPr lang="en-US" dirty="0" smtClean="0"/>
              <a:t>coaches? •</a:t>
            </a:r>
          </a:p>
          <a:p>
            <a:r>
              <a:rPr lang="en-US" dirty="0"/>
              <a:t>R</a:t>
            </a:r>
            <a:r>
              <a:rPr lang="en-US" dirty="0" smtClean="0"/>
              <a:t>esources</a:t>
            </a:r>
            <a:r>
              <a:rPr lang="en-US" dirty="0"/>
              <a:t/>
            </a:r>
            <a:br>
              <a:rPr lang="en-US" dirty="0"/>
            </a:br>
            <a:r>
              <a:rPr lang="en-US" dirty="0" smtClean="0"/>
              <a:t>can </a:t>
            </a:r>
            <a:r>
              <a:rPr lang="en-US" dirty="0"/>
              <a:t>we take students into the community? </a:t>
            </a:r>
            <a:r>
              <a:rPr lang="en-US" dirty="0" smtClean="0"/>
              <a:t>What will the </a:t>
            </a:r>
            <a:r>
              <a:rPr lang="en-US" dirty="0"/>
              <a:t>budget allow</a:t>
            </a:r>
            <a:r>
              <a:rPr lang="en-US" dirty="0" smtClean="0"/>
              <a:t>?</a:t>
            </a:r>
          </a:p>
          <a:p>
            <a:r>
              <a:rPr lang="en-US" dirty="0"/>
              <a:t>How can we best access/arrange Global mentors? </a:t>
            </a:r>
            <a:endParaRPr lang="en-US" dirty="0" smtClean="0"/>
          </a:p>
          <a:p>
            <a:r>
              <a:rPr lang="en-US" dirty="0"/>
              <a:t>Are there any concerns with </a:t>
            </a:r>
            <a:r>
              <a:rPr lang="en-US" dirty="0" smtClean="0"/>
              <a:t>LAFOIP?</a:t>
            </a:r>
          </a:p>
          <a:p>
            <a:r>
              <a:rPr lang="en-US" dirty="0" smtClean="0"/>
              <a:t>Who </a:t>
            </a:r>
            <a:r>
              <a:rPr lang="en-US" dirty="0"/>
              <a:t>will track and pay for any criminal record checks that are required? </a:t>
            </a:r>
            <a:endParaRPr lang="en-US" dirty="0" smtClean="0"/>
          </a:p>
          <a:p>
            <a:r>
              <a:rPr lang="en-US" dirty="0"/>
              <a:t>What are other schools doing that we might be able to replicate &amp;/or build ideas from </a:t>
            </a:r>
            <a:endParaRPr lang="en-US" dirty="0" smtClean="0"/>
          </a:p>
          <a:p>
            <a:r>
              <a:rPr lang="en-US" dirty="0"/>
              <a:t>How do we convince Hutterites to come to the school and share their skills?  </a:t>
            </a:r>
          </a:p>
        </p:txBody>
      </p:sp>
    </p:spTree>
    <p:extLst>
      <p:ext uri="{BB962C8B-B14F-4D97-AF65-F5344CB8AC3E}">
        <p14:creationId xmlns:p14="http://schemas.microsoft.com/office/powerpoint/2010/main" val="2000041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953" y="1786467"/>
            <a:ext cx="8596668" cy="1826581"/>
          </a:xfrm>
        </p:spPr>
        <p:txBody>
          <a:bodyPr>
            <a:normAutofit/>
          </a:bodyPr>
          <a:lstStyle/>
          <a:p>
            <a:r>
              <a:rPr lang="en-US" sz="8800" dirty="0" smtClean="0"/>
              <a:t>Environment</a:t>
            </a:r>
            <a:endParaRPr lang="en-US" sz="8800" dirty="0"/>
          </a:p>
        </p:txBody>
      </p:sp>
    </p:spTree>
    <p:extLst>
      <p:ext uri="{BB962C8B-B14F-4D97-AF65-F5344CB8AC3E}">
        <p14:creationId xmlns:p14="http://schemas.microsoft.com/office/powerpoint/2010/main" val="2869292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a:solidFill>
                  <a:srgbClr val="34596B"/>
                </a:solidFill>
              </a:rPr>
              <a:t>When planning for replacement of furniture, creating PeBL spaces will be a priority.</a:t>
            </a:r>
            <a:r>
              <a:rPr lang="en-US" dirty="0">
                <a:solidFill>
                  <a:srgbClr val="34596B"/>
                </a:solidFill>
                <a:latin typeface="Calibri" panose="020F0502020204030204" pitchFamily="34" charset="0"/>
                <a:ea typeface="Calibri" panose="020F0502020204030204" pitchFamily="34" charset="0"/>
                <a:cs typeface="Times New Roman" panose="02020603050405020304" pitchFamily="18" charset="0"/>
              </a:rPr>
              <a:t/>
            </a:r>
            <a:br>
              <a:rPr lang="en-US" dirty="0">
                <a:solidFill>
                  <a:srgbClr val="34596B"/>
                </a:solidFill>
                <a:latin typeface="Calibri" panose="020F0502020204030204" pitchFamily="34" charset="0"/>
                <a:ea typeface="Calibri" panose="020F0502020204030204" pitchFamily="34" charset="0"/>
                <a:cs typeface="Times New Roman" panose="02020603050405020304" pitchFamily="18" charset="0"/>
              </a:rPr>
            </a:br>
            <a:endParaRPr lang="en-US" dirty="0">
              <a:solidFill>
                <a:srgbClr val="34596B"/>
              </a:solidFill>
            </a:endParaRPr>
          </a:p>
        </p:txBody>
      </p:sp>
      <p:sp>
        <p:nvSpPr>
          <p:cNvPr id="3" name="Content Placeholder 2"/>
          <p:cNvSpPr>
            <a:spLocks noGrp="1"/>
          </p:cNvSpPr>
          <p:nvPr>
            <p:ph idx="1"/>
          </p:nvPr>
        </p:nvSpPr>
        <p:spPr/>
        <p:txBody>
          <a:bodyPr/>
          <a:lstStyle/>
          <a:p>
            <a:r>
              <a:rPr lang="en-US" dirty="0"/>
              <a:t>What resources and man power will be available for renovations? </a:t>
            </a:r>
            <a:endParaRPr lang="en-US" dirty="0" smtClean="0"/>
          </a:p>
          <a:p>
            <a:r>
              <a:rPr lang="en-US" dirty="0"/>
              <a:t>How can we get the SCC more engaged? </a:t>
            </a:r>
            <a:endParaRPr lang="en-US" dirty="0" smtClean="0"/>
          </a:p>
          <a:p>
            <a:r>
              <a:rPr lang="en-US" dirty="0" smtClean="0"/>
              <a:t>Will  these environments </a:t>
            </a:r>
            <a:r>
              <a:rPr lang="en-US" dirty="0"/>
              <a:t>become a distraction? Will they manage their time</a:t>
            </a:r>
            <a:r>
              <a:rPr lang="en-US" dirty="0" smtClean="0"/>
              <a:t>?</a:t>
            </a:r>
            <a:endParaRPr lang="en-US" dirty="0"/>
          </a:p>
          <a:p>
            <a:r>
              <a:rPr lang="en-US" dirty="0"/>
              <a:t>Is a division purchase possible to get better pricing on </a:t>
            </a:r>
            <a:r>
              <a:rPr lang="en-US" dirty="0" smtClean="0"/>
              <a:t>furniture?</a:t>
            </a:r>
          </a:p>
          <a:p>
            <a:r>
              <a:rPr lang="en-US" dirty="0" smtClean="0"/>
              <a:t>Is </a:t>
            </a:r>
            <a:r>
              <a:rPr lang="en-US" dirty="0"/>
              <a:t>there furniture that is recommended by the </a:t>
            </a:r>
            <a:r>
              <a:rPr lang="en-US" dirty="0" smtClean="0"/>
              <a:t>division?</a:t>
            </a:r>
          </a:p>
          <a:p>
            <a:pPr marL="0" indent="0">
              <a:buNone/>
            </a:pPr>
            <a:r>
              <a:rPr lang="en-US" dirty="0"/>
              <a:t/>
            </a:r>
            <a:br>
              <a:rPr lang="en-US" dirty="0"/>
            </a:br>
            <a:endParaRPr lang="en-US" dirty="0"/>
          </a:p>
        </p:txBody>
      </p:sp>
    </p:spTree>
    <p:extLst>
      <p:ext uri="{BB962C8B-B14F-4D97-AF65-F5344CB8AC3E}">
        <p14:creationId xmlns:p14="http://schemas.microsoft.com/office/powerpoint/2010/main" val="207908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1" dirty="0">
                <a:solidFill>
                  <a:srgbClr val="34596B"/>
                </a:solidFill>
              </a:rPr>
              <a:t>Administrators and teachers will consider the impact of student voice and learning profiles on learner spaces and schedules.</a:t>
            </a:r>
            <a:r>
              <a:rPr lang="en-US" sz="4000" dirty="0">
                <a:latin typeface="Calibri" panose="020F0502020204030204" pitchFamily="34" charset="0"/>
                <a:ea typeface="Calibri" panose="020F0502020204030204" pitchFamily="34" charset="0"/>
                <a:cs typeface="Times New Roman" panose="02020603050405020304" pitchFamily="18" charset="0"/>
              </a:rPr>
              <a:t/>
            </a:r>
            <a:br>
              <a:rPr lang="en-US" sz="4000"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677333" y="1930401"/>
            <a:ext cx="9103975" cy="4110962"/>
          </a:xfrm>
        </p:spPr>
        <p:txBody>
          <a:bodyPr>
            <a:normAutofit fontScale="40000" lnSpcReduction="20000"/>
          </a:bodyPr>
          <a:lstStyle/>
          <a:p>
            <a:r>
              <a:rPr lang="en-US" sz="3500" dirty="0" smtClean="0"/>
              <a:t>Would </a:t>
            </a:r>
            <a:r>
              <a:rPr lang="en-US" sz="3500" dirty="0"/>
              <a:t>we be ready to consider a 4 day week and extended day to accommodate learners and instructional planning</a:t>
            </a:r>
            <a:r>
              <a:rPr lang="en-US" sz="3500" dirty="0" smtClean="0"/>
              <a:t>.</a:t>
            </a:r>
            <a:endParaRPr lang="en-US" sz="3500" dirty="0"/>
          </a:p>
          <a:p>
            <a:r>
              <a:rPr lang="en-US" sz="3500" dirty="0" smtClean="0"/>
              <a:t> </a:t>
            </a:r>
            <a:r>
              <a:rPr lang="en-US" sz="3500" dirty="0"/>
              <a:t>How could we increase PD opportunities so that teachers are not pulled from their regular duties to explore  new delivery </a:t>
            </a:r>
            <a:r>
              <a:rPr lang="en-US" sz="3500" dirty="0" smtClean="0"/>
              <a:t>options</a:t>
            </a:r>
          </a:p>
          <a:p>
            <a:r>
              <a:rPr lang="en-US" sz="3500" dirty="0" smtClean="0"/>
              <a:t>Listening to music in class has become an issue, how do we determine if music is being used appropriately?</a:t>
            </a:r>
          </a:p>
          <a:p>
            <a:r>
              <a:rPr lang="en-US" sz="3500" dirty="0"/>
              <a:t>Where does one access samples and anecdotes of this to serve as </a:t>
            </a:r>
            <a:r>
              <a:rPr lang="en-US" sz="3500" dirty="0" smtClean="0"/>
              <a:t>exemplars? </a:t>
            </a:r>
          </a:p>
          <a:p>
            <a:r>
              <a:rPr lang="en-US" sz="3500" dirty="0"/>
              <a:t>What about Instructional </a:t>
            </a:r>
            <a:r>
              <a:rPr lang="en-US" sz="3500" dirty="0" smtClean="0"/>
              <a:t>hours?</a:t>
            </a:r>
          </a:p>
          <a:p>
            <a:r>
              <a:rPr lang="en-US" sz="3500" dirty="0" smtClean="0"/>
              <a:t>How do we </a:t>
            </a:r>
            <a:r>
              <a:rPr lang="en-US" sz="3500" dirty="0"/>
              <a:t>incorporate student voice in </a:t>
            </a:r>
            <a:r>
              <a:rPr lang="en-US" sz="3500" dirty="0" smtClean="0"/>
              <a:t>schedules?</a:t>
            </a:r>
            <a:endParaRPr lang="en-US" sz="3500" dirty="0"/>
          </a:p>
          <a:p>
            <a:r>
              <a:rPr lang="en-US" sz="3500" dirty="0" smtClean="0"/>
              <a:t>How </a:t>
            </a:r>
            <a:r>
              <a:rPr lang="en-US" sz="3500" dirty="0"/>
              <a:t>do we increase independence and </a:t>
            </a:r>
            <a:r>
              <a:rPr lang="en-US" sz="3500" dirty="0" smtClean="0"/>
              <a:t>self-motivation?</a:t>
            </a:r>
          </a:p>
          <a:p>
            <a:r>
              <a:rPr lang="en-US" sz="3500" dirty="0"/>
              <a:t>Best way to “organize” </a:t>
            </a:r>
            <a:r>
              <a:rPr lang="en-US" sz="3500" dirty="0" err="1"/>
              <a:t>ipad</a:t>
            </a:r>
            <a:r>
              <a:rPr lang="en-US" sz="3500" dirty="0"/>
              <a:t> and laptop sharing/signing out </a:t>
            </a:r>
            <a:r>
              <a:rPr lang="en-US" sz="3500" dirty="0" err="1"/>
              <a:t>etc</a:t>
            </a:r>
            <a:r>
              <a:rPr lang="en-US" sz="3500" dirty="0"/>
              <a:t>? </a:t>
            </a:r>
            <a:endParaRPr lang="en-US" sz="3500" dirty="0" smtClean="0"/>
          </a:p>
          <a:p>
            <a:r>
              <a:rPr lang="en-US" sz="3500" dirty="0" smtClean="0"/>
              <a:t>Does </a:t>
            </a:r>
            <a:r>
              <a:rPr lang="en-US" sz="3500" dirty="0"/>
              <a:t>this allow for separating groups by skill level or learning style?  We have a concern that this might be appeared as streaming or levelled classes</a:t>
            </a:r>
            <a:r>
              <a:rPr lang="en-US" sz="3500" dirty="0" smtClean="0"/>
              <a:t>.</a:t>
            </a:r>
          </a:p>
          <a:p>
            <a:r>
              <a:rPr lang="en-US" sz="3500" dirty="0" smtClean="0"/>
              <a:t>How </a:t>
            </a:r>
            <a:r>
              <a:rPr lang="en-US" sz="3500" dirty="0"/>
              <a:t>do you do this with younger students? </a:t>
            </a:r>
          </a:p>
          <a:p>
            <a:r>
              <a:rPr lang="en-US" sz="3500" dirty="0" smtClean="0"/>
              <a:t>How </a:t>
            </a:r>
            <a:r>
              <a:rPr lang="en-US" sz="3500" dirty="0"/>
              <a:t>much voice and choice can young students handle without being overwhelmed to the point where nothing gets done? </a:t>
            </a: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291532435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3784</TotalTime>
  <Words>1397</Words>
  <Application>Microsoft Office PowerPoint</Application>
  <PresentationFormat>Widescreen</PresentationFormat>
  <Paragraphs>150</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Times New Roman</vt:lpstr>
      <vt:lpstr>Trebuchet MS</vt:lpstr>
      <vt:lpstr>Wingdings 3</vt:lpstr>
      <vt:lpstr>Facet</vt:lpstr>
      <vt:lpstr>REORDER Question &amp; Answer</vt:lpstr>
      <vt:lpstr>Relationships</vt:lpstr>
      <vt:lpstr>All learners (staff and students) will begin building learner profiles.  (Digital and or hard copies) copies) </vt:lpstr>
      <vt:lpstr>Establish a staff/student mentorship plan where every student has an adult advocate in the school purposefully assigned to them.   </vt:lpstr>
      <vt:lpstr>Create opportunities for student-to-student mentoring in their learning environments.  </vt:lpstr>
      <vt:lpstr>Create opportunities for global/community members to mentor students in and out of the school.   </vt:lpstr>
      <vt:lpstr>Environment</vt:lpstr>
      <vt:lpstr>When planning for replacement of furniture, creating PeBL spaces will be a priority. </vt:lpstr>
      <vt:lpstr>Administrators and teachers will consider the impact of student voice and learning profiles on learner spaces and schedules. </vt:lpstr>
      <vt:lpstr>Opportunities</vt:lpstr>
      <vt:lpstr>The school has a plan to be actively engaged in the “I do, We do, You do” process (the continuum of transfer of responsibility), honouring student voice and choice and intentionally creating opportunities for learners to embody the 7C’s.</vt:lpstr>
      <vt:lpstr>Resources</vt:lpstr>
      <vt:lpstr>Schools will begin/continue to reorganize shared school spaces (ie: media centres, libraries, learning commons) to accommodate 21st century learning. </vt:lpstr>
      <vt:lpstr>Distribution of Leadership</vt:lpstr>
      <vt:lpstr>Administrator works as a team with PeBL mentor and teachers to support the needs of all learners.  </vt:lpstr>
      <vt:lpstr>Administrator and staff align 2017-18 PeBL implementation/continuation plans with REORDER. (A3’s) </vt:lpstr>
      <vt:lpstr>Administrator together with staff develop a communication plan for sharing PeBL with their local stakeholders (using resources provided by PeBL Leadership Team). </vt:lpstr>
      <vt:lpstr>Leadership opportunities will be created for all learners.  </vt:lpstr>
      <vt:lpstr>Evaluation</vt:lpstr>
      <vt:lpstr>Re-evaluate progress/goals using the modified Flourishing Schools Inventory. </vt:lpstr>
      <vt:lpstr>Implement REORDER Rubric to set goals/priorities.   </vt:lpstr>
      <vt:lpstr>Implement 7C Rubrics for tracking/reporting. </vt:lpstr>
      <vt:lpstr>Recognition</vt:lpstr>
      <vt:lpstr>Actively recognize/celebrate – in verbal and/or written form – the PeBL related journey in your learning environment with all stakeholders. </vt:lpstr>
      <vt:lpstr>Re-envision the “recognition culture” in the school and align it with a growth mindset philosophy.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Tanya Ringdal</dc:creator>
  <cp:lastModifiedBy>Kelli Boklaschuk</cp:lastModifiedBy>
  <cp:revision>121</cp:revision>
  <cp:lastPrinted>2017-03-26T17:22:40Z</cp:lastPrinted>
  <dcterms:modified xsi:type="dcterms:W3CDTF">2017-06-09T19:50:05Z</dcterms:modified>
</cp:coreProperties>
</file>