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79" r:id="rId1"/>
  </p:sldMasterIdLst>
  <p:notesMasterIdLst>
    <p:notesMasterId r:id="rId15"/>
  </p:notesMasterIdLst>
  <p:handoutMasterIdLst>
    <p:handoutMasterId r:id="rId16"/>
  </p:handoutMasterIdLst>
  <p:sldIdLst>
    <p:sldId id="358" r:id="rId2"/>
    <p:sldId id="350" r:id="rId3"/>
    <p:sldId id="375" r:id="rId4"/>
    <p:sldId id="374" r:id="rId5"/>
    <p:sldId id="372" r:id="rId6"/>
    <p:sldId id="376" r:id="rId7"/>
    <p:sldId id="362" r:id="rId8"/>
    <p:sldId id="316" r:id="rId9"/>
    <p:sldId id="353" r:id="rId10"/>
    <p:sldId id="308" r:id="rId11"/>
    <p:sldId id="377" r:id="rId12"/>
    <p:sldId id="378" r:id="rId13"/>
    <p:sldId id="306" r:id="rId14"/>
  </p:sldIdLst>
  <p:sldSz cx="9144000" cy="6858000" type="screen4x3"/>
  <p:notesSz cx="7023100" cy="93091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33">
          <p15:clr>
            <a:srgbClr val="A4A3A4"/>
          </p15:clr>
        </p15:guide>
        <p15:guide id="2" pos="2878">
          <p15:clr>
            <a:srgbClr val="A4A3A4"/>
          </p15:clr>
        </p15:guide>
        <p15:guide id="3" pos="298">
          <p15:clr>
            <a:srgbClr val="A4A3A4"/>
          </p15:clr>
        </p15:guide>
        <p15:guide id="4" pos="241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oldsbroughs" initials="sjg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9C3488"/>
    <a:srgbClr val="5490CA"/>
    <a:srgbClr val="73BE64"/>
    <a:srgbClr val="FFEE00"/>
    <a:srgbClr val="F17632"/>
    <a:srgbClr val="D8F0AE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47" autoAdjust="0"/>
    <p:restoredTop sz="95812" autoAdjust="0"/>
  </p:normalViewPr>
  <p:slideViewPr>
    <p:cSldViewPr snapToGrid="0">
      <p:cViewPr varScale="1">
        <p:scale>
          <a:sx n="76" d="100"/>
          <a:sy n="76" d="100"/>
        </p:scale>
        <p:origin x="824" y="40"/>
      </p:cViewPr>
      <p:guideLst>
        <p:guide orient="horz" pos="833"/>
        <p:guide pos="2878"/>
        <p:guide pos="298"/>
        <p:guide pos="241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7782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45545A3-F047-48E2-B669-17F3E3E432FC}" type="datetimeFigureOut">
              <a:rPr lang="en-US"/>
              <a:pPr>
                <a:defRPr/>
              </a:pPr>
              <a:t>9/19/2018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76424B6-8E90-48F8-8EA0-4E3C4F217F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006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F2BB93-9DC9-4666-95BA-51BF3050618B}" type="datetimeFigureOut">
              <a:rPr lang="en-US"/>
              <a:pPr>
                <a:defRPr/>
              </a:pPr>
              <a:t>9/19/2018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22145C6-606F-409A-86B2-588D91FEDC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675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Using the model for continuous improvement, we will start by exploring possibilities and envisioning before we begin our engaging and planning</a:t>
            </a:r>
          </a:p>
          <a:p>
            <a:r>
              <a:rPr lang="en-US" dirty="0" smtClean="0"/>
              <a:t>After the plan is created, work must follow on creating the culture of innovation, sharing ideas and collaborating prior to implementation </a:t>
            </a:r>
          </a:p>
          <a:p>
            <a:r>
              <a:rPr lang="en-US" dirty="0" smtClean="0"/>
              <a:t>While implementing a new action plan or goal, reviewing progress, working to adjust and reset goals helps lead to continuous improvement and then the cycle begins again with new goals.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2145C6-606F-409A-86B2-588D91FEDC8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853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 bwMode="auto">
          <a:xfrm>
            <a:off x="936625" y="4421188"/>
            <a:ext cx="5149850" cy="4189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Bullet Plain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000" b="1" kern="1200" dirty="0">
                <a:solidFill>
                  <a:srgbClr val="6BBD46"/>
                </a:solidFill>
                <a:effectLst/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 lang="en-US" sz="1800" kern="1200" dirty="0" smtClean="0">
                <a:solidFill>
                  <a:srgbClr val="4C4C4C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>
              <a:buClr>
                <a:schemeClr val="accent1"/>
              </a:buClr>
              <a:defRPr sz="1600">
                <a:solidFill>
                  <a:srgbClr val="4C4C4C"/>
                </a:solidFill>
                <a:latin typeface="Segoe UI" pitchFamily="34" charset="0"/>
                <a:cs typeface="Segoe UI" pitchFamily="34" charset="0"/>
              </a:defRPr>
            </a:lvl2pPr>
            <a:lvl3pPr>
              <a:buClr>
                <a:schemeClr val="accent1"/>
              </a:buClr>
              <a:defRPr>
                <a:solidFill>
                  <a:srgbClr val="4C4C4C"/>
                </a:solidFill>
                <a:latin typeface="Segoe UI" pitchFamily="34" charset="0"/>
                <a:cs typeface="Segoe UI" pitchFamily="34" charset="0"/>
              </a:defRPr>
            </a:lvl3pPr>
            <a:lvl4pPr>
              <a:buClr>
                <a:schemeClr val="accent1"/>
              </a:buClr>
              <a:defRPr>
                <a:solidFill>
                  <a:srgbClr val="4C4C4C"/>
                </a:solidFill>
                <a:latin typeface="Segoe UI" pitchFamily="34" charset="0"/>
                <a:cs typeface="Segoe UI" pitchFamily="34" charset="0"/>
              </a:defRPr>
            </a:lvl4pPr>
            <a:lvl5pPr>
              <a:buClr>
                <a:schemeClr val="accent1"/>
              </a:buClr>
              <a:defRPr>
                <a:solidFill>
                  <a:srgbClr val="4C4C4C"/>
                </a:solidFill>
                <a:latin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615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(1)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52697" y="286650"/>
            <a:ext cx="8105503" cy="1470025"/>
          </a:xfrm>
        </p:spPr>
        <p:txBody>
          <a:bodyPr>
            <a:noAutofit/>
          </a:bodyPr>
          <a:lstStyle>
            <a:lvl1pPr>
              <a:defRPr sz="3000" b="1" cap="none" spc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/>
                <a:latin typeface="Segoe UI" pitchFamily="34" charset="0"/>
                <a:cs typeface="Segoe U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748245"/>
            <a:ext cx="5290457" cy="3855398"/>
          </a:xfrm>
        </p:spPr>
        <p:txBody>
          <a:bodyPr/>
          <a:lstStyle>
            <a:lvl1pPr marL="457200" indent="-457200">
              <a:buClr>
                <a:schemeClr val="bg2"/>
              </a:buClr>
              <a:buFont typeface="Arial" pitchFamily="34" charset="0"/>
              <a:buChar char="•"/>
              <a:defRPr lang="en-US" sz="2800" kern="1200" dirty="0" smtClean="0">
                <a:solidFill>
                  <a:schemeClr val="bg2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800100" indent="-342900">
              <a:buClr>
                <a:schemeClr val="bg2"/>
              </a:buClr>
              <a:buFont typeface="Arial" pitchFamily="34" charset="0"/>
              <a:buChar char="•"/>
              <a:defRPr sz="2400">
                <a:solidFill>
                  <a:schemeClr val="bg2"/>
                </a:solidFill>
                <a:latin typeface="Segoe UI" pitchFamily="34" charset="0"/>
                <a:cs typeface="Segoe UI" pitchFamily="34" charset="0"/>
              </a:defRPr>
            </a:lvl2pPr>
            <a:lvl3pPr marL="1257300" indent="-342900">
              <a:buClr>
                <a:schemeClr val="bg2"/>
              </a:buClr>
              <a:buFont typeface="Arial" pitchFamily="34" charset="0"/>
              <a:buChar char="•"/>
              <a:defRPr sz="2000">
                <a:solidFill>
                  <a:schemeClr val="bg2"/>
                </a:solidFill>
                <a:latin typeface="Segoe UI" pitchFamily="34" charset="0"/>
                <a:cs typeface="Segoe UI" pitchFamily="34" charset="0"/>
              </a:defRPr>
            </a:lvl3pPr>
            <a:lvl4pPr marL="1714500" indent="-342900">
              <a:buClr>
                <a:schemeClr val="bg2"/>
              </a:buClr>
              <a:buFont typeface="Arial" pitchFamily="34" charset="0"/>
              <a:buChar char="•"/>
              <a:defRPr sz="2000">
                <a:solidFill>
                  <a:schemeClr val="bg2"/>
                </a:solidFill>
                <a:latin typeface="Segoe UI" pitchFamily="34" charset="0"/>
                <a:cs typeface="Segoe UI" pitchFamily="34" charset="0"/>
              </a:defRPr>
            </a:lvl4pPr>
            <a:lvl5pPr marL="2171700" indent="-342900">
              <a:buClr>
                <a:schemeClr val="bg2"/>
              </a:buClr>
              <a:buFont typeface="Arial" pitchFamily="34" charset="0"/>
              <a:buChar char="•"/>
              <a:defRPr sz="2000">
                <a:solidFill>
                  <a:schemeClr val="bg2"/>
                </a:solidFill>
                <a:latin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976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Bullet Plain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icrosoft logo and tagline"/>
          <p:cNvPicPr>
            <a:picLocks noChangeAspect="1" noChangeArrowheads="1"/>
          </p:cNvPicPr>
          <p:nvPr userDrawn="1"/>
        </p:nvPicPr>
        <p:blipFill>
          <a:blip r:embed="rId3" cstate="email">
            <a:lum bright="-10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black">
          <a:xfrm>
            <a:off x="2984500" y="2835275"/>
            <a:ext cx="3175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4309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5A8B3-8CAE-4FB5-89C7-3D6BA3F027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763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Bullet Plain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3"/>
          <p:cNvSpPr/>
          <p:nvPr userDrawn="1"/>
        </p:nvSpPr>
        <p:spPr>
          <a:xfrm flipH="1">
            <a:off x="379413" y="352425"/>
            <a:ext cx="8412162" cy="1368425"/>
          </a:xfrm>
          <a:prstGeom prst="round1Rect">
            <a:avLst/>
          </a:prstGeom>
          <a:gradFill>
            <a:gsLst>
              <a:gs pos="0">
                <a:srgbClr val="7CC365"/>
              </a:gs>
              <a:gs pos="100000">
                <a:srgbClr val="D0CF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446217"/>
          </a:xfrm>
          <a:ln>
            <a:noFill/>
          </a:ln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000" b="1" kern="1200" dirty="0">
                <a:solidFill>
                  <a:schemeClr val="bg2"/>
                </a:solidFill>
                <a:effectLst/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7039"/>
            <a:ext cx="8229600" cy="4229124"/>
          </a:xfrm>
        </p:spPr>
        <p:txBody>
          <a:bodyPr/>
          <a:lstStyle>
            <a:lvl1pPr>
              <a:buClr>
                <a:schemeClr val="accent1"/>
              </a:buClr>
              <a:defRPr lang="en-US" sz="1800" kern="1200" dirty="0" smtClean="0">
                <a:solidFill>
                  <a:srgbClr val="4C4C4C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>
              <a:buClr>
                <a:schemeClr val="accent1"/>
              </a:buClr>
              <a:defRPr sz="1600">
                <a:solidFill>
                  <a:srgbClr val="4C4C4C"/>
                </a:solidFill>
                <a:latin typeface="Segoe UI" pitchFamily="34" charset="0"/>
                <a:cs typeface="Segoe UI" pitchFamily="34" charset="0"/>
              </a:defRPr>
            </a:lvl2pPr>
            <a:lvl3pPr>
              <a:buClr>
                <a:schemeClr val="accent1"/>
              </a:buClr>
              <a:defRPr>
                <a:solidFill>
                  <a:srgbClr val="4C4C4C"/>
                </a:solidFill>
                <a:latin typeface="Segoe UI" pitchFamily="34" charset="0"/>
                <a:cs typeface="Segoe UI" pitchFamily="34" charset="0"/>
              </a:defRPr>
            </a:lvl3pPr>
            <a:lvl4pPr>
              <a:buClr>
                <a:schemeClr val="accent1"/>
              </a:buClr>
              <a:defRPr>
                <a:solidFill>
                  <a:srgbClr val="4C4C4C"/>
                </a:solidFill>
                <a:latin typeface="Segoe UI" pitchFamily="34" charset="0"/>
                <a:cs typeface="Segoe UI" pitchFamily="34" charset="0"/>
              </a:defRPr>
            </a:lvl4pPr>
            <a:lvl5pPr>
              <a:buClr>
                <a:schemeClr val="accent1"/>
              </a:buClr>
              <a:defRPr>
                <a:solidFill>
                  <a:srgbClr val="4C4C4C"/>
                </a:solidFill>
                <a:latin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B69CB-9A10-43CC-B325-0FA6A740A674}" type="datetime1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E46AC-05F7-4BF7-862F-7E286CFA1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94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1_Bullet Plain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000" b="1" kern="1200" dirty="0">
                <a:solidFill>
                  <a:srgbClr val="6BBD46"/>
                </a:solidFill>
                <a:effectLst/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43943" cy="4858657"/>
          </a:xfrm>
        </p:spPr>
        <p:txBody>
          <a:bodyPr/>
          <a:lstStyle>
            <a:lvl1pPr>
              <a:buClr>
                <a:schemeClr val="accent1"/>
              </a:buClr>
              <a:defRPr lang="en-US" sz="1800" kern="1200" dirty="0" smtClean="0">
                <a:solidFill>
                  <a:srgbClr val="4C4C4C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>
              <a:buClr>
                <a:schemeClr val="accent1"/>
              </a:buClr>
              <a:defRPr sz="1600">
                <a:solidFill>
                  <a:srgbClr val="4C4C4C"/>
                </a:solidFill>
                <a:latin typeface="Segoe UI" pitchFamily="34" charset="0"/>
                <a:cs typeface="Segoe UI" pitchFamily="34" charset="0"/>
              </a:defRPr>
            </a:lvl2pPr>
            <a:lvl3pPr>
              <a:buClr>
                <a:schemeClr val="accent1"/>
              </a:buClr>
              <a:defRPr>
                <a:solidFill>
                  <a:srgbClr val="4C4C4C"/>
                </a:solidFill>
                <a:latin typeface="Segoe UI" pitchFamily="34" charset="0"/>
                <a:cs typeface="Segoe UI" pitchFamily="34" charset="0"/>
              </a:defRPr>
            </a:lvl3pPr>
            <a:lvl4pPr>
              <a:buClr>
                <a:schemeClr val="accent1"/>
              </a:buClr>
              <a:defRPr>
                <a:solidFill>
                  <a:srgbClr val="4C4C4C"/>
                </a:solidFill>
                <a:latin typeface="Segoe UI" pitchFamily="34" charset="0"/>
                <a:cs typeface="Segoe UI" pitchFamily="34" charset="0"/>
              </a:defRPr>
            </a:lvl4pPr>
            <a:lvl5pPr>
              <a:buClr>
                <a:schemeClr val="accent1"/>
              </a:buClr>
              <a:defRPr>
                <a:solidFill>
                  <a:srgbClr val="4C4C4C"/>
                </a:solidFill>
                <a:latin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66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2_Bullet Plain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9887"/>
          </a:xfrm>
        </p:spPr>
        <p:txBody>
          <a:bodyPr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000" b="1" kern="1200" dirty="0">
                <a:solidFill>
                  <a:srgbClr val="6BBD46"/>
                </a:solidFill>
                <a:effectLst/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484" y="1254703"/>
            <a:ext cx="2488503" cy="5091505"/>
          </a:xfrm>
        </p:spPr>
        <p:txBody>
          <a:bodyPr/>
          <a:lstStyle>
            <a:lvl1pPr marL="0" indent="0">
              <a:buClr>
                <a:schemeClr val="accent1"/>
              </a:buClr>
              <a:buNone/>
              <a:defRPr lang="en-US" sz="1500" kern="1200" dirty="0" smtClean="0">
                <a:solidFill>
                  <a:srgbClr val="4C4C4C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457200" indent="0">
              <a:buClr>
                <a:schemeClr val="accent1"/>
              </a:buClr>
              <a:buNone/>
              <a:defRPr sz="1500">
                <a:solidFill>
                  <a:srgbClr val="4C4C4C"/>
                </a:solidFill>
                <a:latin typeface="Segoe UI" pitchFamily="34" charset="0"/>
                <a:cs typeface="Segoe UI" pitchFamily="34" charset="0"/>
              </a:defRPr>
            </a:lvl2pPr>
            <a:lvl3pPr marL="914400" indent="0">
              <a:buClr>
                <a:schemeClr val="accent1"/>
              </a:buClr>
              <a:buNone/>
              <a:defRPr sz="1500">
                <a:solidFill>
                  <a:srgbClr val="4C4C4C"/>
                </a:solidFill>
                <a:latin typeface="Segoe UI" pitchFamily="34" charset="0"/>
                <a:cs typeface="Segoe UI" pitchFamily="34" charset="0"/>
              </a:defRPr>
            </a:lvl3pPr>
            <a:lvl4pPr marL="1371600" indent="0">
              <a:buClr>
                <a:schemeClr val="accent1"/>
              </a:buClr>
              <a:buNone/>
              <a:defRPr sz="1500">
                <a:solidFill>
                  <a:srgbClr val="4C4C4C"/>
                </a:solidFill>
                <a:latin typeface="Segoe UI" pitchFamily="34" charset="0"/>
                <a:cs typeface="Segoe UI" pitchFamily="34" charset="0"/>
              </a:defRPr>
            </a:lvl4pPr>
            <a:lvl5pPr marL="1828800" indent="0">
              <a:buClr>
                <a:schemeClr val="accent1"/>
              </a:buClr>
              <a:buNone/>
              <a:defRPr sz="1500">
                <a:solidFill>
                  <a:srgbClr val="4C4C4C"/>
                </a:solidFill>
                <a:latin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017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Bullet Plain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000" b="1" kern="1200" dirty="0">
                <a:solidFill>
                  <a:srgbClr val="6BBD46"/>
                </a:solidFill>
                <a:effectLst/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 lang="en-US" sz="1800" kern="1200" dirty="0" smtClean="0">
                <a:solidFill>
                  <a:srgbClr val="4C4C4C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>
              <a:buClr>
                <a:schemeClr val="accent1"/>
              </a:buClr>
              <a:defRPr sz="1600">
                <a:solidFill>
                  <a:srgbClr val="4C4C4C"/>
                </a:solidFill>
                <a:latin typeface="Segoe UI" pitchFamily="34" charset="0"/>
                <a:cs typeface="Segoe UI" pitchFamily="34" charset="0"/>
              </a:defRPr>
            </a:lvl2pPr>
            <a:lvl3pPr>
              <a:buClr>
                <a:schemeClr val="accent1"/>
              </a:buClr>
              <a:defRPr>
                <a:solidFill>
                  <a:srgbClr val="4C4C4C"/>
                </a:solidFill>
                <a:latin typeface="Segoe UI" pitchFamily="34" charset="0"/>
                <a:cs typeface="Segoe UI" pitchFamily="34" charset="0"/>
              </a:defRPr>
            </a:lvl3pPr>
            <a:lvl4pPr>
              <a:buClr>
                <a:schemeClr val="accent1"/>
              </a:buClr>
              <a:defRPr>
                <a:solidFill>
                  <a:srgbClr val="4C4C4C"/>
                </a:solidFill>
                <a:latin typeface="Segoe UI" pitchFamily="34" charset="0"/>
                <a:cs typeface="Segoe UI" pitchFamily="34" charset="0"/>
              </a:defRPr>
            </a:lvl4pPr>
            <a:lvl5pPr>
              <a:buClr>
                <a:schemeClr val="accent1"/>
              </a:buClr>
              <a:defRPr>
                <a:solidFill>
                  <a:srgbClr val="4C4C4C"/>
                </a:solidFill>
                <a:latin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3D581-7EC7-48A3-B197-E6C5FE5C9A6B}" type="datetime1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BFC74-8DAC-4C4F-87CA-F53A3CD65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369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pening Slide (1)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9801"/>
            <a:ext cx="7772400" cy="1163320"/>
          </a:xfrm>
        </p:spPr>
        <p:txBody>
          <a:bodyPr anchor="t">
            <a:noAutofit/>
          </a:bodyPr>
          <a:lstStyle>
            <a:lvl1pPr>
              <a:defRPr sz="3200" b="1" cap="none" spc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/>
                <a:latin typeface="Segoe UI" pitchFamily="34" charset="0"/>
                <a:cs typeface="Segoe U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55326" y="2325188"/>
            <a:ext cx="3707674" cy="2545323"/>
          </a:xfrm>
        </p:spPr>
        <p:txBody>
          <a:bodyPr>
            <a:normAutofit/>
          </a:bodyPr>
          <a:lstStyle>
            <a:lvl1pPr marL="0" indent="0" algn="l">
              <a:buNone/>
              <a:defRPr sz="2400" b="0" cap="none" spc="0">
                <a:ln w="18415" cmpd="sng">
                  <a:noFill/>
                  <a:prstDash val="solid"/>
                </a:ln>
                <a:solidFill>
                  <a:schemeClr val="bg2"/>
                </a:solidFill>
                <a:effectLst/>
                <a:latin typeface="Segoe UI" pitchFamily="34" charset="0"/>
                <a:cs typeface="Segoe U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269CA-0E5B-4261-9749-BCD43113539B}" type="datetime1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21B8F-FBD3-4B60-87C0-4B0B2D7C3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51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pening Slide (1)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9800"/>
            <a:ext cx="7772400" cy="1470025"/>
          </a:xfrm>
        </p:spPr>
        <p:txBody>
          <a:bodyPr>
            <a:noAutofit/>
          </a:bodyPr>
          <a:lstStyle>
            <a:lvl1pPr>
              <a:defRPr sz="3000" b="1" cap="none" spc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/>
                <a:latin typeface="Segoe UI" pitchFamily="34" charset="0"/>
                <a:cs typeface="Segoe U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309C8-9756-43B5-A287-33F1AEB29B62}" type="datetime1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AA75A-93C1-455F-BED1-C9C012A30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46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(1)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9887"/>
          </a:xfrm>
        </p:spPr>
        <p:txBody>
          <a:bodyPr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000" b="1" kern="1200" dirty="0">
                <a:solidFill>
                  <a:schemeClr val="bg2"/>
                </a:solidFill>
                <a:effectLst/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03484" y="1254703"/>
            <a:ext cx="2488503" cy="5091505"/>
          </a:xfrm>
        </p:spPr>
        <p:txBody>
          <a:bodyPr/>
          <a:lstStyle>
            <a:lvl1pPr marL="0" indent="0">
              <a:buClr>
                <a:schemeClr val="bg2"/>
              </a:buClr>
              <a:buFont typeface="+mj-lt"/>
              <a:buNone/>
              <a:defRPr lang="en-US" sz="1500" kern="1200" dirty="0" smtClean="0">
                <a:solidFill>
                  <a:schemeClr val="bg2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5600" indent="-260350">
              <a:buClr>
                <a:schemeClr val="bg2"/>
              </a:buClr>
              <a:buFont typeface="+mj-lt"/>
              <a:buAutoNum type="arabicPeriod"/>
              <a:defRPr sz="1500">
                <a:solidFill>
                  <a:schemeClr val="bg2"/>
                </a:solidFill>
                <a:latin typeface="Segoe UI" pitchFamily="34" charset="0"/>
                <a:cs typeface="Segoe UI" pitchFamily="34" charset="0"/>
              </a:defRPr>
            </a:lvl2pPr>
            <a:lvl3pPr marL="1257300" indent="-342900">
              <a:buClr>
                <a:schemeClr val="bg2"/>
              </a:buClr>
              <a:buFont typeface="+mj-lt"/>
              <a:buAutoNum type="arabicPeriod"/>
              <a:defRPr sz="1500">
                <a:solidFill>
                  <a:schemeClr val="bg2"/>
                </a:solidFill>
                <a:latin typeface="Segoe UI" pitchFamily="34" charset="0"/>
                <a:cs typeface="Segoe UI" pitchFamily="34" charset="0"/>
              </a:defRPr>
            </a:lvl3pPr>
            <a:lvl4pPr marL="1714500" indent="-342900">
              <a:buClr>
                <a:schemeClr val="bg2"/>
              </a:buClr>
              <a:buFont typeface="+mj-lt"/>
              <a:buAutoNum type="arabicPeriod"/>
              <a:defRPr sz="1500">
                <a:solidFill>
                  <a:schemeClr val="bg2"/>
                </a:solidFill>
                <a:latin typeface="Segoe UI" pitchFamily="34" charset="0"/>
                <a:cs typeface="Segoe UI" pitchFamily="34" charset="0"/>
              </a:defRPr>
            </a:lvl4pPr>
            <a:lvl5pPr marL="2171700" indent="-342900">
              <a:buClr>
                <a:schemeClr val="bg2"/>
              </a:buClr>
              <a:buFont typeface="+mj-lt"/>
              <a:buAutoNum type="arabicPeriod"/>
              <a:defRPr sz="1500">
                <a:solidFill>
                  <a:schemeClr val="bg2"/>
                </a:solidFill>
                <a:latin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667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(1)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939800"/>
            <a:ext cx="7772400" cy="1470025"/>
          </a:xfrm>
        </p:spPr>
        <p:txBody>
          <a:bodyPr>
            <a:noAutofit/>
          </a:bodyPr>
          <a:lstStyle>
            <a:lvl1pPr>
              <a:defRPr sz="3000" b="1" cap="none" spc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/>
                <a:latin typeface="Segoe UI" pitchFamily="34" charset="0"/>
                <a:cs typeface="Segoe U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53DB1-0253-4C6F-85BC-6832F4CD6025}" type="datetime1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B36E0-187E-4C9D-8EF1-C2D6550E5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44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89898"/>
                </a:solidFill>
                <a:latin typeface="Segoe UI" charset="0"/>
              </a:defRPr>
            </a:lvl1pPr>
          </a:lstStyle>
          <a:p>
            <a:pPr>
              <a:defRPr/>
            </a:pPr>
            <a:fld id="{A5363226-A16F-41DB-A6BB-E17C814C4FA9}" type="datetime1">
              <a:rPr lang="en-US"/>
              <a:pPr>
                <a:defRPr/>
              </a:pPr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989898"/>
                </a:solidFill>
                <a:latin typeface="Segoe U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89898"/>
                </a:solidFill>
                <a:latin typeface="Segoe UI" charset="0"/>
              </a:defRPr>
            </a:lvl1pPr>
          </a:lstStyle>
          <a:p>
            <a:pPr>
              <a:defRPr/>
            </a:pPr>
            <a:fld id="{645BA93D-1957-4630-8443-9326F30178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586435"/>
            <a:ext cx="4646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2D8274D3-29FC-4658-A4AA-3ED12D5DBE27}" type="slidenum">
              <a:rPr lang="en-GB" sz="1200" b="1" smtClean="0">
                <a:latin typeface="+mn-lt"/>
              </a:rPr>
              <a:pPr/>
              <a:t>‹#›</a:t>
            </a:fld>
            <a:endParaRPr lang="en-GB" sz="1200" b="1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7" r:id="rId1"/>
    <p:sldLayoutId id="2147484248" r:id="rId2"/>
    <p:sldLayoutId id="2147484257" r:id="rId3"/>
    <p:sldLayoutId id="2147484258" r:id="rId4"/>
    <p:sldLayoutId id="2147484249" r:id="rId5"/>
    <p:sldLayoutId id="2147484250" r:id="rId6"/>
    <p:sldLayoutId id="2147484251" r:id="rId7"/>
    <p:sldLayoutId id="2147484252" r:id="rId8"/>
    <p:sldLayoutId id="2147484259" r:id="rId9"/>
    <p:sldLayoutId id="2147484253" r:id="rId10"/>
    <p:sldLayoutId id="2147484254" r:id="rId11"/>
    <p:sldLayoutId id="214748425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chemeClr val="accent1"/>
          </a:solidFill>
          <a:latin typeface="Segoe UI" pitchFamily="34" charset="0"/>
          <a:ea typeface="ＭＳ Ｐゴシック" pitchFamily="20" charset="-128"/>
          <a:cs typeface="Segoe U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Segoe UI" pitchFamily="20" charset="0"/>
          <a:ea typeface="ＭＳ Ｐゴシック" pitchFamily="20" charset="-128"/>
          <a:cs typeface="Segoe UI" pitchFamily="3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Segoe UI" pitchFamily="20" charset="0"/>
          <a:ea typeface="ＭＳ Ｐゴシック" pitchFamily="20" charset="-128"/>
          <a:cs typeface="Segoe UI" pitchFamily="3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Segoe UI" pitchFamily="20" charset="0"/>
          <a:ea typeface="ＭＳ Ｐゴシック" pitchFamily="20" charset="-128"/>
          <a:cs typeface="Segoe UI" pitchFamily="3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Segoe UI" pitchFamily="20" charset="0"/>
          <a:ea typeface="ＭＳ Ｐゴシック" pitchFamily="20" charset="-128"/>
          <a:cs typeface="Segoe UI" pitchFamily="3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F2B32A"/>
          </a:solidFill>
          <a:latin typeface="Segoe UI" pitchFamily="20" charset="0"/>
          <a:ea typeface="ＭＳ Ｐゴシック" pitchFamily="2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F2B32A"/>
          </a:solidFill>
          <a:latin typeface="Segoe UI" pitchFamily="20" charset="0"/>
          <a:ea typeface="ＭＳ Ｐゴシック" pitchFamily="2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F2B32A"/>
          </a:solidFill>
          <a:latin typeface="Segoe UI" pitchFamily="20" charset="0"/>
          <a:ea typeface="ＭＳ Ｐゴシック" pitchFamily="2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F2B32A"/>
          </a:solidFill>
          <a:latin typeface="Segoe UI" pitchFamily="20" charset="0"/>
          <a:ea typeface="ＭＳ Ｐゴシック" pitchFamily="2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rgbClr val="4C4C4C"/>
          </a:solidFill>
          <a:latin typeface="Segoe UI" pitchFamily="34" charset="0"/>
          <a:ea typeface="ＭＳ Ｐゴシック" pitchFamily="20" charset="-128"/>
          <a:cs typeface="Segoe U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kern="1200">
          <a:solidFill>
            <a:srgbClr val="4C4C4C"/>
          </a:solidFill>
          <a:latin typeface="+mn-lt"/>
          <a:ea typeface="ＭＳ Ｐゴシック" pitchFamily="20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400" kern="1200">
          <a:solidFill>
            <a:srgbClr val="4C4C4C"/>
          </a:solidFill>
          <a:latin typeface="+mn-lt"/>
          <a:ea typeface="ＭＳ Ｐゴシック" pitchFamily="20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400" kern="1200">
          <a:solidFill>
            <a:srgbClr val="4C4C4C"/>
          </a:solidFill>
          <a:latin typeface="+mn-lt"/>
          <a:ea typeface="ＭＳ Ｐゴシック" pitchFamily="20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1400" kern="1200">
          <a:solidFill>
            <a:srgbClr val="4C4C4C"/>
          </a:solidFill>
          <a:latin typeface="+mn-lt"/>
          <a:ea typeface="ＭＳ Ｐゴシック" pitchFamily="2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eg"/><Relationship Id="rId18" Type="http://schemas.openxmlformats.org/officeDocument/2006/relationships/image" Target="../media/image22.jpeg"/><Relationship Id="rId3" Type="http://schemas.openxmlformats.org/officeDocument/2006/relationships/image" Target="../media/image8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17" Type="http://schemas.openxmlformats.org/officeDocument/2006/relationships/image" Target="../media/image21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microsoft.com/office/2007/relationships/hdphoto" Target="../media/hdphoto1.wdp"/><Relationship Id="rId15" Type="http://schemas.openxmlformats.org/officeDocument/2006/relationships/image" Target="../media/image19.jpeg"/><Relationship Id="rId10" Type="http://schemas.openxmlformats.org/officeDocument/2006/relationships/image" Target="../media/image14.jpeg"/><Relationship Id="rId4" Type="http://schemas.openxmlformats.org/officeDocument/2006/relationships/image" Target="../media/image9.png"/><Relationship Id="rId9" Type="http://schemas.openxmlformats.org/officeDocument/2006/relationships/image" Target="../media/image13.jpeg"/><Relationship Id="rId14" Type="http://schemas.openxmlformats.org/officeDocument/2006/relationships/image" Target="../media/image1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hyperlink" Target="http://www.wordle.net/creat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3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jpe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0" Type="http://schemas.openxmlformats.org/officeDocument/2006/relationships/image" Target="../media/image31.jp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32.jpe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0" Type="http://schemas.openxmlformats.org/officeDocument/2006/relationships/image" Target="../media/image31.jp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52750" y="2963863"/>
            <a:ext cx="1512888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07000" y="782639"/>
            <a:ext cx="1554162" cy="1554162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18300" y="1449388"/>
            <a:ext cx="1512888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58063" y="2963863"/>
            <a:ext cx="1512887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18300" y="4457700"/>
            <a:ext cx="1512888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07000" y="4997450"/>
            <a:ext cx="15113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52838" y="4457700"/>
            <a:ext cx="15113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52838" y="1422400"/>
            <a:ext cx="151130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0" name="Title 1"/>
          <p:cNvSpPr>
            <a:spLocks noGrp="1"/>
          </p:cNvSpPr>
          <p:nvPr>
            <p:ph type="title"/>
          </p:nvPr>
        </p:nvSpPr>
        <p:spPr>
          <a:xfrm>
            <a:off x="357189" y="1559720"/>
            <a:ext cx="2559048" cy="974725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Triad Analysis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>Exploring </a:t>
            </a:r>
            <a:br>
              <a:rPr lang="en-GB" sz="3200" dirty="0" smtClean="0"/>
            </a:br>
            <a:r>
              <a:rPr lang="en-GB" sz="3200" dirty="0" smtClean="0"/>
              <a:t>Possibilities</a:t>
            </a:r>
            <a:endParaRPr lang="en-GB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54425" y="1433513"/>
            <a:ext cx="1512888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08775" y="1449388"/>
            <a:ext cx="1512888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21475" y="4465638"/>
            <a:ext cx="1512888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7950" y="4997450"/>
            <a:ext cx="1512888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09976" y="4482561"/>
            <a:ext cx="1512888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61238" y="2963863"/>
            <a:ext cx="1512887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4845051" y="2716213"/>
            <a:ext cx="2239962" cy="2006600"/>
            <a:chOff x="4801738" y="2715903"/>
            <a:chExt cx="2240508" cy="2006567"/>
          </a:xfrm>
        </p:grpSpPr>
        <p:sp>
          <p:nvSpPr>
            <p:cNvPr id="15" name="Curved Up Arrow 14"/>
            <p:cNvSpPr/>
            <p:nvPr/>
          </p:nvSpPr>
          <p:spPr bwMode="auto">
            <a:xfrm flipH="1">
              <a:off x="4801738" y="3873711"/>
              <a:ext cx="2169994" cy="848759"/>
            </a:xfrm>
            <a:prstGeom prst="curvedUpArrow">
              <a:avLst/>
            </a:prstGeom>
            <a:solidFill>
              <a:schemeClr val="accent1"/>
            </a:solidFill>
            <a:ln>
              <a:headEnd type="none" w="med" len="med"/>
              <a:tailEnd type="none" w="med" len="med"/>
            </a:ln>
            <a:effectLst>
              <a:outerShdw blurRad="40005" dist="2286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91436" tIns="45718" rIns="91436" bIns="45718" anchor="ctr"/>
            <a:lstStyle/>
            <a:p>
              <a:pPr algn="ctr" defTabSz="914099">
                <a:defRPr/>
              </a:pPr>
              <a:endParaRPr lang="en-GB" sz="24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16" name="Curved Up Arrow 15"/>
            <p:cNvSpPr/>
            <p:nvPr/>
          </p:nvSpPr>
          <p:spPr bwMode="auto">
            <a:xfrm flipV="1">
              <a:off x="4872252" y="2715903"/>
              <a:ext cx="2169994" cy="848759"/>
            </a:xfrm>
            <a:prstGeom prst="curvedUpArrow">
              <a:avLst/>
            </a:prstGeom>
            <a:solidFill>
              <a:schemeClr val="accent1"/>
            </a:solidFill>
            <a:ln>
              <a:headEnd type="none" w="med" len="med"/>
              <a:tailEnd type="none" w="med" len="med"/>
            </a:ln>
            <a:effectLst>
              <a:outerShdw blurRad="40005" dist="2286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91436" tIns="45718" rIns="91436" bIns="45718" anchor="ctr"/>
            <a:lstStyle/>
            <a:p>
              <a:pPr algn="ctr" defTabSz="914099">
                <a:defRPr/>
              </a:pPr>
              <a:endParaRPr lang="en-GB" sz="24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066915" y="3250881"/>
              <a:ext cx="1651402" cy="83024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1600" b="1" dirty="0">
                  <a:solidFill>
                    <a:schemeClr val="bg2">
                      <a:lumMod val="50000"/>
                    </a:schemeClr>
                  </a:solidFill>
                  <a:latin typeface="+mn-lt"/>
                  <a:cs typeface="Arial" charset="0"/>
                </a:rPr>
                <a:t>On-going Continuous Improvement</a:t>
              </a:r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6237" y="2971261"/>
            <a:ext cx="15113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 Arrange </a:t>
            </a:r>
            <a:r>
              <a:rPr lang="en-GB" dirty="0" smtClean="0"/>
              <a:t>intentions on a Fishbone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788988" y="3844925"/>
            <a:ext cx="7891462" cy="0"/>
          </a:xfrm>
          <a:prstGeom prst="line">
            <a:avLst/>
          </a:prstGeom>
          <a:noFill/>
          <a:ln w="57150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V="1">
            <a:off x="5978525" y="3848100"/>
            <a:ext cx="2141538" cy="2193925"/>
          </a:xfrm>
          <a:prstGeom prst="line">
            <a:avLst/>
          </a:prstGeom>
          <a:noFill/>
          <a:ln w="57150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 flipV="1">
            <a:off x="3702050" y="3838575"/>
            <a:ext cx="2141538" cy="2193925"/>
          </a:xfrm>
          <a:prstGeom prst="line">
            <a:avLst/>
          </a:prstGeom>
          <a:noFill/>
          <a:ln w="57150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 flipV="1">
            <a:off x="1312863" y="3817938"/>
            <a:ext cx="2141537" cy="2193925"/>
          </a:xfrm>
          <a:prstGeom prst="line">
            <a:avLst/>
          </a:prstGeom>
          <a:noFill/>
          <a:ln w="57150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H="1" flipV="1">
            <a:off x="1404938" y="1779588"/>
            <a:ext cx="2028825" cy="2043112"/>
          </a:xfrm>
          <a:prstGeom prst="line">
            <a:avLst/>
          </a:prstGeom>
          <a:noFill/>
          <a:ln w="57150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H="1" flipV="1">
            <a:off x="3787775" y="1784350"/>
            <a:ext cx="2028825" cy="2043113"/>
          </a:xfrm>
          <a:prstGeom prst="line">
            <a:avLst/>
          </a:prstGeom>
          <a:noFill/>
          <a:ln w="57150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H="1" flipV="1">
            <a:off x="6088063" y="1811338"/>
            <a:ext cx="2028825" cy="2043112"/>
          </a:xfrm>
          <a:prstGeom prst="line">
            <a:avLst/>
          </a:prstGeom>
          <a:noFill/>
          <a:ln w="57150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576263" y="1392238"/>
            <a:ext cx="19669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GB">
                <a:solidFill>
                  <a:schemeClr val="bg2">
                    <a:lumMod val="50000"/>
                  </a:schemeClr>
                </a:solidFill>
                <a:latin typeface="+mn-lt"/>
              </a:rPr>
              <a:t>Relationships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2930525" y="1392238"/>
            <a:ext cx="19669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Environments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5414963" y="1392238"/>
            <a:ext cx="19669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chemeClr val="bg2">
                    <a:lumMod val="50000"/>
                  </a:schemeClr>
                </a:solidFill>
                <a:latin typeface="+mn-lt"/>
              </a:rPr>
              <a:t>Opportunities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496888" y="5992813"/>
            <a:ext cx="19669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chemeClr val="bg2">
                    <a:lumMod val="50000"/>
                  </a:schemeClr>
                </a:solidFill>
                <a:latin typeface="+mn-lt"/>
              </a:rPr>
              <a:t>Resources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2817813" y="5992813"/>
            <a:ext cx="19669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chemeClr val="bg2">
                    <a:lumMod val="50000"/>
                  </a:schemeClr>
                </a:solidFill>
                <a:latin typeface="+mn-lt"/>
              </a:rPr>
              <a:t>Distribution of Leadership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5202238" y="5992813"/>
            <a:ext cx="19669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chemeClr val="bg2">
                    <a:lumMod val="50000"/>
                  </a:schemeClr>
                </a:solidFill>
                <a:latin typeface="+mn-lt"/>
              </a:rPr>
              <a:t>Evaluation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282575" y="3357563"/>
            <a:ext cx="19669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chemeClr val="bg1">
                    <a:lumMod val="50000"/>
                  </a:schemeClr>
                </a:solidFill>
                <a:latin typeface="+mn-lt"/>
              </a:rPr>
              <a:t>Recognition</a:t>
            </a:r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 flipV="1">
            <a:off x="4579938" y="3090863"/>
            <a:ext cx="676275" cy="188912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 flipH="1" flipV="1">
            <a:off x="3806825" y="2305050"/>
            <a:ext cx="676275" cy="188913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 flipH="1" flipV="1">
            <a:off x="6185693" y="2305049"/>
            <a:ext cx="469106" cy="104775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 flipH="1" flipV="1">
            <a:off x="6721475" y="2913063"/>
            <a:ext cx="676275" cy="188912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 flipV="1">
            <a:off x="1839913" y="2741613"/>
            <a:ext cx="676275" cy="188912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 flipH="1" flipV="1">
            <a:off x="1155700" y="2030413"/>
            <a:ext cx="676275" cy="188912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 flipH="1">
            <a:off x="2746375" y="2746375"/>
            <a:ext cx="174625" cy="40005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 flipH="1">
            <a:off x="2136775" y="2098675"/>
            <a:ext cx="174625" cy="40005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 flipH="1">
            <a:off x="5522913" y="3130550"/>
            <a:ext cx="174625" cy="40005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 flipH="1">
            <a:off x="4649788" y="2232025"/>
            <a:ext cx="174625" cy="40005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 flipH="1">
            <a:off x="6870700" y="2184400"/>
            <a:ext cx="174625" cy="40005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 flipH="1">
            <a:off x="7500938" y="2876550"/>
            <a:ext cx="174625" cy="40005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 rot="-7507379" flipH="1" flipV="1">
            <a:off x="5301456" y="4372770"/>
            <a:ext cx="676275" cy="188912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 rot="-7507379" flipH="1" flipV="1">
            <a:off x="4425156" y="5244307"/>
            <a:ext cx="676275" cy="188912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 rot="-7507379" flipH="1" flipV="1">
            <a:off x="2220119" y="5107781"/>
            <a:ext cx="676275" cy="188913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 rot="-7507379" flipH="1" flipV="1">
            <a:off x="2885281" y="4439445"/>
            <a:ext cx="676275" cy="188912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 rot="-7507379" flipH="1" flipV="1">
            <a:off x="7442994" y="4547394"/>
            <a:ext cx="676275" cy="188913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rot="-7507379" flipH="1" flipV="1">
            <a:off x="6528594" y="5477669"/>
            <a:ext cx="676275" cy="188913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 rot="14092621" flipH="1">
            <a:off x="3949700" y="5321301"/>
            <a:ext cx="174625" cy="40005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589" name="Line 37"/>
          <p:cNvSpPr>
            <a:spLocks noChangeShapeType="1"/>
          </p:cNvSpPr>
          <p:nvPr/>
        </p:nvSpPr>
        <p:spPr bwMode="auto">
          <a:xfrm rot="14092621" flipH="1">
            <a:off x="7015162" y="4500563"/>
            <a:ext cx="174625" cy="40005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 rot="14092621" flipH="1">
            <a:off x="4976812" y="4259263"/>
            <a:ext cx="174625" cy="40005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591" name="Line 39"/>
          <p:cNvSpPr>
            <a:spLocks noChangeShapeType="1"/>
          </p:cNvSpPr>
          <p:nvPr/>
        </p:nvSpPr>
        <p:spPr bwMode="auto">
          <a:xfrm rot="14092621" flipH="1">
            <a:off x="1795462" y="5051426"/>
            <a:ext cx="174625" cy="40005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592" name="Line 40"/>
          <p:cNvSpPr>
            <a:spLocks noChangeShapeType="1"/>
          </p:cNvSpPr>
          <p:nvPr/>
        </p:nvSpPr>
        <p:spPr bwMode="auto">
          <a:xfrm rot="14092621" flipH="1">
            <a:off x="2551112" y="4275138"/>
            <a:ext cx="174625" cy="40005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593" name="Text Box 42"/>
          <p:cNvSpPr txBox="1">
            <a:spLocks noChangeArrowheads="1"/>
          </p:cNvSpPr>
          <p:nvPr/>
        </p:nvSpPr>
        <p:spPr bwMode="auto">
          <a:xfrm>
            <a:off x="251579" y="5172155"/>
            <a:ext cx="14097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Specialist Staffing</a:t>
            </a:r>
          </a:p>
        </p:txBody>
      </p:sp>
      <p:sp>
        <p:nvSpPr>
          <p:cNvPr id="23594" name="Text Box 43"/>
          <p:cNvSpPr txBox="1">
            <a:spLocks noChangeArrowheads="1"/>
          </p:cNvSpPr>
          <p:nvPr/>
        </p:nvSpPr>
        <p:spPr bwMode="auto">
          <a:xfrm>
            <a:off x="1400849" y="4260455"/>
            <a:ext cx="10668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1:1 access </a:t>
            </a:r>
            <a:endParaRPr lang="en-GB" sz="1200" dirty="0" smtClean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to </a:t>
            </a:r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IT</a:t>
            </a:r>
          </a:p>
        </p:txBody>
      </p:sp>
      <p:sp>
        <p:nvSpPr>
          <p:cNvPr id="23595" name="Text Box 44"/>
          <p:cNvSpPr txBox="1">
            <a:spLocks noChangeArrowheads="1"/>
          </p:cNvSpPr>
          <p:nvPr/>
        </p:nvSpPr>
        <p:spPr bwMode="auto">
          <a:xfrm>
            <a:off x="3709154" y="4011613"/>
            <a:ext cx="11398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Structures allow teachers to work in teams</a:t>
            </a:r>
          </a:p>
        </p:txBody>
      </p:sp>
      <p:sp>
        <p:nvSpPr>
          <p:cNvPr id="23596" name="Text Box 45"/>
          <p:cNvSpPr txBox="1">
            <a:spLocks noChangeArrowheads="1"/>
          </p:cNvSpPr>
          <p:nvPr/>
        </p:nvSpPr>
        <p:spPr bwMode="auto">
          <a:xfrm>
            <a:off x="7024688" y="1927225"/>
            <a:ext cx="19669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Maximise collaboration for learners</a:t>
            </a:r>
          </a:p>
        </p:txBody>
      </p:sp>
      <p:sp>
        <p:nvSpPr>
          <p:cNvPr id="23597" name="Text Box 46"/>
          <p:cNvSpPr txBox="1">
            <a:spLocks noChangeArrowheads="1"/>
          </p:cNvSpPr>
          <p:nvPr/>
        </p:nvSpPr>
        <p:spPr bwMode="auto">
          <a:xfrm>
            <a:off x="2833688" y="4845507"/>
            <a:ext cx="10287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Timetabling is in whole day blocks</a:t>
            </a:r>
          </a:p>
        </p:txBody>
      </p:sp>
      <p:sp>
        <p:nvSpPr>
          <p:cNvPr id="23598" name="Line 47"/>
          <p:cNvSpPr>
            <a:spLocks noChangeShapeType="1"/>
          </p:cNvSpPr>
          <p:nvPr/>
        </p:nvSpPr>
        <p:spPr bwMode="auto">
          <a:xfrm flipH="1">
            <a:off x="1117600" y="3862388"/>
            <a:ext cx="901700" cy="312737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599" name="Text Box 48"/>
          <p:cNvSpPr txBox="1">
            <a:spLocks noChangeArrowheads="1"/>
          </p:cNvSpPr>
          <p:nvPr/>
        </p:nvSpPr>
        <p:spPr bwMode="auto">
          <a:xfrm>
            <a:off x="227013" y="4110038"/>
            <a:ext cx="12533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Competencies given equal status</a:t>
            </a:r>
          </a:p>
        </p:txBody>
      </p:sp>
      <p:sp>
        <p:nvSpPr>
          <p:cNvPr id="23600" name="Text Box 49"/>
          <p:cNvSpPr txBox="1">
            <a:spLocks noChangeArrowheads="1"/>
          </p:cNvSpPr>
          <p:nvPr/>
        </p:nvSpPr>
        <p:spPr bwMode="auto">
          <a:xfrm>
            <a:off x="3338513" y="2868613"/>
            <a:ext cx="13287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sz="1200">
                <a:solidFill>
                  <a:schemeClr val="bg1">
                    <a:lumMod val="50000"/>
                  </a:schemeClr>
                </a:solidFill>
                <a:latin typeface="+mn-lt"/>
              </a:rPr>
              <a:t>Improve Infrastructure</a:t>
            </a:r>
          </a:p>
        </p:txBody>
      </p:sp>
      <p:sp>
        <p:nvSpPr>
          <p:cNvPr id="23601" name="Text Box 50"/>
          <p:cNvSpPr txBox="1">
            <a:spLocks noChangeArrowheads="1"/>
          </p:cNvSpPr>
          <p:nvPr/>
        </p:nvSpPr>
        <p:spPr bwMode="auto">
          <a:xfrm>
            <a:off x="7205663" y="4930775"/>
            <a:ext cx="16525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solidFill>
                  <a:schemeClr val="bg1">
                    <a:lumMod val="50000"/>
                  </a:schemeClr>
                </a:solidFill>
                <a:latin typeface="+mn-lt"/>
              </a:rPr>
              <a:t>Impact assessments of innovations use student attitudes  </a:t>
            </a:r>
          </a:p>
        </p:txBody>
      </p:sp>
      <p:sp>
        <p:nvSpPr>
          <p:cNvPr id="23602" name="Text Box 51"/>
          <p:cNvSpPr txBox="1">
            <a:spLocks noChangeArrowheads="1"/>
          </p:cNvSpPr>
          <p:nvPr/>
        </p:nvSpPr>
        <p:spPr bwMode="auto">
          <a:xfrm>
            <a:off x="4914900" y="4787900"/>
            <a:ext cx="16906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solidFill>
                  <a:schemeClr val="bg1">
                    <a:lumMod val="50000"/>
                  </a:schemeClr>
                </a:solidFill>
                <a:latin typeface="+mn-lt"/>
              </a:rPr>
              <a:t>All learners have opportunity to lead</a:t>
            </a:r>
          </a:p>
        </p:txBody>
      </p:sp>
      <p:sp>
        <p:nvSpPr>
          <p:cNvPr id="23603" name="Text Box 52"/>
          <p:cNvSpPr txBox="1">
            <a:spLocks noChangeArrowheads="1"/>
          </p:cNvSpPr>
          <p:nvPr/>
        </p:nvSpPr>
        <p:spPr bwMode="auto">
          <a:xfrm>
            <a:off x="4807545" y="1939628"/>
            <a:ext cx="13271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All curriculum subjects provided</a:t>
            </a:r>
          </a:p>
        </p:txBody>
      </p:sp>
      <p:sp>
        <p:nvSpPr>
          <p:cNvPr id="23604" name="Text Box 53"/>
          <p:cNvSpPr txBox="1">
            <a:spLocks noChangeArrowheads="1"/>
          </p:cNvSpPr>
          <p:nvPr/>
        </p:nvSpPr>
        <p:spPr bwMode="auto">
          <a:xfrm>
            <a:off x="3021944" y="1989812"/>
            <a:ext cx="8215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Choice of seating</a:t>
            </a:r>
          </a:p>
        </p:txBody>
      </p:sp>
      <p:sp>
        <p:nvSpPr>
          <p:cNvPr id="23605" name="Text Box 54"/>
          <p:cNvSpPr txBox="1">
            <a:spLocks noChangeArrowheads="1"/>
          </p:cNvSpPr>
          <p:nvPr/>
        </p:nvSpPr>
        <p:spPr bwMode="auto">
          <a:xfrm>
            <a:off x="4140875" y="1767562"/>
            <a:ext cx="10410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Camp fire analogy</a:t>
            </a:r>
          </a:p>
        </p:txBody>
      </p:sp>
      <p:sp>
        <p:nvSpPr>
          <p:cNvPr id="23606" name="Text Box 55"/>
          <p:cNvSpPr txBox="1">
            <a:spLocks noChangeArrowheads="1"/>
          </p:cNvSpPr>
          <p:nvPr/>
        </p:nvSpPr>
        <p:spPr bwMode="auto">
          <a:xfrm>
            <a:off x="5484176" y="2740443"/>
            <a:ext cx="9779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All have access to outside learning areas</a:t>
            </a:r>
          </a:p>
        </p:txBody>
      </p:sp>
      <p:sp>
        <p:nvSpPr>
          <p:cNvPr id="23607" name="Text Box 57"/>
          <p:cNvSpPr txBox="1">
            <a:spLocks noChangeArrowheads="1"/>
          </p:cNvSpPr>
          <p:nvPr/>
        </p:nvSpPr>
        <p:spPr bwMode="auto">
          <a:xfrm>
            <a:off x="469900" y="2438400"/>
            <a:ext cx="14287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All learners treated respectfully</a:t>
            </a:r>
          </a:p>
        </p:txBody>
      </p:sp>
      <p:sp>
        <p:nvSpPr>
          <p:cNvPr id="23608" name="Text Box 58"/>
          <p:cNvSpPr txBox="1">
            <a:spLocks noChangeArrowheads="1"/>
          </p:cNvSpPr>
          <p:nvPr/>
        </p:nvSpPr>
        <p:spPr bwMode="auto">
          <a:xfrm>
            <a:off x="1879303" y="1721604"/>
            <a:ext cx="10906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Doubling of choice for learners</a:t>
            </a:r>
          </a:p>
        </p:txBody>
      </p:sp>
      <p:sp>
        <p:nvSpPr>
          <p:cNvPr id="23609" name="Text Box 59"/>
          <p:cNvSpPr txBox="1">
            <a:spLocks noChangeArrowheads="1"/>
          </p:cNvSpPr>
          <p:nvPr/>
        </p:nvSpPr>
        <p:spPr bwMode="auto">
          <a:xfrm>
            <a:off x="6807200" y="5834063"/>
            <a:ext cx="16525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solidFill>
                  <a:schemeClr val="bg1">
                    <a:lumMod val="50000"/>
                  </a:schemeClr>
                </a:solidFill>
                <a:latin typeface="+mn-lt"/>
              </a:rPr>
              <a:t>Systematic monitoring and evaluation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and Action Planning</a:t>
            </a:r>
            <a:endParaRPr lang="en-US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645880"/>
              </p:ext>
            </p:extLst>
          </p:nvPr>
        </p:nvGraphicFramePr>
        <p:xfrm>
          <a:off x="457200" y="1501630"/>
          <a:ext cx="8229599" cy="372471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66171">
                  <a:extLst>
                    <a:ext uri="{9D8B030D-6E8A-4147-A177-3AD203B41FA5}">
                      <a16:colId xmlns:a16="http://schemas.microsoft.com/office/drawing/2014/main" val="2701653745"/>
                    </a:ext>
                  </a:extLst>
                </a:gridCol>
                <a:gridCol w="2166193">
                  <a:extLst>
                    <a:ext uri="{9D8B030D-6E8A-4147-A177-3AD203B41FA5}">
                      <a16:colId xmlns:a16="http://schemas.microsoft.com/office/drawing/2014/main" val="561800678"/>
                    </a:ext>
                  </a:extLst>
                </a:gridCol>
                <a:gridCol w="2192360">
                  <a:extLst>
                    <a:ext uri="{9D8B030D-6E8A-4147-A177-3AD203B41FA5}">
                      <a16:colId xmlns:a16="http://schemas.microsoft.com/office/drawing/2014/main" val="109001721"/>
                    </a:ext>
                  </a:extLst>
                </a:gridCol>
                <a:gridCol w="2204875">
                  <a:extLst>
                    <a:ext uri="{9D8B030D-6E8A-4147-A177-3AD203B41FA5}">
                      <a16:colId xmlns:a16="http://schemas.microsoft.com/office/drawing/2014/main" val="746058473"/>
                    </a:ext>
                  </a:extLst>
                </a:gridCol>
              </a:tblGrid>
              <a:tr h="5861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 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36" marR="61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Goal/Action 1:</a:t>
                      </a:r>
                      <a:endParaRPr lang="en-US" sz="10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36" marR="61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100" b="1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Goal/Action 2: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36" marR="61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100" b="1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Goal/Action 3: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100" b="1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 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36" marR="61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076676"/>
                  </a:ext>
                </a:extLst>
              </a:tr>
              <a:tr h="6776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000" b="1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Key Activities &amp; Timeline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000" b="1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 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36" marR="61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Identify activities to realize the priority from above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36" marR="61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Identify activities to realize the priority from above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36" marR="61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Identify activities to realize the priority from above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36" marR="61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0700723"/>
                  </a:ext>
                </a:extLst>
              </a:tr>
              <a:tr h="7730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000" b="1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Achievement Measures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(Benchmarks &amp; Metrics for continuous improvement)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36" marR="61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Specify tools and strategies to achieve measures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 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36" marR="61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Specify tools and strategies to achieve measures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 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36" marR="61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Specify tools and strategies to achieve measures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 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36" marR="61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899320"/>
                  </a:ext>
                </a:extLst>
              </a:tr>
              <a:tr h="914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000" b="1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Challenges /barriers to Success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90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(Identify possible obstacles and ways to overcome them)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36" marR="61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Enter specific details here 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36" marR="61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Enter specific details here 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36" marR="61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Enter specific details here 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36" marR="61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3994239"/>
                  </a:ext>
                </a:extLst>
              </a:tr>
              <a:tr h="7730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000" b="1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Resources Required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(Human, Physical, Financial &amp; technological)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36" marR="61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Enter specific details here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36" marR="61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Enter specific details here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36" marR="61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Enter specific details here</a:t>
                      </a:r>
                      <a:endParaRPr lang="en-US" sz="10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36" marR="61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4739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323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62062"/>
            <a:ext cx="8229600" cy="855576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ea typeface="Times New Roman" panose="02020603050405020304" pitchFamily="18" charset="0"/>
              </a:rPr>
              <a:t>Next Steps:  Amalgamating your vision into your School Level Strategic Plan 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ea typeface="Times New Roman" panose="02020603050405020304" pitchFamily="18" charset="0"/>
              </a:rPr>
              <a:t>Refer </a:t>
            </a:r>
            <a:r>
              <a:rPr lang="en-US" dirty="0">
                <a:ea typeface="Times New Roman" panose="02020603050405020304" pitchFamily="18" charset="0"/>
              </a:rPr>
              <a:t>to your Form 110-2 ESSP Level 3 School Strategic Plan </a:t>
            </a:r>
            <a:r>
              <a:rPr lang="en-US" dirty="0" err="1">
                <a:ea typeface="Times New Roman" panose="02020603050405020304" pitchFamily="18" charset="0"/>
              </a:rPr>
              <a:t>PeBL</a:t>
            </a:r>
            <a:r>
              <a:rPr lang="en-US" dirty="0">
                <a:ea typeface="Times New Roman" panose="02020603050405020304" pitchFamily="18" charset="0"/>
              </a:rPr>
              <a:t> REORDER Template and review your plan as a team</a:t>
            </a:r>
            <a:endParaRPr lang="en-US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ea typeface="Times New Roman" panose="02020603050405020304" pitchFamily="18" charset="0"/>
              </a:rPr>
              <a:t>Highlight or mark sections that may need to be changed or altered to encompass your Triad vision goals and actions</a:t>
            </a:r>
            <a:endParaRPr lang="en-US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ea typeface="Times New Roman" panose="02020603050405020304" pitchFamily="18" charset="0"/>
              </a:rPr>
              <a:t>Add actions and goals to the REORDER plan and ensure resources, supports timelines and plans are included.</a:t>
            </a:r>
            <a:endParaRPr lang="en-US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/>
              <a:t>If needed, identify ways to communicate this change and to enlist support from school staff, SCC members, parents, students, etc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543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idea for Vision: </a:t>
            </a:r>
            <a:r>
              <a:rPr lang="en-US" dirty="0" smtClean="0"/>
              <a:t>Visual </a:t>
            </a:r>
            <a:r>
              <a:rPr lang="en-US" dirty="0" smtClean="0"/>
              <a:t>analysis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Assemble all of your vision statements into one block and paste it into the text window at </a:t>
            </a:r>
            <a:r>
              <a:rPr lang="en-US" smtClean="0">
                <a:hlinkClick r:id="rId2"/>
              </a:rPr>
              <a:t>http://www.wordle.net/create</a:t>
            </a:r>
            <a:r>
              <a:rPr lang="en-US" smtClean="0"/>
              <a:t>. Wordle will generate a visual analysis of your vision based on the frequency of words appearing in the text.</a:t>
            </a:r>
          </a:p>
          <a:p>
            <a:endParaRPr lang="en-GB" dirty="0"/>
          </a:p>
        </p:txBody>
      </p:sp>
      <p:pic>
        <p:nvPicPr>
          <p:cNvPr id="52227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41816" y="2882900"/>
            <a:ext cx="4595812" cy="359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0" name="Text Placeholder 3"/>
          <p:cNvSpPr txBox="1">
            <a:spLocks/>
          </p:cNvSpPr>
          <p:nvPr/>
        </p:nvSpPr>
        <p:spPr bwMode="auto">
          <a:xfrm>
            <a:off x="495944" y="2801561"/>
            <a:ext cx="3201988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rgbClr val="5490CA"/>
              </a:buClr>
              <a:buSzPct val="110000"/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What are the most common words you use?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rgbClr val="5490CA"/>
              </a:buClr>
              <a:buSzPct val="110000"/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Paste your </a:t>
            </a:r>
            <a:r>
              <a:rPr lang="en-US">
                <a:solidFill>
                  <a:srgbClr val="000000"/>
                </a:solidFill>
                <a:latin typeface="+mn-lt"/>
              </a:rPr>
              <a:t>school </a:t>
            </a:r>
            <a:r>
              <a:rPr lang="en-US" smtClean="0">
                <a:solidFill>
                  <a:srgbClr val="000000"/>
                </a:solidFill>
                <a:latin typeface="+mn-lt"/>
              </a:rPr>
              <a:t>REORDER plan 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into the tool – are the common words the same?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rgbClr val="5490CA"/>
              </a:buClr>
              <a:buSzPct val="110000"/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Paste your school handbook or your speech to new parents into the tool.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1187"/>
          </a:xfrm>
        </p:spPr>
        <p:txBody>
          <a:bodyPr>
            <a:noAutofit/>
          </a:bodyPr>
          <a:lstStyle/>
          <a:p>
            <a:r>
              <a:rPr lang="en-GB" sz="3600" dirty="0" smtClean="0"/>
              <a:t>Overview</a:t>
            </a:r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>
          <a:xfrm>
            <a:off x="457200" y="885825"/>
            <a:ext cx="8229600" cy="5572126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Purpose</a:t>
            </a:r>
          </a:p>
          <a:p>
            <a:pPr marL="0" indent="0">
              <a:buNone/>
            </a:pPr>
            <a:r>
              <a:rPr lang="en-US" sz="2800" dirty="0" smtClean="0"/>
              <a:t>The </a:t>
            </a:r>
            <a:r>
              <a:rPr lang="en-US" sz="2800" dirty="0"/>
              <a:t>goals of this </a:t>
            </a:r>
            <a:r>
              <a:rPr lang="en-US" sz="2800" dirty="0" smtClean="0"/>
              <a:t>needs assessment activity is to:</a:t>
            </a:r>
          </a:p>
          <a:p>
            <a:r>
              <a:rPr lang="en-US" sz="2000" dirty="0"/>
              <a:t> </a:t>
            </a:r>
            <a:r>
              <a:rPr lang="en-US" sz="2800" dirty="0" smtClean="0"/>
              <a:t>Prioritize </a:t>
            </a:r>
            <a:r>
              <a:rPr lang="en-US" sz="2800" dirty="0"/>
              <a:t>what you need to work on as a </a:t>
            </a:r>
            <a:r>
              <a:rPr lang="en-US" sz="2800" dirty="0" smtClean="0"/>
              <a:t>Triad/School</a:t>
            </a:r>
            <a:endParaRPr lang="en-US" sz="2800" dirty="0"/>
          </a:p>
          <a:p>
            <a:r>
              <a:rPr lang="en-US" sz="2800" dirty="0" smtClean="0"/>
              <a:t>Focus </a:t>
            </a:r>
            <a:r>
              <a:rPr lang="en-US" sz="2800" dirty="0"/>
              <a:t>on setting school based goals and actions involving your </a:t>
            </a:r>
            <a:r>
              <a:rPr lang="en-US" sz="2800" dirty="0" smtClean="0"/>
              <a:t>Triad</a:t>
            </a:r>
            <a:endParaRPr lang="en-US" sz="2800" dirty="0"/>
          </a:p>
          <a:p>
            <a:r>
              <a:rPr lang="en-US" sz="2800" dirty="0" smtClean="0"/>
              <a:t>Explore </a:t>
            </a:r>
            <a:r>
              <a:rPr lang="en-US" sz="2800" dirty="0"/>
              <a:t>possibilities for these school based goals and actions by...</a:t>
            </a:r>
          </a:p>
          <a:p>
            <a:r>
              <a:rPr lang="en-US" sz="2800" dirty="0" smtClean="0"/>
              <a:t>Discussing </a:t>
            </a:r>
            <a:r>
              <a:rPr lang="en-US" sz="2800" dirty="0"/>
              <a:t>the Division </a:t>
            </a:r>
            <a:r>
              <a:rPr lang="en-US" sz="2800" dirty="0" smtClean="0"/>
              <a:t>Triad Vision Statement.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1187"/>
          </a:xfrm>
        </p:spPr>
        <p:txBody>
          <a:bodyPr>
            <a:noAutofit/>
          </a:bodyPr>
          <a:lstStyle/>
          <a:p>
            <a:r>
              <a:rPr lang="en-GB" sz="3600" dirty="0" smtClean="0"/>
              <a:t>Overview</a:t>
            </a:r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>
          <a:xfrm>
            <a:off x="457200" y="885825"/>
            <a:ext cx="8229600" cy="5572125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Purpose</a:t>
            </a:r>
          </a:p>
          <a:p>
            <a:pPr marL="0" indent="0">
              <a:buNone/>
            </a:pPr>
            <a:r>
              <a:rPr lang="en-US" sz="2800" dirty="0" smtClean="0"/>
              <a:t>The </a:t>
            </a:r>
            <a:r>
              <a:rPr lang="en-US" sz="2800" dirty="0"/>
              <a:t>goals of this </a:t>
            </a:r>
            <a:r>
              <a:rPr lang="en-US" sz="2800" dirty="0" smtClean="0"/>
              <a:t>needs assessment activity is to:</a:t>
            </a:r>
          </a:p>
          <a:p>
            <a:r>
              <a:rPr lang="en-US" dirty="0"/>
              <a:t> </a:t>
            </a:r>
            <a:r>
              <a:rPr lang="en-US" sz="2800" dirty="0" smtClean="0"/>
              <a:t>Discussing </a:t>
            </a:r>
            <a:r>
              <a:rPr lang="en-US" sz="2800" dirty="0"/>
              <a:t>your current school </a:t>
            </a:r>
            <a:r>
              <a:rPr lang="en-US" sz="2800" dirty="0" smtClean="0"/>
              <a:t>situation</a:t>
            </a:r>
          </a:p>
          <a:p>
            <a:pPr lvl="1"/>
            <a:r>
              <a:rPr lang="en-US" sz="2800" dirty="0" smtClean="0"/>
              <a:t>Analyzing </a:t>
            </a:r>
            <a:r>
              <a:rPr lang="en-US" sz="2800" dirty="0"/>
              <a:t>your school REORDER plan to reflect your </a:t>
            </a:r>
            <a:r>
              <a:rPr lang="en-US" sz="2800" dirty="0" smtClean="0"/>
              <a:t>Triad </a:t>
            </a:r>
            <a:r>
              <a:rPr lang="en-US" sz="2800" dirty="0"/>
              <a:t>goals and </a:t>
            </a:r>
            <a:r>
              <a:rPr lang="en-US" sz="2800" dirty="0" smtClean="0"/>
              <a:t>actions	</a:t>
            </a:r>
          </a:p>
          <a:p>
            <a:pPr lvl="1"/>
            <a:r>
              <a:rPr lang="en-US" sz="2800" dirty="0" smtClean="0"/>
              <a:t>Produce </a:t>
            </a:r>
            <a:r>
              <a:rPr lang="en-US" sz="2800" dirty="0"/>
              <a:t>a first draft plan for implementation of goals and </a:t>
            </a:r>
            <a:r>
              <a:rPr lang="en-US" sz="2800" dirty="0" smtClean="0"/>
              <a:t>actions</a:t>
            </a:r>
          </a:p>
          <a:p>
            <a:pPr lvl="1"/>
            <a:r>
              <a:rPr lang="en-US" sz="2800" dirty="0" smtClean="0"/>
              <a:t>Adjust </a:t>
            </a:r>
            <a:r>
              <a:rPr lang="en-US" sz="2800" dirty="0"/>
              <a:t>your school REORDER plan to reflect your </a:t>
            </a:r>
            <a:r>
              <a:rPr lang="en-US" sz="2800" dirty="0" smtClean="0"/>
              <a:t>Triad </a:t>
            </a:r>
            <a:r>
              <a:rPr lang="en-US" sz="2800" dirty="0"/>
              <a:t>goals and </a:t>
            </a:r>
            <a:r>
              <a:rPr lang="en-US" sz="2800" dirty="0" smtClean="0"/>
              <a:t>actions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446072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483225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Pre-requisites:</a:t>
            </a:r>
          </a:p>
          <a:p>
            <a:r>
              <a:rPr lang="en-US" sz="2800" dirty="0"/>
              <a:t>2018-2019 Form 110-2ESSP Level 3 School Strategic Plan  - PeBL REORDER Plan – this will be used to help inform the develop the </a:t>
            </a:r>
            <a:r>
              <a:rPr lang="en-US" sz="2800" dirty="0" smtClean="0"/>
              <a:t>Triad </a:t>
            </a:r>
            <a:r>
              <a:rPr lang="en-US" sz="2800" dirty="0"/>
              <a:t>goals and action plan</a:t>
            </a:r>
            <a:r>
              <a:rPr lang="en-US" sz="2800" dirty="0" smtClean="0"/>
              <a:t>.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Deliverables:</a:t>
            </a:r>
            <a:endParaRPr lang="en-US" sz="2800" dirty="0"/>
          </a:p>
          <a:p>
            <a:r>
              <a:rPr lang="en-US" sz="2800" dirty="0"/>
              <a:t>Your </a:t>
            </a:r>
            <a:r>
              <a:rPr lang="en-US" sz="2800" dirty="0" smtClean="0"/>
              <a:t>Triad </a:t>
            </a:r>
            <a:r>
              <a:rPr lang="en-US" sz="2800" dirty="0"/>
              <a:t>plan based on the templates provides and adjustment of the 2018-2019 Form 110-2ESSP Level 3 School Strategic Plan - PeBL REORDER Plan to include the </a:t>
            </a:r>
            <a:r>
              <a:rPr lang="en-US" sz="2800" dirty="0" smtClean="0"/>
              <a:t>Triad </a:t>
            </a:r>
            <a:r>
              <a:rPr lang="en-US" sz="2800" dirty="0"/>
              <a:t>goals.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6529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Progression towards the ideal</a:t>
            </a:r>
            <a:endParaRPr lang="en-GB" dirty="0"/>
          </a:p>
        </p:txBody>
      </p:sp>
      <p:sp>
        <p:nvSpPr>
          <p:cNvPr id="5" name="Line 38"/>
          <p:cNvSpPr>
            <a:spLocks noChangeShapeType="1"/>
          </p:cNvSpPr>
          <p:nvPr/>
        </p:nvSpPr>
        <p:spPr bwMode="auto">
          <a:xfrm flipV="1">
            <a:off x="1111541" y="1500982"/>
            <a:ext cx="0" cy="459054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98708"/>
              </p:ext>
            </p:extLst>
          </p:nvPr>
        </p:nvGraphicFramePr>
        <p:xfrm>
          <a:off x="1609906" y="1500982"/>
          <a:ext cx="6904919" cy="4548377"/>
        </p:xfrm>
        <a:graphic>
          <a:graphicData uri="http://schemas.openxmlformats.org/drawingml/2006/table">
            <a:tbl>
              <a:tblPr/>
              <a:tblGrid>
                <a:gridCol w="494386">
                  <a:extLst>
                    <a:ext uri="{9D8B030D-6E8A-4147-A177-3AD203B41FA5}">
                      <a16:colId xmlns:a16="http://schemas.microsoft.com/office/drawing/2014/main" val="1060800011"/>
                    </a:ext>
                  </a:extLst>
                </a:gridCol>
                <a:gridCol w="5244464">
                  <a:extLst>
                    <a:ext uri="{9D8B030D-6E8A-4147-A177-3AD203B41FA5}">
                      <a16:colId xmlns:a16="http://schemas.microsoft.com/office/drawing/2014/main" val="4106070522"/>
                    </a:ext>
                  </a:extLst>
                </a:gridCol>
                <a:gridCol w="612396">
                  <a:extLst>
                    <a:ext uri="{9D8B030D-6E8A-4147-A177-3AD203B41FA5}">
                      <a16:colId xmlns:a16="http://schemas.microsoft.com/office/drawing/2014/main" val="2048047633"/>
                    </a:ext>
                  </a:extLst>
                </a:gridCol>
                <a:gridCol w="553673">
                  <a:extLst>
                    <a:ext uri="{9D8B030D-6E8A-4147-A177-3AD203B41FA5}">
                      <a16:colId xmlns:a16="http://schemas.microsoft.com/office/drawing/2014/main" val="1282956567"/>
                    </a:ext>
                  </a:extLst>
                </a:gridCol>
              </a:tblGrid>
              <a:tr h="4485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Level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62" marR="61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62" marR="61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Current State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62" marR="61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Future State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62" marR="61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833743"/>
                  </a:ext>
                </a:extLst>
              </a:tr>
              <a:tr h="8154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62" marR="61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Ubiquitous – Triad is actively exploring transformation of its wider community 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90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core principles, intended direction and philosophy of the Triad are understood widely.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90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Teachers, learners and community members are engaged in proposing and evaluating possibilities that include the merging of services in the community and partnerships with schools both locally and globally. 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62" marR="61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62" marR="61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62" marR="61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75644"/>
                  </a:ext>
                </a:extLst>
              </a:tr>
              <a:tr h="10873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62" marR="61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Integrated – Barriers to transformation are being worked on by the Triad, teachers and learners. 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90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There is a clear and ambitious Triad vision based on the PeBL philosophy drawing from a range of educational theories.  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90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Triad has described the kinds of changes it needs to achieve clearly enough for learners to propose solutions.  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90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There is a strategy in place that allows the Triad  to try new ideas to build their capacity for adapting solutions from others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62" marR="61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62" marR="61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62" marR="61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411473"/>
                  </a:ext>
                </a:extLst>
              </a:tr>
              <a:tr h="6795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62" marR="61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Defined – The Triad has outlined a new vision/model and is looking for examples.  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90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Clear about how it would like to transform and why, the Triad is looking for specific answers to specific questions. 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90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Triad may source external experts in their targeted area and require specific questions answered.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62" marR="61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62" marR="61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62" marR="61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297925"/>
                  </a:ext>
                </a:extLst>
              </a:tr>
              <a:tr h="6795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62" marR="61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Developing – The Triad is looking to adopt a different vision/model. </a:t>
                      </a:r>
                      <a:endParaRPr lang="en-US" sz="10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900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Triad explores strategies from other contexts and is keen to consider adoption of one of these  </a:t>
                      </a:r>
                      <a:endParaRPr lang="en-US" sz="10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900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Triad is developing capacity (A strategy is under consideration and needs to be implemented, resourced and evaluated.)</a:t>
                      </a:r>
                      <a:endParaRPr lang="en-US" sz="10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62" marR="61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62" marR="61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62" marR="61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003270"/>
                  </a:ext>
                </a:extLst>
              </a:tr>
              <a:tr h="8154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62" marR="61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Aware – A largely traditional model of education is in place and not likely to change.  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90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Triad is open to Iterative change and ‘good ideas’ rather than systemic change.  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90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Case studies showing how particular approaches or tools raise achievement in similar contexts are the most highly valued.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62" marR="61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62" marR="61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62" marR="61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016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352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011256"/>
            <a:ext cx="248733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Triad Planning Template </a:t>
            </a:r>
            <a:br>
              <a:rPr lang="en-US" dirty="0"/>
            </a:br>
            <a:r>
              <a:rPr lang="en-US" dirty="0"/>
              <a:t>REORDER Analysis</a:t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583809"/>
            <a:ext cx="2411835" cy="3875048"/>
          </a:xfrm>
        </p:spPr>
        <p:txBody>
          <a:bodyPr/>
          <a:lstStyle/>
          <a:p>
            <a:r>
              <a:rPr lang="en-US" dirty="0" smtClean="0"/>
              <a:t>Based on the Sun West Triad vision, answer the following questions about your Triad</a:t>
            </a:r>
          </a:p>
          <a:p>
            <a:r>
              <a:rPr lang="en-US" dirty="0" smtClean="0"/>
              <a:t>The Triad Needs assessment document is housed on the one note and is fillable  </a:t>
            </a:r>
          </a:p>
          <a:p>
            <a:r>
              <a:rPr lang="en-US" dirty="0" smtClean="0"/>
              <a:t>Also have 11 x17 version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0358313"/>
              </p:ext>
            </p:extLst>
          </p:nvPr>
        </p:nvGraphicFramePr>
        <p:xfrm>
          <a:off x="3050841" y="532701"/>
          <a:ext cx="5743575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cument" r:id="rId3" imgW="5743558" imgH="5944297" progId="Word.Document.12">
                  <p:embed/>
                </p:oleObj>
              </mc:Choice>
              <mc:Fallback>
                <p:oleObj name="Document" r:id="rId3" imgW="5743558" imgH="594429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50841" y="532701"/>
                        <a:ext cx="5743575" cy="594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6020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108960" y="881149"/>
            <a:ext cx="5719156" cy="5504411"/>
          </a:xfrm>
          <a:prstGeom prst="roundRect">
            <a:avLst>
              <a:gd name="adj" fmla="val 4422"/>
            </a:avLst>
          </a:prstGeom>
          <a:solidFill>
            <a:schemeClr val="bg2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RISC – Reinventing Schools (Alaska)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b"/>
          <a:lstStyle/>
          <a:p>
            <a:r>
              <a:rPr lang="en-GB" b="1" dirty="0" smtClean="0"/>
              <a:t>Performance based not time based learning: pace is determined by progression not age.  </a:t>
            </a:r>
          </a:p>
          <a:p>
            <a:endParaRPr lang="en-GB" b="1" dirty="0" smtClean="0"/>
          </a:p>
          <a:p>
            <a:r>
              <a:rPr lang="en-GB" b="1" dirty="0" smtClean="0"/>
              <a:t>Each learning target has stages up to ‘mastery’ based on the work of Bob </a:t>
            </a:r>
            <a:r>
              <a:rPr lang="en-GB" b="1" dirty="0" err="1" smtClean="0"/>
              <a:t>Marzano</a:t>
            </a:r>
            <a:r>
              <a:rPr lang="en-GB" b="1" dirty="0" smtClean="0"/>
              <a:t>.</a:t>
            </a:r>
          </a:p>
          <a:p>
            <a:endParaRPr lang="en-GB" b="1" dirty="0" smtClean="0"/>
          </a:p>
          <a:p>
            <a:pPr marL="342900" indent="-342900">
              <a:buFont typeface="+mj-lt"/>
              <a:buAutoNum type="arabicPeriod"/>
            </a:pPr>
            <a:r>
              <a:rPr lang="en-GB" b="1" dirty="0" smtClean="0"/>
              <a:t> Collaboration</a:t>
            </a:r>
          </a:p>
          <a:p>
            <a:pPr marL="342900" indent="-342900">
              <a:buFont typeface="+mj-lt"/>
              <a:buAutoNum type="arabicPeriod"/>
            </a:pPr>
            <a:r>
              <a:rPr lang="en-GB" b="1" dirty="0" smtClean="0"/>
              <a:t> Responsibility</a:t>
            </a:r>
          </a:p>
          <a:p>
            <a:pPr marL="342900" indent="-342900">
              <a:buFont typeface="+mj-lt"/>
              <a:buAutoNum type="arabicPeriod"/>
            </a:pPr>
            <a:r>
              <a:rPr lang="en-GB" b="1" dirty="0" smtClean="0"/>
              <a:t> Self-management</a:t>
            </a:r>
            <a:endParaRPr lang="en-GB" b="1" dirty="0"/>
          </a:p>
        </p:txBody>
      </p:sp>
      <p:graphicFrame>
        <p:nvGraphicFramePr>
          <p:cNvPr id="102461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795950"/>
              </p:ext>
            </p:extLst>
          </p:nvPr>
        </p:nvGraphicFramePr>
        <p:xfrm>
          <a:off x="3191983" y="976198"/>
          <a:ext cx="5445458" cy="459162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68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76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30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ABC4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082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ABC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Relationships</a:t>
                      </a:r>
                      <a:r>
                        <a:rPr kumimoji="0" lang="en-GB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: </a:t>
                      </a:r>
                      <a:r>
                        <a:rPr kumimoji="0" lang="en-GB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Learners make choices around their next challenges and work in multi-age teams.</a:t>
                      </a:r>
                    </a:p>
                  </a:txBody>
                  <a:tcPr marT="45712" marB="45712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0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ABC4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082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ABC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Environment</a:t>
                      </a:r>
                      <a:r>
                        <a:rPr kumimoji="0" lang="en-GB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: </a:t>
                      </a:r>
                      <a:r>
                        <a:rPr kumimoji="0" lang="en-GB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Flexible and collaboration based allowing learners to switch areas.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77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ABC4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082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ABC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Opportunities</a:t>
                      </a:r>
                      <a:r>
                        <a:rPr kumimoji="0" lang="en-GB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: </a:t>
                      </a:r>
                      <a:r>
                        <a:rPr kumimoji="0" lang="en-GB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Based on a progression of opportunities which individuals move into and through when they gain proficiency.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4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ABC4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082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ABC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Resources: </a:t>
                      </a:r>
                      <a:r>
                        <a:rPr kumimoji="0" lang="en-GB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Worksheet based with teachers available to ‘sign off’ those who suggest they have achieved ‘mastery’.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ABC4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082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ABC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Distributed Leadership</a:t>
                      </a:r>
                      <a:r>
                        <a:rPr kumimoji="0" lang="en-GB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: </a:t>
                      </a:r>
                      <a:r>
                        <a:rPr kumimoji="0" lang="en-GB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Vision process is key and ensures all are engaged in both setting and interpreting.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77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ABC4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082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ABC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Evaluation</a:t>
                      </a:r>
                      <a:r>
                        <a:rPr kumimoji="0" lang="en-GB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: </a:t>
                      </a:r>
                      <a:r>
                        <a:rPr kumimoji="0" lang="en-GB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Learners keep their own record of progression through stages in a folder which teachers verify at the ‘mastery’ stage.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30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ABC4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082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ABC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Recognition</a:t>
                      </a:r>
                      <a:r>
                        <a:rPr kumimoji="0" lang="en-GB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:</a:t>
                      </a:r>
                      <a:r>
                        <a:rPr kumimoji="0" lang="en-GB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 Learners have their progression recognised when they are ready to present.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1783" name="Picture 4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4417" y="958716"/>
            <a:ext cx="1280135" cy="18720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6" descr="C:\Users\Frank\Desktop\nuvola\48x48\apps\kdmconfi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0417" y="1032236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7" descr="C:\Users\Frank\Desktop\nuvola\48x48\apps\kview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95657" y="2200246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9" descr="C:\Users\Frank\Desktop\nuvola\48x48\apps\laptop_pcmcia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95657" y="2933093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1" descr="C:\Users\Frank\Desktop\nuvola\48x48\filesystems\service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95657" y="5066956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2" descr="C:\Users\Frank\Desktop\nuvola\48x48\apps\katomic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95657" y="3678809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3" descr="C:\Users\Frank\Desktop\nuvola\48x48\apps\kchart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95657" y="4297946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657" y="1679572"/>
            <a:ext cx="513160" cy="407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0826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108960" y="881149"/>
            <a:ext cx="5719156" cy="5504411"/>
          </a:xfrm>
          <a:prstGeom prst="roundRect">
            <a:avLst>
              <a:gd name="adj" fmla="val 4422"/>
            </a:avLst>
          </a:prstGeom>
          <a:solidFill>
            <a:schemeClr val="bg2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Example: High Tech high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b"/>
          <a:lstStyle/>
          <a:p>
            <a:r>
              <a:rPr lang="en-GB" b="1" dirty="0" smtClean="0"/>
              <a:t>All learners are equipped and skilled for success in the modern business world:</a:t>
            </a:r>
          </a:p>
          <a:p>
            <a:endParaRPr lang="en-GB" b="1" dirty="0" smtClean="0"/>
          </a:p>
          <a:p>
            <a:pPr marL="342900" indent="-342900">
              <a:buFont typeface="+mj-lt"/>
              <a:buAutoNum type="arabicPeriod"/>
            </a:pPr>
            <a:r>
              <a:rPr lang="en-GB" b="1" dirty="0" smtClean="0"/>
              <a:t>Entrepreneurship</a:t>
            </a:r>
          </a:p>
          <a:p>
            <a:pPr marL="342900" indent="-342900">
              <a:buFont typeface="+mj-lt"/>
              <a:buAutoNum type="arabicPeriod"/>
            </a:pPr>
            <a:r>
              <a:rPr lang="en-GB" b="1" dirty="0" smtClean="0"/>
              <a:t>Collaboration</a:t>
            </a:r>
          </a:p>
          <a:p>
            <a:pPr marL="342900" indent="-342900">
              <a:buFont typeface="+mj-lt"/>
              <a:buAutoNum type="arabicPeriod"/>
            </a:pPr>
            <a:r>
              <a:rPr lang="en-GB" b="1" dirty="0" smtClean="0"/>
              <a:t>Work readiness </a:t>
            </a:r>
          </a:p>
          <a:p>
            <a:pPr marL="342900" indent="-342900">
              <a:buFont typeface="+mj-lt"/>
              <a:buAutoNum type="arabicPeriod"/>
            </a:pPr>
            <a:endParaRPr lang="en-GB" b="1" dirty="0"/>
          </a:p>
          <a:p>
            <a:pPr marL="342900" indent="-342900">
              <a:buFont typeface="+mj-lt"/>
              <a:buAutoNum type="arabicPeriod"/>
            </a:pPr>
            <a:endParaRPr lang="en-GB" b="1" dirty="0" smtClean="0"/>
          </a:p>
          <a:p>
            <a:endParaRPr lang="en-GB" b="1" dirty="0"/>
          </a:p>
        </p:txBody>
      </p:sp>
      <p:pic>
        <p:nvPicPr>
          <p:cNvPr id="32772" name="Rectangle 47514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6128" y="955179"/>
            <a:ext cx="2152262" cy="16944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542913"/>
              </p:ext>
            </p:extLst>
          </p:nvPr>
        </p:nvGraphicFramePr>
        <p:xfrm>
          <a:off x="3191983" y="976198"/>
          <a:ext cx="5445458" cy="480202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68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76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95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ABC4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082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ABC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Relationships</a:t>
                      </a: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:</a:t>
                      </a: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Trusting teams of learners as commissioned partners with local companies.</a:t>
                      </a:r>
                    </a:p>
                  </a:txBody>
                  <a:tcPr marT="45706" marB="45706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5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ABC4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082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ABC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Environment: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Learners should have access to current business environments.</a:t>
                      </a:r>
                    </a:p>
                  </a:txBody>
                  <a:tcPr marT="45706" marB="45706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8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ABC4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082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ABC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Opportunities</a:t>
                      </a: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:</a:t>
                      </a: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Project based learning opportunities in which teams of learners collaborate about real life projects.</a:t>
                      </a:r>
                    </a:p>
                  </a:txBody>
                  <a:tcPr marT="45706" marB="45706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95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ABC4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082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ABC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Resources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: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The resources that a modern office professional would have access to.</a:t>
                      </a:r>
                    </a:p>
                  </a:txBody>
                  <a:tcPr marT="45706" marB="45706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46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ABC4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082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ABC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Distributed Leadership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: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Learners construct teams and should seek new projects. </a:t>
                      </a:r>
                    </a:p>
                  </a:txBody>
                  <a:tcPr marT="45706" marB="45706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441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ABC4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082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ABC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Evaluation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: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Individuals have a mentor who checks progression. Feedback systems from the local partnerships. All outcomes are displayed with an end presentation.</a:t>
                      </a:r>
                    </a:p>
                  </a:txBody>
                  <a:tcPr marT="45706" marB="45706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95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ABC4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082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ABC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Recognition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: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The presentation process allows teams to be recognised for their work publically.</a:t>
                      </a:r>
                      <a:endParaRPr kumimoji="0" lang="en-GB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T="45706" marB="45706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6" name="Picture 6" descr="C:\Users\Frank\Desktop\nuvola\48x48\apps\kdmconfi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0417" y="1030851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7" descr="C:\Users\Frank\Desktop\nuvola\48x48\apps\kview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26137" y="2294456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9" descr="C:\Users\Frank\Desktop\nuvola\48x48\apps\laptop_pcmcia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26137" y="3043928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1" descr="C:\Users\Frank\Desktop\nuvola\48x48\filesystems\service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26137" y="5287246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2" descr="C:\Users\Frank\Desktop\nuvola\48x48\apps\katomic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26137" y="3627554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3" descr="C:\Users\Frank\Desktop\nuvola\48x48\apps\kchart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26137" y="4300726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657" y="1679572"/>
            <a:ext cx="513160" cy="40727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4905"/>
          </a:xfrm>
        </p:spPr>
        <p:txBody>
          <a:bodyPr anchor="t"/>
          <a:lstStyle/>
          <a:p>
            <a:r>
              <a:rPr lang="en-GB" dirty="0" smtClean="0"/>
              <a:t>Facilitation techniques</a:t>
            </a:r>
          </a:p>
        </p:txBody>
      </p:sp>
      <p:sp>
        <p:nvSpPr>
          <p:cNvPr id="22531" name="Rectangle 3"/>
          <p:cNvSpPr>
            <a:spLocks noGrp="1"/>
          </p:cNvSpPr>
          <p:nvPr>
            <p:ph idx="1"/>
          </p:nvPr>
        </p:nvSpPr>
        <p:spPr>
          <a:xfrm>
            <a:off x="457200" y="1016000"/>
            <a:ext cx="8229600" cy="5110164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The Fishbone Diagram</a:t>
            </a:r>
          </a:p>
          <a:p>
            <a:r>
              <a:rPr lang="en-GB" sz="1600" dirty="0" smtClean="0"/>
              <a:t>Use </a:t>
            </a:r>
            <a:r>
              <a:rPr lang="en-GB" sz="1600" dirty="0" smtClean="0"/>
              <a:t>the REORDER categories as those needing attention (or causes of failure if not addressed) then each major cause under these categories is added as a branch, sub causes branch off these smaller </a:t>
            </a:r>
            <a:r>
              <a:rPr lang="en-GB" sz="1600" dirty="0" smtClean="0"/>
              <a:t>branches</a:t>
            </a:r>
            <a:endParaRPr lang="en-GB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979" y="2321930"/>
            <a:ext cx="6950042" cy="38042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MS Web Apps NEW">
      <a:dk1>
        <a:srgbClr val="525252"/>
      </a:dk1>
      <a:lt1>
        <a:srgbClr val="505251"/>
      </a:lt1>
      <a:dk2>
        <a:srgbClr val="FFFFFF"/>
      </a:dk2>
      <a:lt2>
        <a:srgbClr val="FFFFFF"/>
      </a:lt2>
      <a:accent1>
        <a:srgbClr val="6BBD46"/>
      </a:accent1>
      <a:accent2>
        <a:srgbClr val="FFC211"/>
      </a:accent2>
      <a:accent3>
        <a:srgbClr val="557EB9"/>
      </a:accent3>
      <a:accent4>
        <a:srgbClr val="C8013B"/>
      </a:accent4>
      <a:accent5>
        <a:srgbClr val="681888"/>
      </a:accent5>
      <a:accent6>
        <a:srgbClr val="CDD804"/>
      </a:accent6>
      <a:hlink>
        <a:srgbClr val="0000FF"/>
      </a:hlink>
      <a:folHlink>
        <a:srgbClr val="800080"/>
      </a:folHlink>
    </a:clrScheme>
    <a:fontScheme name="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21277</TotalTime>
  <Words>1200</Words>
  <Application>Microsoft Office PowerPoint</Application>
  <PresentationFormat>On-screen Show (4:3)</PresentationFormat>
  <Paragraphs>160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MS PGothic</vt:lpstr>
      <vt:lpstr>Arial</vt:lpstr>
      <vt:lpstr>Calibri</vt:lpstr>
      <vt:lpstr>Segoe UI</vt:lpstr>
      <vt:lpstr>Times New Roman</vt:lpstr>
      <vt:lpstr>1_Office Theme</vt:lpstr>
      <vt:lpstr>Microsoft Word Document</vt:lpstr>
      <vt:lpstr>Triad Analysis    Exploring  Possibilities</vt:lpstr>
      <vt:lpstr>Overview</vt:lpstr>
      <vt:lpstr>Overview</vt:lpstr>
      <vt:lpstr>PowerPoint Presentation</vt:lpstr>
      <vt:lpstr>Progression towards the ideal</vt:lpstr>
      <vt:lpstr>Triad Planning Template  REORDER Analysis </vt:lpstr>
      <vt:lpstr>RISC – Reinventing Schools (Alaska)</vt:lpstr>
      <vt:lpstr>Example: High Tech high</vt:lpstr>
      <vt:lpstr>Facilitation techniques</vt:lpstr>
      <vt:lpstr>Example:  Arrange intentions on a Fishbone</vt:lpstr>
      <vt:lpstr>Goal and Action Planning</vt:lpstr>
      <vt:lpstr>Next Steps:  Amalgamating your vision into your School Level Strategic Plan  </vt:lpstr>
      <vt:lpstr>Fun idea for Vision: Visual analysis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3</dc:title>
  <dc:creator>Dan Buckley</dc:creator>
  <cp:lastModifiedBy>Shari Martin</cp:lastModifiedBy>
  <cp:revision>546</cp:revision>
  <cp:lastPrinted>2009-08-24T23:23:43Z</cp:lastPrinted>
  <dcterms:created xsi:type="dcterms:W3CDTF">2009-08-25T19:59:42Z</dcterms:created>
  <dcterms:modified xsi:type="dcterms:W3CDTF">2018-09-20T00:44:23Z</dcterms:modified>
</cp:coreProperties>
</file>